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16.12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58" r:id="rId12"/>
    <p:sldId id="259" r:id="rId13"/>
    <p:sldId id="270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71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1" r:id="rId34"/>
    <p:sldId id="260" r:id="rId35"/>
    <p:sldId id="290" r:id="rId36"/>
    <p:sldId id="261" r:id="rId37"/>
  </p:sldIdLst>
  <p:sldSz cx="9144000" cy="6858000" type="screen4x3"/>
  <p:notesSz cx="6858000" cy="9144000"/>
  <p:custDataLst>
    <p:tags r:id="rId3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614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slide" Target="slides/slide27.xml" /><Relationship Id="rId29" Type="http://schemas.openxmlformats.org/officeDocument/2006/relationships/slide" Target="slides/slide28.xml" /><Relationship Id="rId3" Type="http://schemas.openxmlformats.org/officeDocument/2006/relationships/slide" Target="slides/slide2.xml" /><Relationship Id="rId30" Type="http://schemas.openxmlformats.org/officeDocument/2006/relationships/slide" Target="slides/slide29.xml" /><Relationship Id="rId31" Type="http://schemas.openxmlformats.org/officeDocument/2006/relationships/slide" Target="slides/slide30.xml" /><Relationship Id="rId32" Type="http://schemas.openxmlformats.org/officeDocument/2006/relationships/slide" Target="slides/slide31.xml" /><Relationship Id="rId33" Type="http://schemas.openxmlformats.org/officeDocument/2006/relationships/slide" Target="slides/slide32.xml" /><Relationship Id="rId34" Type="http://schemas.openxmlformats.org/officeDocument/2006/relationships/slide" Target="slides/slide33.xml" /><Relationship Id="rId35" Type="http://schemas.openxmlformats.org/officeDocument/2006/relationships/slide" Target="slides/slide34.xml" /><Relationship Id="rId36" Type="http://schemas.openxmlformats.org/officeDocument/2006/relationships/slide" Target="slides/slide35.xml" /><Relationship Id="rId37" Type="http://schemas.openxmlformats.org/officeDocument/2006/relationships/slide" Target="slides/slide36.xml" /><Relationship Id="rId38" Type="http://schemas.openxmlformats.org/officeDocument/2006/relationships/tags" Target="tags/tag1.xml" /><Relationship Id="rId39" Type="http://schemas.openxmlformats.org/officeDocument/2006/relationships/presProps" Target="presProps.xml" /><Relationship Id="rId4" Type="http://schemas.openxmlformats.org/officeDocument/2006/relationships/slide" Target="slides/slide3.xml" /><Relationship Id="rId40" Type="http://schemas.openxmlformats.org/officeDocument/2006/relationships/viewProps" Target="viewProps.xml" /><Relationship Id="rId41" Type="http://schemas.openxmlformats.org/officeDocument/2006/relationships/theme" Target="theme/theme1.xml" /><Relationship Id="rId42" Type="http://schemas.openxmlformats.org/officeDocument/2006/relationships/tableStyles" Target="tableStyles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8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9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0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1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2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3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4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5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7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8.jpe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9.jpeg" /><Relationship Id="rId3" Type="http://schemas.openxmlformats.org/officeDocument/2006/relationships/image" Target="../media/image20.jpe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1.jpeg" /><Relationship Id="rId3" Type="http://schemas.openxmlformats.org/officeDocument/2006/relationships/image" Target="../media/image22.jpe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3.jpeg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4.jpeg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5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.jpeg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6.jpeg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7.jpeg" /></Relationships>
</file>

<file path=ppt/slides/_rels/slide3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3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8.jpeg" /></Relationships>
</file>

<file path=ppt/slides/_rels/slide3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3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4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5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6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5" name="TextBox 4"/>
          <p:cNvSpPr txBox="1"/>
          <p:nvPr/>
        </p:nvSpPr>
        <p:spPr>
          <a:xfrm>
            <a:off x="357158" y="2357430"/>
            <a:ext cx="8501122" cy="156966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b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Биология как наука и уровни организации живого</a:t>
            </a:r>
            <a:endParaRPr lang="ru-RU" sz="4800" b="1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357167"/>
            <a:ext cx="7500990" cy="3243284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Правильный ответ:</a:t>
            </a:r>
            <a:br>
              <a:rPr lang="ru-RU" sz="2800" b="1" smtClean="0"/>
            </a:b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         1-И, 2-К, 3-  Г, 4-М ,5-Н, 6-О,  7-П, 8-Л, 9-Б, 10-В, 11-А, 12-Д, 13-Е, 14-Ж, 15-З. </a:t>
            </a:r>
            <a:br>
              <a:rPr lang="ru-RU" sz="2800" smtClean="0"/>
            </a:br>
            <a:endParaRPr lang="ru-RU" sz="2800"/>
          </a:p>
        </p:txBody>
      </p:sp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5736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l"/>
            <a:br>
              <a:rPr lang="ru-RU" sz="2200" b="1" smtClean="0"/>
            </a:br>
            <a:br>
              <a:rPr lang="ru-RU" sz="2200" b="1" smtClean="0"/>
            </a:br>
            <a:br>
              <a:rPr lang="ru-RU" sz="2200" b="1" smtClean="0"/>
            </a:br>
            <a:r>
              <a:rPr lang="ru-RU" sz="2200" b="1" smtClean="0"/>
              <a:t>           </a:t>
            </a:r>
            <a:r>
              <a:rPr lang="ru-RU" sz="3100" b="1" smtClean="0">
                <a:latin typeface="Times New Roman" pitchFamily="18" charset="0"/>
                <a:cs typeface="Times New Roman" pitchFamily="18" charset="0"/>
              </a:rPr>
              <a:t>Среда обитания – часть природы, окружающая живые организмы, с которой они взаимодействуют.       </a:t>
            </a:r>
            <a:br>
              <a:rPr lang="ru-RU" sz="31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smtClean="0">
                <a:latin typeface="Times New Roman" pitchFamily="18" charset="0"/>
                <a:cs typeface="Times New Roman" pitchFamily="18" charset="0"/>
              </a:rPr>
              <a:t>      Каждый живой организм обитает в определенной среде. </a:t>
            </a:r>
            <a:br>
              <a:rPr lang="ru-RU" smtClean="0"/>
            </a:br>
            <a:endParaRPr lang="ru-RU"/>
          </a:p>
        </p:txBody>
      </p:sp>
      <p:pic>
        <p:nvPicPr>
          <p:cNvPr id="4" name="Содержимое 3" descr="https://lh3.googleusercontent.com/AJ-5v7nNE7yqvRTnKKHkz91Rbg5YU1ZjkFVqcRNz-LoUyaTgCq9JCf-oKbacyIVOr4ZIlTcCGb9MRDVad1EYf4t6PhcT8Zj9ct4GAiJWLHxTP5sJXLq8PKztYnQklFtaa-M0LYBR=s0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1857364"/>
            <a:ext cx="9144000" cy="5000636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bg2">
              <a:lumMod val="75000"/>
            </a:schemeClr>
          </a:solidFill>
        </p:spPr>
        <p:txBody>
          <a:bodyPr>
            <a:noAutofit/>
          </a:bodyPr>
          <a:lstStyle/>
          <a:p>
            <a:pPr lvl="0" algn="just" fontAlgn="base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Вокруг нас существует множество живых организмов. </a:t>
            </a:r>
          </a:p>
          <a:p>
            <a:pPr lvl="0" algn="just" fontAlgn="base"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         Это – </a:t>
            </a: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растения, животные, грибы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бактерии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algn="just" fontAlgn="base"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         Каждую из этих групп изучает отдельная биологическая наука.    </a:t>
            </a:r>
          </a:p>
          <a:p>
            <a:pPr lvl="0" algn="just" fontAlgn="base"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         Помнишь названия наук, изучающих эти объекты живой природы? Назови их.</a:t>
            </a:r>
          </a:p>
          <a:p>
            <a:pPr lvl="0" algn="just" fontAlgn="base"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Какие среды обитания ты знаешь?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Уровни организации живого</a:t>
            </a:r>
            <a:endParaRPr lang="ru-RU"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14942" y="1600200"/>
            <a:ext cx="3929058" cy="5257800"/>
          </a:xfrm>
        </p:spPr>
        <p:txBody>
          <a:bodyPr>
            <a:normAutofit/>
          </a:bodyPr>
          <a:lstStyle/>
          <a:p>
            <a:pPr lvl="0"/>
            <a:r>
              <a:rPr lang="ru-RU" smtClean="0">
                <a:latin typeface="Times New Roman" pitchFamily="18" charset="0"/>
                <a:cs typeface="Times New Roman" pitchFamily="18" charset="0"/>
              </a:rPr>
              <a:t>Одним из свойств жизни – делимость на части, т.е. </a:t>
            </a: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дискретность. </a:t>
            </a:r>
          </a:p>
          <a:p>
            <a:pPr lvl="0"/>
            <a:r>
              <a:rPr lang="ru-RU" smtClean="0">
                <a:latin typeface="Times New Roman" pitchFamily="18" charset="0"/>
                <a:cs typeface="Times New Roman" pitchFamily="18" charset="0"/>
              </a:rPr>
              <a:t>Поэтому выделяют </a:t>
            </a: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уровни организации живых систем.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Разделяя живые системы на части, мы можем лучше понять, как они устроены.</a:t>
            </a:r>
          </a:p>
          <a:p>
            <a:endParaRPr lang="ru-RU"/>
          </a:p>
        </p:txBody>
      </p:sp>
      <p:pic>
        <p:nvPicPr>
          <p:cNvPr id="5" name="Содержимое 4" descr="https://lh5.googleusercontent.com/rzWFQb9THXg8N53BNunJBwyQFE41mw2m4bgDmT0qVVtS3NmgWBvgc2KxEY_TCMPZ9qeTu3XzM4pNTLRbFa9RttHvTejFXFEKp5_jxnOPQzC7vifaCGEWpA99tTuvK4cBmrGWQLaq=s0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0" y="1357298"/>
            <a:ext cx="5500694" cy="500066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smtClean="0">
                <a:latin typeface="Times New Roman" pitchFamily="18" charset="0"/>
                <a:cs typeface="Times New Roman" pitchFamily="18" charset="0"/>
              </a:rPr>
              <a:t>Система живого – это совокупность элементов связанных и взаимодействующих  между собой</a:t>
            </a:r>
            <a:endParaRPr lang="ru-RU" sz="280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29256" y="1857364"/>
            <a:ext cx="3500462" cy="5000636"/>
          </a:xfrm>
        </p:spPr>
        <p:txBody>
          <a:bodyPr>
            <a:normAutofit/>
          </a:bodyPr>
          <a:lstStyle/>
          <a:p>
            <a:pPr lvl="0" algn="just">
              <a:buNone/>
            </a:pPr>
            <a:r>
              <a:rPr lang="ru-RU" sz="3000" smtClean="0">
                <a:latin typeface="Times New Roman" pitchFamily="18" charset="0"/>
                <a:cs typeface="Times New Roman" pitchFamily="18" charset="0"/>
              </a:rPr>
              <a:t>       например, </a:t>
            </a:r>
            <a:r>
              <a:rPr lang="ru-RU" sz="3000" b="1" smtClean="0">
                <a:latin typeface="Times New Roman" pitchFamily="18" charset="0"/>
                <a:cs typeface="Times New Roman" pitchFamily="18" charset="0"/>
              </a:rPr>
              <a:t>организм</a:t>
            </a:r>
            <a:r>
              <a:rPr lang="ru-RU" sz="3000" smtClean="0">
                <a:latin typeface="Times New Roman" pitchFamily="18" charset="0"/>
                <a:cs typeface="Times New Roman" pitchFamily="18" charset="0"/>
              </a:rPr>
              <a:t> – это совокупность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взаимодействующих между собой клеток, а сама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клетка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– совокупность работающих вместе органоидов.</a:t>
            </a:r>
            <a:endParaRPr lang="ru-RU" sz="3000" smtClean="0">
              <a:latin typeface="Times New Roman" pitchFamily="18" charset="0"/>
              <a:cs typeface="Times New Roman" pitchFamily="18" charset="0"/>
            </a:endParaRPr>
          </a:p>
          <a:p>
            <a:endParaRPr lang="ru-RU"/>
          </a:p>
        </p:txBody>
      </p:sp>
      <p:pic>
        <p:nvPicPr>
          <p:cNvPr id="5" name="Содержимое 4" descr="https://lh6.googleusercontent.com/JvZE129wCo9oU4BMz47TscJxgch9KaBNnd1VWK2YW5BxR5XoaL782Xfsgl9CNNr7Qfb7OdJXb0Ff5q0YYQEWbambD2gFtMvslojFGJc_DZtrdzWCqnqvUrY0OfeHZC8tp7TUoHaU=s0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0" y="1571612"/>
            <a:ext cx="5572132" cy="5286388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2524132"/>
                <a:gridCol w="3571868"/>
              </a:tblGrid>
              <a:tr h="13217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Уровни организации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Биологическая система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Элементы образующие систему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/>
                </a:tc>
              </a:tr>
              <a:tr h="148228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Молекулярный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Клетка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Молекулы неорганических и органических веществ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76224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Клеточный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Клетка (организм)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Органоиды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76224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Организменный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Организм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Системы органов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0049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Популяционно-видовой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Популяция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Особи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76224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Биогеоценотический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Биоценоз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Популяции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76224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Биосферный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</a:pPr>
                      <a:r>
                        <a:rPr lang="ru-RU" sz="240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Биосфера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</a:pPr>
                      <a:r>
                        <a:rPr lang="ru-RU" sz="240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Биогеоценозы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1.Молекулярно - генетический /наука молекулярная биология</a:t>
            </a:r>
            <a:endParaRPr lang="ru-RU" sz="2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1285860"/>
            <a:ext cx="4786314" cy="5572140"/>
          </a:xfrm>
        </p:spPr>
        <p:txBody>
          <a:bodyPr>
            <a:noAutofit/>
          </a:bodyPr>
          <a:lstStyle/>
          <a:p>
            <a:r>
              <a:rPr lang="ru-RU" sz="2000" smtClean="0"/>
              <a:t>Молекулы и их комплексы в составе клетки.</a:t>
            </a:r>
          </a:p>
          <a:p>
            <a:r>
              <a:rPr lang="ru-RU" sz="2000" smtClean="0"/>
              <a:t>·        Взаимодействие разных молекул и их превращение в организме (обмен веществ и превращение энергии).</a:t>
            </a:r>
          </a:p>
          <a:p>
            <a:r>
              <a:rPr lang="ru-RU" sz="2000" smtClean="0"/>
              <a:t>·        Это нуклеиновые кислоты (ДНК, РНК), через эти молекулы осуществляется передача наследственной информации.</a:t>
            </a:r>
          </a:p>
          <a:p>
            <a:r>
              <a:rPr lang="ru-RU" sz="2000" smtClean="0"/>
              <a:t>·        Репликация ДНК (самоудвоение), т.е. происходит увеличение ее количества. Проявляется свойство живого самовоспроизведение.</a:t>
            </a:r>
            <a:endParaRPr lang="ru-RU" sz="2000"/>
          </a:p>
        </p:txBody>
      </p:sp>
      <p:pic>
        <p:nvPicPr>
          <p:cNvPr id="5" name="Содержимое 4" descr="https://lh6.googleusercontent.com/PQ9dTQH_7mt1T5FD_JBPZnd8RKgs5yEhS0g5yRtVEdbYGINTbhX8tvxlaFK7OefELvIbESF19luRncn5Zt2yPrgIUSea0D-LZmclKGov5CRwmhSpNnez8cW5oP1Nf19f0OLIHhyC=s0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285720" y="1357298"/>
            <a:ext cx="4357718" cy="500066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Найди уровень организации живой материи, объекты изучения которого не обладают свойствами живого:</a:t>
            </a:r>
            <a:br>
              <a:rPr lang="ru-RU" sz="2400" smtClean="0"/>
            </a:br>
            <a:endParaRPr lang="ru-RU" sz="240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       Найди уровень организации живой материи, объекты изучения которого не обладают свойствами живого:</a:t>
            </a:r>
          </a:p>
          <a:p>
            <a:pPr>
              <a:buNone/>
            </a:pPr>
            <a:r>
              <a:rPr lang="ru-RU" smtClean="0"/>
              <a:t>1) молекулярный;</a:t>
            </a:r>
          </a:p>
          <a:p>
            <a:pPr>
              <a:buNone/>
            </a:pPr>
            <a:r>
              <a:rPr lang="ru-RU" smtClean="0"/>
              <a:t>2) клеточный;</a:t>
            </a:r>
          </a:p>
          <a:p>
            <a:pPr>
              <a:buNone/>
            </a:pPr>
            <a:r>
              <a:rPr lang="ru-RU" smtClean="0"/>
              <a:t>3) популяционно-видовой;</a:t>
            </a:r>
          </a:p>
          <a:p>
            <a:pPr>
              <a:buNone/>
            </a:pPr>
            <a:r>
              <a:rPr lang="ru-RU" smtClean="0"/>
              <a:t>4) организменный.</a:t>
            </a:r>
          </a:p>
          <a:p>
            <a:endParaRPr lang="ru-RU"/>
          </a:p>
        </p:txBody>
      </p:sp>
      <p:pic>
        <p:nvPicPr>
          <p:cNvPr id="5" name="Содержимое 4" descr="https://lh3.googleusercontent.com/5JCxbVFFqxHKH3KnBm-NVCU-ufCADVjdHnqDVKZtZ-tnb6-UbXbK5oKGo1EqkMf1vy7LOwwS7T0_9TPgM1xXZ824_S1S3ciVps2H3DMbFLggTD4ZcLicZ-tC0WKU79zA5ViCgPO5=s0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0" y="1643051"/>
            <a:ext cx="4495800" cy="3500462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На каком </a:t>
            </a:r>
            <a:r>
              <a:rPr lang="ru-RU" sz="2700" b="1" smtClean="0">
                <a:latin typeface="Times New Roman" pitchFamily="18" charset="0"/>
                <a:cs typeface="Times New Roman" pitchFamily="18" charset="0"/>
              </a:rPr>
              <a:t>минимальном уровне </a:t>
            </a:r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организации жизни проявляется такое свойство живых систем, как способность к обмену веществ, энергией, информацией:</a:t>
            </a:r>
            <a:br>
              <a:rPr lang="ru-RU" sz="2400" b="1" smtClean="0"/>
            </a:br>
            <a:endParaRPr lang="ru-RU" sz="240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781584" cy="4525963"/>
          </a:xfrm>
        </p:spPr>
        <p:txBody>
          <a:bodyPr>
            <a:normAutofit fontScale="92500" lnSpcReduction="10000"/>
          </a:bodyPr>
          <a:lstStyle/>
          <a:p>
            <a:endParaRPr lang="ru-RU" sz="4400" smtClean="0"/>
          </a:p>
          <a:p>
            <a:pPr>
              <a:buNone/>
            </a:pPr>
            <a:r>
              <a:rPr lang="ru-RU" sz="3800" smtClean="0">
                <a:latin typeface="Times New Roman" pitchFamily="18" charset="0"/>
                <a:cs typeface="Times New Roman" pitchFamily="18" charset="0"/>
              </a:rPr>
              <a:t>а)на биосферном;  </a:t>
            </a:r>
          </a:p>
          <a:p>
            <a:pPr>
              <a:buNone/>
            </a:pPr>
            <a:r>
              <a:rPr lang="ru-RU" sz="3800" smtClean="0">
                <a:latin typeface="Times New Roman" pitchFamily="18" charset="0"/>
                <a:cs typeface="Times New Roman" pitchFamily="18" charset="0"/>
              </a:rPr>
              <a:t>б) на молекулярном; </a:t>
            </a:r>
          </a:p>
          <a:p>
            <a:pPr>
              <a:buNone/>
            </a:pPr>
            <a:r>
              <a:rPr lang="ru-RU" sz="3800" smtClean="0">
                <a:latin typeface="Times New Roman" pitchFamily="18" charset="0"/>
                <a:cs typeface="Times New Roman" pitchFamily="18" charset="0"/>
              </a:rPr>
              <a:t>в) на организменном;</a:t>
            </a:r>
          </a:p>
          <a:p>
            <a:pPr>
              <a:buNone/>
            </a:pPr>
            <a:r>
              <a:rPr lang="ru-RU" sz="3800" smtClean="0">
                <a:latin typeface="Times New Roman" pitchFamily="18" charset="0"/>
                <a:cs typeface="Times New Roman" pitchFamily="18" charset="0"/>
              </a:rPr>
              <a:t>г) на клеточном.</a:t>
            </a:r>
          </a:p>
          <a:p>
            <a:pPr>
              <a:buNone/>
            </a:pPr>
            <a:endParaRPr lang="ru-RU" sz="380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800" b="1" smtClean="0">
                <a:latin typeface="Times New Roman" pitchFamily="18" charset="0"/>
                <a:cs typeface="Times New Roman" pitchFamily="18" charset="0"/>
              </a:rPr>
              <a:t>Правильный ответ: </a:t>
            </a:r>
            <a:endParaRPr lang="ru-RU" sz="3800" smtClean="0">
              <a:latin typeface="Times New Roman" pitchFamily="18" charset="0"/>
              <a:cs typeface="Times New Roman" pitchFamily="18" charset="0"/>
            </a:endParaRPr>
          </a:p>
          <a:p>
            <a:endParaRPr lang="ru-RU"/>
          </a:p>
        </p:txBody>
      </p:sp>
      <p:pic>
        <p:nvPicPr>
          <p:cNvPr id="5" name="Содержимое 4" descr="https://lh3.googleusercontent.com/0iCxfPra1XIgjhzHaAR3cGWeSMVw3tIqAbs9YenRlGonlDqGT-oqFM2jlZNh2N8O7j14KNIb4ZUMIzK2uD0zggHSrWzvk89yS9duBUYikOIIigRlNEWYRblFWH3qHTKyMi8iO91W=s0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0" y="1643050"/>
            <a:ext cx="4500562" cy="4714908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smtClean="0"/>
              <a:t>2. </a:t>
            </a:r>
            <a:r>
              <a:rPr lang="ru-RU" sz="3200" b="1" smtClean="0">
                <a:latin typeface="+mn-lt"/>
              </a:rPr>
              <a:t>Субклеточный уровень </a:t>
            </a:r>
            <a:r>
              <a:rPr lang="ru-RU" sz="2400" b="1" smtClean="0"/>
              <a:t>/ наука цитология</a:t>
            </a:r>
            <a:endParaRPr lang="ru-RU" sz="240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smtClean="0">
                <a:latin typeface="Times New Roman" pitchFamily="18" charset="0"/>
                <a:cs typeface="Times New Roman" pitchFamily="18" charset="0"/>
              </a:rPr>
              <a:t>Уровень представлен внутриклеточными структурами ‒ органоидами.</a:t>
            </a:r>
          </a:p>
          <a:p>
            <a:pPr algn="just"/>
            <a:r>
              <a:rPr lang="ru-RU" smtClean="0">
                <a:latin typeface="Times New Roman" pitchFamily="18" charset="0"/>
                <a:cs typeface="Times New Roman" pitchFamily="18" charset="0"/>
              </a:rPr>
              <a:t> Изучается строение, работа и </a:t>
            </a: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взаимодействие органоидов клетки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переходный уровень,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находится между молекулярным и клеточным.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s://lh5.googleusercontent.com/Qzkq_xARgs3Tm3R_qqJonXluZ3NLgoNVQCToX40uQZvJpji5O_4wGjWpfJhwH8v9mnhoX-mqb_c_nUdw81ml2B8WAhA_vY84XIUgn--YRK8pQ3QC5GtSJ4ci1ekDQXUZ2zyKN09W=s0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285720" y="1285860"/>
            <a:ext cx="4286280" cy="4786345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mtClean="0">
                <a:solidFill>
                  <a:srgbClr val="000000"/>
                </a:solidFill>
                <a:latin typeface="Casper Bold" charset="0"/>
                <a:ea typeface="Calibri" pitchFamily="34" charset="0"/>
                <a:cs typeface="Times New Roman" pitchFamily="18" charset="0"/>
                <a:sym typeface="Arial" pitchFamily="34" charset="0"/>
              </a:rPr>
              <a:t>         </a:t>
            </a:r>
          </a:p>
          <a:p>
            <a:pPr>
              <a:buNone/>
            </a:pPr>
            <a:endParaRPr lang="ru-RU" smtClean="0">
              <a:solidFill>
                <a:srgbClr val="000000"/>
              </a:solidFill>
              <a:latin typeface="Casper Bold" charset="0"/>
              <a:ea typeface="Calibri" pitchFamily="34" charset="0"/>
              <a:cs typeface="Times New Roman" pitchFamily="18" charset="0"/>
              <a:sym typeface="Arial" pitchFamily="34" charset="0"/>
            </a:endParaRPr>
          </a:p>
          <a:p>
            <a:pPr>
              <a:buNone/>
            </a:pPr>
            <a:endParaRPr lang="ru-RU" smtClean="0">
              <a:solidFill>
                <a:srgbClr val="000000"/>
              </a:solidFill>
              <a:latin typeface="Casper Bold" charset="0"/>
              <a:ea typeface="Calibri" pitchFamily="34" charset="0"/>
              <a:cs typeface="Times New Roman" pitchFamily="18" charset="0"/>
              <a:sym typeface="Arial" pitchFamily="34" charset="0"/>
            </a:endParaRPr>
          </a:p>
          <a:p>
            <a:pPr>
              <a:buNone/>
            </a:pPr>
            <a:r>
              <a:rPr lang="ru-RU" smtClean="0">
                <a:solidFill>
                  <a:srgbClr val="000000"/>
                </a:solidFill>
                <a:latin typeface="Casper Bold" charset="0"/>
                <a:ea typeface="Calibri" pitchFamily="34" charset="0"/>
                <a:cs typeface="Times New Roman" pitchFamily="18" charset="0"/>
                <a:sym typeface="Arial" pitchFamily="34" charset="0"/>
              </a:rPr>
              <a:t>      вίος            λόγος</a:t>
            </a:r>
            <a:endParaRPr lang="ru-RU" sz="4800" b="1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  <a:sym typeface="Arial" pitchFamily="34" charset="0"/>
            </a:endParaRPr>
          </a:p>
          <a:p>
            <a:pPr algn="ctr">
              <a:buNone/>
            </a:pPr>
            <a:r>
              <a:rPr lang="ru-RU" sz="4800" b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Биология наука о жизни</a:t>
            </a:r>
            <a:endParaRPr lang="ru-RU" sz="48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 pitchFamily="34" charset="0"/>
            </a:endParaRPr>
          </a:p>
          <a:p>
            <a:pPr>
              <a:buNone/>
            </a:pPr>
            <a:r>
              <a:rPr lang="ru-RU" sz="48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     </a:t>
            </a:r>
            <a:r>
              <a:rPr lang="ru-RU" sz="36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pitchFamily="34" charset="0"/>
              </a:rPr>
              <a:t>жизнь      наука</a:t>
            </a:r>
            <a:endParaRPr lang="ru-RU" sz="4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3. Клеточный уровень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/ наука цитология</a:t>
            </a:r>
            <a:br>
              <a:rPr lang="ru-RU" sz="2400" smtClean="0"/>
            </a:br>
            <a:endParaRPr lang="ru-RU" sz="240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mtClean="0"/>
              <a:t>Изучает клетки в целом.</a:t>
            </a:r>
          </a:p>
          <a:p>
            <a:r>
              <a:rPr lang="ru-RU" smtClean="0"/>
              <a:t> Все свойства жизни прослеживаются на этом уровне.</a:t>
            </a:r>
            <a:endParaRPr lang="ru-RU"/>
          </a:p>
        </p:txBody>
      </p:sp>
      <p:pic>
        <p:nvPicPr>
          <p:cNvPr id="5" name="Содержимое 4" descr="https://lh5.googleusercontent.com/pci-yYsvI1LGSKDAZBGWA7B3cmWNh5F5YbZ0TKyUBW_IoJJZzkOvMCIExt_AJhwtGlBDjSDHVH4WobcSfp2dYWjZjVIkKml4kibze3fuFV0G0C_JlP8sEzux4RtMjjgZxVDSc06N=s0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0" y="1142984"/>
            <a:ext cx="4857752" cy="5072098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4.Тканевой и органный уровень</a:t>
            </a:r>
            <a:br>
              <a:rPr lang="ru-RU" sz="2800" smtClean="0"/>
            </a:br>
            <a:endParaRPr lang="ru-RU" sz="280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5008" y="1600200"/>
            <a:ext cx="342899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      Изучение органов и тканей</a:t>
            </a:r>
            <a:endParaRPr lang="ru-RU" sz="36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s://lh6.googleusercontent.com/u9KdX7btbC_8MP2G6di46xMHDEuqHJy7kY_SSKcw_vJVBPoatNa4z-RUv1i0nZFUsZvPZKWgTNKnCti7vnmjF4lisX1K9m7n52SlQ_uJ0APNITHuahBR6qbUrP5jim9lMC1KAwj4=s0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0" y="1500174"/>
            <a:ext cx="6000760" cy="4857784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r>
              <a:rPr lang="ru-RU" sz="2400" smtClean="0"/>
              <a:t>Ткани животных</a:t>
            </a:r>
            <a:endParaRPr lang="ru-RU" sz="2400"/>
          </a:p>
        </p:txBody>
      </p:sp>
      <p:pic>
        <p:nvPicPr>
          <p:cNvPr id="4" name="Содержимое 3" descr="https://lh5.googleusercontent.com/AwbWgHAS3YKYWT6Ep9aK0bf7Ndg4ZUQ1eXmT5Q3V3SnCoUJrIPgbzbSi6eHPsNjxiHhxYvQCkF5_LOxVkGKWSSKQ2EOyq0_f_85NdFrcallqCdA3p_2aISn-OJAHckNTUCp8VU2a=s0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Содержимое 3" descr="https://lh4.googleusercontent.com/S0oQq6fiHc6q9ZW-OjWDCzdTr4wHRsshBoleAuAxqHh7KhvS-DjmcnPATwW5AZfKJANJmq8ayGMKobjbKj3Mj2dtSFDKiyZDDOjyuDm3d7pNhtgazOjwf9wF8ITSVxiZureYo3W7=s0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5. Организменный уровень </a:t>
            </a:r>
            <a:br>
              <a:rPr lang="ru-RU" sz="2400" smtClean="0"/>
            </a:br>
            <a:endParaRPr lang="ru-RU" sz="240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86380" y="1428736"/>
            <a:ext cx="3857620" cy="5429264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Организм отдельная особь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   Особь может быть одноклеточной, колониальной  или многоклеточной.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     Представляет собой единое целое.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   Изучается функционирование всего организма.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s://lh3.googleusercontent.com/N_XQe86GUVyhqlHdcJXfCCUyf76roi0rR2iTLsx_OzDr8BHjwL1lfWOzhlkyh1RCzeJLeJIZ8nuKa9edKXxE02EiRx42dK8yHZLo8YzmPMXptGtt_z5VOYbgV1mHOW30he8abIM7=s0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0" y="1428736"/>
            <a:ext cx="5286380" cy="5429264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36"/>
          </a:xfrm>
          <a:solidFill>
            <a:schemeClr val="accent6">
              <a:lumMod val="75000"/>
            </a:schemeClr>
          </a:solidFill>
        </p:spPr>
        <p:txBody>
          <a:bodyPr>
            <a:normAutofit fontScale="90000"/>
          </a:bodyPr>
          <a:lstStyle/>
          <a:p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Выбери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 два верных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ответа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. У каких организмов совпадают клеточный и организменный уровни жизни?</a:t>
            </a:r>
            <a:br>
              <a:rPr lang="ru-RU" sz="2800" smtClean="0"/>
            </a:b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29256" y="1428736"/>
            <a:ext cx="3714744" cy="5429264"/>
          </a:xfrm>
        </p:spPr>
        <p:txBody>
          <a:bodyPr/>
          <a:lstStyle/>
          <a:p>
            <a:pPr>
              <a:buNone/>
            </a:pPr>
            <a:r>
              <a:rPr lang="ru-RU" smtClean="0"/>
              <a:t>1) серобактерия;</a:t>
            </a:r>
          </a:p>
          <a:p>
            <a:pPr>
              <a:buNone/>
            </a:pPr>
            <a:r>
              <a:rPr lang="ru-RU" smtClean="0"/>
              <a:t>2) пеницилл;</a:t>
            </a:r>
          </a:p>
          <a:p>
            <a:pPr>
              <a:buNone/>
            </a:pPr>
            <a:r>
              <a:rPr lang="ru-RU" smtClean="0"/>
              <a:t>3) хламидомонада;</a:t>
            </a:r>
          </a:p>
          <a:p>
            <a:pPr>
              <a:buNone/>
            </a:pPr>
            <a:r>
              <a:rPr lang="ru-RU" smtClean="0"/>
              <a:t>4) пшеница;</a:t>
            </a:r>
          </a:p>
          <a:p>
            <a:pPr>
              <a:buNone/>
            </a:pPr>
            <a:r>
              <a:rPr lang="ru-RU" smtClean="0"/>
              <a:t>5) гидра.</a:t>
            </a:r>
          </a:p>
          <a:p>
            <a:pPr>
              <a:buNone/>
            </a:pPr>
            <a:endParaRPr lang="ru-RU"/>
          </a:p>
        </p:txBody>
      </p:sp>
      <p:pic>
        <p:nvPicPr>
          <p:cNvPr id="5" name="Содержимое 4" descr="https://lh6.googleusercontent.com/11Ugs9vKpgVNlshcAfyRTyRTSOPENEcUvt_lEkw4BrWx0hwRH3U7-a1sF5Fe4lHCZvRdo6g3yrZ5IY4hi25pWG-elymWwxUcE0CbbQgTwgfQVtPXsOy_8JsVTpXfk0YoOJON1BI2=s0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0" y="1428736"/>
            <a:ext cx="5429256" cy="5429264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8" name="Рисунок 7" descr="https://lh4.googleusercontent.com/9_AX_WMfU2oO4Y16OFCbo6hzk-spLualX1I05TJUEY92v91IgwvCOzOAVioMaypZAx8WZEjsEbaf2kjxK9Ol1UkbfrrLfy8iabPwdWbbsfHMpRwxHNGWg80DjKg8yAUHOSJ6_Cir=s0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5357818" y="4071942"/>
            <a:ext cx="3786182" cy="2786058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298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100" b="1" smtClean="0">
                <a:latin typeface="Times New Roman" pitchFamily="18" charset="0"/>
                <a:cs typeface="Times New Roman" pitchFamily="18" charset="0"/>
              </a:rPr>
              <a:t>К  организменному </a:t>
            </a:r>
            <a:r>
              <a:rPr lang="ru-RU" sz="3100" smtClean="0">
                <a:latin typeface="Times New Roman" pitchFamily="18" charset="0"/>
                <a:cs typeface="Times New Roman" pitchFamily="18" charset="0"/>
              </a:rPr>
              <a:t>уровню организации жизни относятся</a:t>
            </a:r>
            <a:r>
              <a:rPr lang="ru-RU" sz="3100" b="1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400" smtClean="0"/>
            </a:b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57299"/>
            <a:ext cx="4038600" cy="3643338"/>
          </a:xfrm>
        </p:spPr>
        <p:txBody>
          <a:bodyPr/>
          <a:lstStyle/>
          <a:p>
            <a:pPr lvl="0" fontAlgn="base">
              <a:buNone/>
            </a:pPr>
            <a:r>
              <a:rPr lang="ru-RU" smtClean="0"/>
              <a:t>1) колония ласточек;</a:t>
            </a:r>
          </a:p>
          <a:p>
            <a:pPr lvl="0" fontAlgn="base">
              <a:buNone/>
            </a:pPr>
            <a:r>
              <a:rPr lang="ru-RU" smtClean="0"/>
              <a:t>2) дрожжи;</a:t>
            </a:r>
          </a:p>
          <a:p>
            <a:pPr lvl="0" fontAlgn="base">
              <a:buNone/>
            </a:pPr>
            <a:r>
              <a:rPr lang="ru-RU" smtClean="0"/>
              <a:t>3) склера;</a:t>
            </a:r>
          </a:p>
          <a:p>
            <a:pPr lvl="0" fontAlgn="base">
              <a:buNone/>
            </a:pPr>
            <a:r>
              <a:rPr lang="ru-RU" smtClean="0"/>
              <a:t>4) папоротник;</a:t>
            </a:r>
          </a:p>
          <a:p>
            <a:pPr lvl="0" fontAlgn="base">
              <a:buNone/>
            </a:pPr>
            <a:r>
              <a:rPr lang="ru-RU" smtClean="0"/>
              <a:t>5) лубяное волокно.</a:t>
            </a:r>
          </a:p>
          <a:p>
            <a:pPr>
              <a:buNone/>
            </a:pPr>
            <a:endParaRPr lang="ru-RU"/>
          </a:p>
        </p:txBody>
      </p:sp>
      <p:pic>
        <p:nvPicPr>
          <p:cNvPr id="6" name="Рисунок 5" descr="https://lh6.googleusercontent.com/Rj__Scmsd_6Iuhc3sgUsBSJJVTzDYPnhREotw-qfPYryEtd3pjUupteWqtWNicBbevrgXPMdlg4JNdE0Fw9nKSCbDEybWA24v8VRH-mo85GZUxL02tfUxIGdzNK8aApD9YgbHTtp=s0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0" y="1357298"/>
            <a:ext cx="4500562" cy="5500702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Рисунок 8" descr="https://lh3.googleusercontent.com/BciRiU7OOC6OPheGtNVH6RpvMBfJxQdfwZd6CRcnjBqfs31fNm6Wpw4u99FUABLlHo8U_04xKqZNZCK9z0C6IysjUZDe4a2y6Zt7qQMys7a1NWc89CIShkU7aAHNNH76Zmbcsi4o=s0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4572000" y="4143380"/>
            <a:ext cx="4286280" cy="271462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200" b="1" smtClean="0"/>
              <a:t>6. Популяционно-видовой уровень</a:t>
            </a:r>
            <a:r>
              <a:rPr lang="ru-RU" sz="3200" smtClean="0"/>
              <a:t> </a:t>
            </a:r>
            <a:br>
              <a:rPr lang="ru-RU" sz="3200" smtClean="0"/>
            </a:br>
            <a:endParaRPr lang="ru-RU" sz="3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1142984"/>
            <a:ext cx="4643438" cy="571501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Организм не существует в изоляции.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       Организмы одного вида образуют популяцию – группу взаимодействующих особей одного вида, относительно отдельных от других таких же групп.</a:t>
            </a:r>
          </a:p>
          <a:p>
            <a:pPr algn="just"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       Особи в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популяциях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взаимодействуют – скрещиваются и обмениваются наследственным материалом. </a:t>
            </a:r>
          </a:p>
          <a:p>
            <a:pPr algn="just"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Популяция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обладает общим генофондом (совокупность всех генов всех особей в популяции).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lh3.googleusercontent.com/7vlgLkQzAiS9UgOCWLCJJjHUEL8o5Ced0I-nxfV-M8L5FW3zahQEF8uC4cFqZtcuJ6iMWZRYSam300gQqt15ru98l_LzBfMrO9z2roZ3oG284sx7PHFrnJfa5gtR20KATr0Nd09n=s0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0" y="1142984"/>
            <a:ext cx="4786314" cy="5715016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2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  <a:solidFill>
            <a:schemeClr val="bg2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100" smtClean="0">
                <a:latin typeface="Times New Roman" pitchFamily="18" charset="0"/>
                <a:cs typeface="Times New Roman" pitchFamily="18" charset="0"/>
              </a:rPr>
              <a:t>Структурными элементами популяционно-видового уровня организации живого являются:</a:t>
            </a:r>
            <a:br>
              <a:rPr lang="ru-RU" sz="2400" smtClean="0"/>
            </a:b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43636" y="1285860"/>
            <a:ext cx="3000364" cy="5572140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pPr>
              <a:buNone/>
            </a:pPr>
            <a:r>
              <a:rPr lang="ru-RU" smtClean="0"/>
              <a:t>1)  вид;</a:t>
            </a:r>
          </a:p>
          <a:p>
            <a:pPr>
              <a:buNone/>
            </a:pPr>
            <a:r>
              <a:rPr lang="ru-RU" smtClean="0"/>
              <a:t>2) клетка;</a:t>
            </a:r>
          </a:p>
          <a:p>
            <a:pPr>
              <a:buNone/>
            </a:pPr>
            <a:r>
              <a:rPr lang="ru-RU" smtClean="0"/>
              <a:t>3) ген;</a:t>
            </a:r>
          </a:p>
          <a:p>
            <a:pPr>
              <a:buNone/>
            </a:pPr>
            <a:r>
              <a:rPr lang="ru-RU" smtClean="0"/>
              <a:t>4) популяция;</a:t>
            </a:r>
          </a:p>
          <a:p>
            <a:pPr>
              <a:buNone/>
            </a:pPr>
            <a:r>
              <a:rPr lang="ru-RU" smtClean="0"/>
              <a:t>5) молекула.</a:t>
            </a:r>
          </a:p>
          <a:p>
            <a:pPr>
              <a:buNone/>
            </a:pPr>
            <a:endParaRPr lang="ru-RU"/>
          </a:p>
        </p:txBody>
      </p:sp>
      <p:pic>
        <p:nvPicPr>
          <p:cNvPr id="5" name="Содержимое 4" descr="https://lh6.googleusercontent.com/D4mylStEiIIHOov42oW7MvywBjLcVchErXoelmDAG1ybbVo9wOEwhNiLLfM-Vg95GrxPGlol85u8yfQuQCJ5gm3yOHhzJeafNnmPdF4wZbbD_fg4szqYBeglq04h3Lw0v_KDo9xI=s0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0" y="1285860"/>
            <a:ext cx="6143636" cy="557214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2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800" smtClean="0"/>
              <a:t>7.Биогеоценотический (экосистемный) уровень /наука экология</a:t>
            </a:r>
            <a:br>
              <a:rPr lang="ru-RU" sz="2800" smtClean="0"/>
            </a:b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1214422"/>
            <a:ext cx="4429124" cy="5643578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 Представлен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биогеоценозами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–совокупностями сообщества живых организмов и среды обитания (определенный участок земной поверхности со всеми ее обитателями и комплексом абиотических факторов).</a:t>
            </a:r>
          </a:p>
          <a:p>
            <a:pPr algn="just"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        Изучаются типы питания, типы взаимоотношения организмов и популяций в экосистеме (динамика численности популяций, продуктивности экосистем, сукцессии).</a:t>
            </a:r>
          </a:p>
          <a:p>
            <a:pPr>
              <a:buNone/>
            </a:pPr>
            <a:endParaRPr lang="ru-RU"/>
          </a:p>
        </p:txBody>
      </p:sp>
      <p:pic>
        <p:nvPicPr>
          <p:cNvPr id="5" name="Содержимое 4" descr="https://lh4.googleusercontent.com/I957GytzqVBGPxnf0mpoQdB9ac74zRDQqjBvFw5VVbvjvAwqEUPipvpxUFLFM7l_yENJT8ceUqdUrxuqg2g-1La3p2-0KD6Ss0T56MJUl67C3gysubCqUyEV4-RTxN0UIkH0PE-E=s0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0" y="1214422"/>
            <a:ext cx="5000627" cy="5643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br>
              <a:rPr lang="ru-RU" sz="3100" b="1" smtClean="0">
                <a:latin typeface="Times New Roman" pitchFamily="18" charset="0"/>
                <a:cs typeface="Times New Roman" pitchFamily="18" charset="0"/>
              </a:rPr>
            </a:br>
            <a:br>
              <a:rPr lang="ru-RU" sz="31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smtClean="0">
                <a:latin typeface="Times New Roman" pitchFamily="18" charset="0"/>
                <a:cs typeface="Times New Roman" pitchFamily="18" charset="0"/>
              </a:rPr>
              <a:t>Теодор Георг Август Руз – немецкий медик и профессор физиологии и анатомии, медицины, а также историк</a:t>
            </a:r>
            <a:br>
              <a:rPr lang="ru-RU" smtClean="0"/>
            </a:b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1357298"/>
            <a:ext cx="4714876" cy="5500702"/>
          </a:xfrm>
          <a:solidFill>
            <a:schemeClr val="bg2">
              <a:lumMod val="50000"/>
            </a:schemeClr>
          </a:solidFill>
        </p:spPr>
        <p:txBody>
          <a:bodyPr/>
          <a:lstStyle/>
          <a:p>
            <a:pPr lvl="0"/>
            <a:endParaRPr lang="ru-RU" smtClean="0"/>
          </a:p>
          <a:p>
            <a:pPr lvl="0">
              <a:lnSpc>
                <a:spcPct val="150000"/>
              </a:lnSpc>
              <a:buNone/>
            </a:pPr>
            <a:r>
              <a:rPr lang="ru-RU" smtClean="0"/>
              <a:t>          1779 г – Т</a:t>
            </a:r>
            <a:r>
              <a:rPr lang="ru-RU" b="1" smtClean="0"/>
              <a:t>еодор  Руз</a:t>
            </a:r>
            <a:r>
              <a:rPr lang="ru-RU" smtClean="0"/>
              <a:t>             впервые употребил термин «Биология».</a:t>
            </a:r>
          </a:p>
          <a:p>
            <a:endParaRPr lang="ru-RU"/>
          </a:p>
        </p:txBody>
      </p:sp>
      <p:pic>
        <p:nvPicPr>
          <p:cNvPr id="5" name="Содержимое 4" descr="https://lh3.googleusercontent.com/b5FzTfxGig040wxfmO8C0MYkIcd2F78v6XYURs-GZy1-XZB_tA7XF4VJ_7j0Z9gTbG9SH6EsFn9ANbZU-v2Ar0oXKA3wsCO64GE0tB9ie1Cx567xylQG307JCTOwS_s-yOkXdx94=s0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0" y="1357298"/>
            <a:ext cx="4429124" cy="5500702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3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3"/>
          </a:solidFill>
        </p:spPr>
        <p:txBody>
          <a:bodyPr>
            <a:normAutofit/>
          </a:bodyPr>
          <a:lstStyle/>
          <a:p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Межвидовые отношения начинают проявляться:</a:t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29190" y="1428736"/>
            <a:ext cx="4214810" cy="5429264"/>
          </a:xfrm>
          <a:solidFill>
            <a:schemeClr val="accent3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mtClean="0"/>
              <a:t>а) на биосферном;    </a:t>
            </a:r>
          </a:p>
          <a:p>
            <a:pPr>
              <a:buNone/>
            </a:pPr>
            <a:r>
              <a:rPr lang="ru-RU" smtClean="0"/>
              <a:t>б) на экосистемном;   </a:t>
            </a:r>
          </a:p>
          <a:p>
            <a:pPr>
              <a:buNone/>
            </a:pPr>
            <a:r>
              <a:rPr lang="ru-RU" smtClean="0"/>
              <a:t>в) на организменном;</a:t>
            </a:r>
          </a:p>
          <a:p>
            <a:pPr>
              <a:buNone/>
            </a:pPr>
            <a:r>
              <a:rPr lang="ru-RU" smtClean="0"/>
              <a:t>г) на популяционно-видовом.</a:t>
            </a:r>
          </a:p>
          <a:p>
            <a:pPr>
              <a:buNone/>
            </a:pPr>
            <a:endParaRPr lang="ru-RU"/>
          </a:p>
        </p:txBody>
      </p:sp>
      <p:pic>
        <p:nvPicPr>
          <p:cNvPr id="5" name="Содержимое 4" descr="https://lh5.googleusercontent.com/NfrNU-ZWcFl941gwGEHrScxvBhMVrrmITgUrnuirI2ZoTFkxTRTOs8ZtRUziAa5Rx67Wv18yZBHk3y1YpeXJL5ARv40XAn3hrxfazV-z3Ox-j0cGSZc0Ttb9NDMcd5Ze4Gzh6xUl=s0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0" y="1428736"/>
            <a:ext cx="4929190" cy="5429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/>
</p:sld>
</file>

<file path=ppt/slides/slide3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8. Биосферный уровень</a:t>
            </a:r>
            <a:br>
              <a:rPr lang="ru-RU" sz="2400" smtClean="0"/>
            </a:b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29190" y="1357298"/>
            <a:ext cx="4214810" cy="5500702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mtClean="0"/>
              <a:t>          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Высший уровень организации живого, включает все экосистемы Землию</a:t>
            </a:r>
          </a:p>
          <a:p>
            <a:pPr algn="just"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Биосфера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– область распространения жизни, живая оболочка планеты.</a:t>
            </a:r>
          </a:p>
          <a:p>
            <a:pPr algn="just"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         На биосферном уровне происходят глобальные биогеохими-ческие циклы, потоки энергии.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s://lh5.googleusercontent.com/ccB6sKjIcgzw3cPidlRLQH0j2PrFxfXotgdXyPxrZT7K8jUiXFZC3vjvmdetZRNnWo5rZhhwif9-FFpjWLJL49G1GnZY9OmIDSxWYxVOu4fEP_8rrQJ6JPepRw3qsWKF_gGHuopC=s0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-142908" y="1142984"/>
            <a:ext cx="5357850" cy="57150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3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rmAutofit fontScale="90000"/>
          </a:bodyPr>
          <a:lstStyle/>
          <a:p>
            <a:br>
              <a:rPr lang="ru-RU" sz="27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smtClean="0">
                <a:latin typeface="Times New Roman" pitchFamily="18" charset="0"/>
                <a:cs typeface="Times New Roman" pitchFamily="18" charset="0"/>
              </a:rPr>
              <a:t>Установи соответствие между уровнями организации живого и их характеристиками и явлениями: </a:t>
            </a:r>
            <a:br>
              <a:rPr lang="ru-RU" sz="3200" smtClean="0"/>
            </a:br>
            <a:endParaRPr lang="ru-RU" sz="3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543428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mtClean="0"/>
              <a:t>А) процессы охватывают всю планету;</a:t>
            </a:r>
          </a:p>
          <a:p>
            <a:pPr>
              <a:buNone/>
            </a:pPr>
            <a:r>
              <a:rPr lang="ru-RU" smtClean="0"/>
              <a:t>Б) симбиоз;</a:t>
            </a:r>
          </a:p>
          <a:p>
            <a:pPr>
              <a:buNone/>
            </a:pPr>
            <a:r>
              <a:rPr lang="ru-RU" smtClean="0"/>
              <a:t>В) межвидовая борьба за существование;</a:t>
            </a:r>
          </a:p>
          <a:p>
            <a:pPr>
              <a:buNone/>
            </a:pPr>
            <a:r>
              <a:rPr lang="ru-RU" smtClean="0"/>
              <a:t>Г) передача энергии от продуцентов консументам;</a:t>
            </a:r>
          </a:p>
          <a:p>
            <a:pPr>
              <a:buNone/>
            </a:pPr>
            <a:r>
              <a:rPr lang="ru-RU" smtClean="0"/>
              <a:t>Д) испарение воды;</a:t>
            </a:r>
          </a:p>
          <a:p>
            <a:pPr>
              <a:buNone/>
            </a:pPr>
            <a:r>
              <a:rPr lang="ru-RU" smtClean="0"/>
              <a:t>Е) сукцессия (смена природных сообществ).</a:t>
            </a:r>
          </a:p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00694" y="1600200"/>
            <a:ext cx="3643306" cy="4525963"/>
          </a:xfrm>
        </p:spPr>
        <p:txBody>
          <a:bodyPr>
            <a:normAutofit fontScale="92500"/>
          </a:bodyPr>
          <a:lstStyle/>
          <a:p>
            <a:pPr marL="514350" indent="-514350">
              <a:buAutoNum type="arabicParenR"/>
            </a:pPr>
            <a:r>
              <a:rPr lang="ru-RU" smtClean="0"/>
              <a:t>биогеоценотический (экосистемый);</a:t>
            </a:r>
          </a:p>
          <a:p>
            <a:pPr>
              <a:buNone/>
            </a:pPr>
            <a:r>
              <a:rPr lang="ru-RU" smtClean="0"/>
              <a:t>2) биосферный. </a:t>
            </a:r>
          </a:p>
          <a:p>
            <a:endParaRPr lang="ru-RU"/>
          </a:p>
        </p:txBody>
      </p:sp>
    </p:spTree>
  </p:cSld>
  <p:clrMapOvr>
    <a:masterClrMapping/>
  </p:clrMapOvr>
  <p:transition/>
  <p:timing/>
</p:sld>
</file>

<file path=ppt/slides/slide3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2800" b="1" smtClean="0"/>
              <a:t>Какой из уровней является высшим уровнем организации жизни?</a:t>
            </a:r>
            <a:br>
              <a:rPr lang="ru-RU" sz="2800" smtClean="0"/>
            </a:b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2066" y="1428736"/>
            <a:ext cx="4071934" cy="5429264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pPr>
              <a:buNone/>
            </a:pPr>
            <a:endParaRPr lang="ru-RU" smtClean="0"/>
          </a:p>
          <a:p>
            <a:pPr>
              <a:buNone/>
            </a:pPr>
            <a:r>
              <a:rPr lang="ru-RU" smtClean="0"/>
              <a:t>а)  биосферный;             </a:t>
            </a:r>
          </a:p>
          <a:p>
            <a:pPr>
              <a:buNone/>
            </a:pPr>
            <a:r>
              <a:rPr lang="ru-RU" smtClean="0"/>
              <a:t>б)  молекулярный; </a:t>
            </a:r>
          </a:p>
          <a:p>
            <a:pPr>
              <a:buNone/>
            </a:pPr>
            <a:r>
              <a:rPr lang="ru-RU" smtClean="0"/>
              <a:t>в)организменный;      </a:t>
            </a:r>
          </a:p>
          <a:p>
            <a:pPr>
              <a:buNone/>
            </a:pPr>
            <a:r>
              <a:rPr lang="ru-RU" smtClean="0"/>
              <a:t>г)  клеточный.</a:t>
            </a:r>
          </a:p>
          <a:p>
            <a:pPr>
              <a:buNone/>
            </a:pPr>
            <a:endParaRPr lang="ru-RU"/>
          </a:p>
        </p:txBody>
      </p:sp>
      <p:pic>
        <p:nvPicPr>
          <p:cNvPr id="5" name="Содержимое 4" descr="https://lh3.googleusercontent.com/hFVpEcdOHgdR5W3dHeA9FjCdHeYzhHjCTlsJhxF2TcX5tn2H8RxX7mldQZM3C1vyTGpfN7ovzBqv7_lJ3bm5318XrA17OFlHzr2CfB4N_CcsZIduP4k0k_yTBX24tqzoIlS9vdf5=s0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0" y="1428736"/>
            <a:ext cx="5143504" cy="5429264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3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just"/>
            <a:br>
              <a:rPr lang="ru-RU" sz="16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       </a:t>
            </a:r>
            <a:br>
              <a:rPr lang="ru-RU" sz="1600" smtClean="0">
                <a:latin typeface="Times New Roman" pitchFamily="18" charset="0"/>
                <a:cs typeface="Times New Roman" pitchFamily="18" charset="0"/>
              </a:rPr>
            </a:br>
            <a:br>
              <a:rPr lang="ru-RU" sz="1600" smtClean="0">
                <a:latin typeface="Times New Roman" pitchFamily="18" charset="0"/>
                <a:cs typeface="Times New Roman" pitchFamily="18" charset="0"/>
              </a:rPr>
            </a:br>
            <a:br>
              <a:rPr lang="ru-RU" sz="16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Методы являются любой основой научного познания мира. В научном познании ничего не принимается на веру. Личное мнение не может использоваться как доказательство, а только для выдвижения предположения (гипотезы).</a:t>
            </a:r>
            <a:br>
              <a:rPr lang="ru-RU" smtClean="0"/>
            </a:br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285860"/>
          <a:ext cx="9144000" cy="55721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5738"/>
                <a:gridCol w="6318262"/>
              </a:tblGrid>
              <a:tr h="5545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1.Наблюдение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Описание биологического объекта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/>
                </a:tc>
              </a:tr>
              <a:tr h="10305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2.Сравнение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</a:pPr>
                      <a:r>
                        <a:rPr lang="ru-RU" sz="240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Нахождение </a:t>
                      </a: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общих закономерностей в строении и жизнедеятельности организма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/>
                </a:tc>
              </a:tr>
              <a:tr h="10305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3.Эксперимент, или опыт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</a:pPr>
                      <a:r>
                        <a:rPr lang="ru-RU" sz="240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Изучение </a:t>
                      </a: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свойств биологических объектов в контролируемых условиях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/>
                </a:tc>
              </a:tr>
              <a:tr h="14782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4.Моделирование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</a:pPr>
                      <a:r>
                        <a:rPr lang="ru-RU" sz="240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Имитирование </a:t>
                      </a: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процессов, недоступных для непосредственного наблюдения или экспериментального воспроизведения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/>
                </a:tc>
              </a:tr>
              <a:tr h="14782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5.Исторический метод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</a:pPr>
                      <a:r>
                        <a:rPr lang="ru-RU" sz="240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На </a:t>
                      </a: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основе данных о современном органическом мире и его прошлом познаются процессы развития живой природы  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/>
                </a:tc>
              </a:tr>
            </a:tbl>
          </a:graphicData>
        </a:graphic>
      </p:graphicFrame>
    </p:spTree>
  </p:cSld>
  <p:clrMapOvr>
    <a:masterClrMapping/>
  </p:clrMapOvr>
  <p:transition/>
  <p:timing/>
</p:sld>
</file>

<file path=ppt/slides/slide3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/>
</p:sld>
</file>

<file path=ppt/slides/slide3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600" b="1" smtClean="0"/>
              <a:t>Жан Батист Ламарк </a:t>
            </a:r>
            <a:r>
              <a:rPr lang="ru-RU" sz="3600" smtClean="0"/>
              <a:t>- 1744 – 1829 гг.</a:t>
            </a:r>
            <a:br>
              <a:rPr lang="ru-RU" sz="3600" smtClean="0"/>
            </a:br>
            <a:r>
              <a:rPr lang="ru-RU" sz="3600" smtClean="0"/>
              <a:t> Французский учёный-естествоиспытатель.</a:t>
            </a:r>
            <a:br>
              <a:rPr lang="ru-RU" sz="1800" smtClean="0"/>
            </a:br>
            <a:endParaRPr lang="ru-RU" sz="180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495800" cy="542926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/>
          <a:p>
            <a:pPr lvl="0" fontAlgn="base">
              <a:buNone/>
            </a:pPr>
            <a:r>
              <a:rPr lang="ru-RU" smtClean="0"/>
              <a:t>      В 1802 г. Ж.Б. Ламарк и Г.Р. Тревиранус ввели термин “биология” для обозначения науки о жизни</a:t>
            </a:r>
          </a:p>
        </p:txBody>
      </p:sp>
      <p:pic>
        <p:nvPicPr>
          <p:cNvPr id="5" name="Содержимое 4" descr="https://lh5.googleusercontent.com/4_IMdVc4_BwEFnfqUZwnMZhgLM9J2q6Gjlbfax5-izw4ml43PuJ-CaFU3vAGNE_uqh6oJH03ZbNfpjVYEK1LC1C2hsg42dRRWVIq_Zo0zMLX8Mr5OsETUUT4g6oDbZNYuFVSEMvE=s0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0" y="1428736"/>
            <a:ext cx="4643438" cy="5429264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800" smtClean="0"/>
              <a:t>Готфрид Рейнхольд </a:t>
            </a:r>
            <a:r>
              <a:rPr lang="ru-RU" sz="2800" b="1" err="1" smtClean="0"/>
              <a:t>Тревиранус</a:t>
            </a:r>
            <a:r>
              <a:rPr lang="ru-RU" sz="2800" smtClean="0"/>
              <a:t> (1776-1837 гг)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1357298"/>
            <a:ext cx="4786314" cy="5500702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pPr>
              <a:buNone/>
            </a:pPr>
            <a:r>
              <a:rPr lang="ru-RU" smtClean="0"/>
              <a:t>           </a:t>
            </a:r>
          </a:p>
          <a:p>
            <a:pPr>
              <a:buNone/>
            </a:pPr>
            <a:endParaRPr lang="ru-RU" smtClean="0"/>
          </a:p>
          <a:p>
            <a:pPr>
              <a:buNone/>
            </a:pPr>
            <a:r>
              <a:rPr lang="ru-RU" smtClean="0"/>
              <a:t>     -   немецкий естествоиспытатель. </a:t>
            </a:r>
          </a:p>
          <a:p>
            <a:endParaRPr lang="ru-RU"/>
          </a:p>
        </p:txBody>
      </p:sp>
      <p:pic>
        <p:nvPicPr>
          <p:cNvPr id="5" name="Содержимое 4" descr="https://lh6.googleusercontent.com/QR0t4KjUfKRv-waeUue1alk2ijFnvo8uPzMhneY4Bqwkd6ELcK9H-g8JibOy2O04UORB0Thndddj3f1V-6d59iI-oHppMCgvADkJQrngefW1kN3chd95l4PYM_i8BD_Hl30QhJrU=s0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0" y="1357298"/>
            <a:ext cx="4357718" cy="5500702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lvl="0"/>
            <a:br>
              <a:rPr lang="ru-RU" sz="4000" b="1" smtClean="0"/>
            </a:br>
            <a:r>
              <a:rPr lang="ru-RU" sz="4000" b="1" smtClean="0"/>
              <a:t>М.В. Волькенштейн </a:t>
            </a:r>
            <a:r>
              <a:rPr lang="ru-RU" sz="4000" smtClean="0"/>
              <a:t>(1912-1992 гг.) - советский физикохимик и биофизик.</a:t>
            </a:r>
            <a:br>
              <a:rPr lang="ru-RU" sz="2400" smtClean="0"/>
            </a:br>
            <a:endParaRPr lang="ru-RU" sz="240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1428736"/>
            <a:ext cx="4643438" cy="5429264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 lvl="0" algn="ctr" fontAlgn="base"/>
            <a:r>
              <a:rPr lang="ru-RU" b="1" smtClean="0"/>
              <a:t>Что такое жизнь? </a:t>
            </a:r>
            <a:endParaRPr lang="ru-RU" smtClean="0"/>
          </a:p>
          <a:p>
            <a:pPr>
              <a:buNone/>
            </a:pPr>
            <a:r>
              <a:rPr lang="ru-RU" smtClean="0"/>
              <a:t> </a:t>
            </a:r>
          </a:p>
          <a:p>
            <a:pPr>
              <a:buNone/>
            </a:pPr>
            <a:r>
              <a:rPr lang="ru-RU" smtClean="0"/>
              <a:t>               «</a:t>
            </a: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Живые тела, существующие на Земле, представляют собой </a:t>
            </a:r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открытые</a:t>
            </a: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err="1" smtClean="0">
                <a:latin typeface="Times New Roman" pitchFamily="18" charset="0"/>
                <a:cs typeface="Times New Roman" pitchFamily="18" charset="0"/>
              </a:rPr>
              <a:t>саморегули-рующиеся</a:t>
            </a: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i="1" err="1" smtClean="0">
                <a:latin typeface="Times New Roman" pitchFamily="18" charset="0"/>
                <a:cs typeface="Times New Roman" pitchFamily="18" charset="0"/>
              </a:rPr>
              <a:t>самовоспро-изводящиеся </a:t>
            </a: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системы, построенные из биополи-меров </a:t>
            </a:r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белков</a:t>
            </a: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нуклеиновых кислот</a:t>
            </a:r>
            <a:r>
              <a:rPr lang="ru-RU" smtClean="0"/>
              <a:t>».             </a:t>
            </a:r>
          </a:p>
          <a:p>
            <a:pPr algn="r">
              <a:buNone/>
            </a:pPr>
            <a:r>
              <a:rPr lang="ru-RU" smtClean="0"/>
              <a:t>(М.В. Волькенштейн)</a:t>
            </a:r>
          </a:p>
          <a:p>
            <a:endParaRPr lang="ru-RU"/>
          </a:p>
        </p:txBody>
      </p:sp>
      <p:pic>
        <p:nvPicPr>
          <p:cNvPr id="5" name="Содержимое 4" descr="https://lh4.googleusercontent.com/zD25HFEkhRhAmYjkqYF0jOOCQ7wGtNok3kgRgX85iJiNQznydNbXoEbBCUlD-_kobZwVPT4kOQ-bFkg8n-6ZWp7WuqcejX4gF4yfwcDSf5hLwZ4vT2QfULtcvVRpgIKMU0lT8UP2=s0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0" y="1428736"/>
            <a:ext cx="4500562" cy="5429264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lvl="0" algn="just"/>
            <a:br>
              <a:rPr lang="ru-RU" sz="36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Ф.</a:t>
            </a: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Энгельс (1820-1895 гг.) - н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емецкий политический деятель, философ, историк и предприниматель.</a:t>
            </a:r>
            <a:br>
              <a:rPr lang="ru-RU" sz="2000" smtClean="0"/>
            </a:br>
            <a:endParaRPr lang="ru-RU" sz="200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1600200"/>
            <a:ext cx="4643438" cy="52578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lvl="0" fontAlgn="base"/>
            <a:r>
              <a:rPr lang="ru-RU" b="1" smtClean="0"/>
              <a:t>Что такое жизнь? </a:t>
            </a:r>
            <a:endParaRPr lang="ru-RU" smtClean="0"/>
          </a:p>
          <a:p>
            <a:endParaRPr lang="ru-RU" smtClean="0"/>
          </a:p>
          <a:p>
            <a:pPr algn="just">
              <a:buNone/>
            </a:pPr>
            <a:r>
              <a:rPr lang="ru-RU" sz="3200" i="1" smtClean="0">
                <a:latin typeface="Times New Roman" pitchFamily="18" charset="0"/>
                <a:cs typeface="Times New Roman" pitchFamily="18" charset="0"/>
              </a:rPr>
              <a:t>«Жизнь есть способ существования   белковых тел»</a:t>
            </a:r>
            <a:endParaRPr lang="ru-RU" sz="3200" i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s://lh6.googleusercontent.com/7rPU4LyFioPukdoRtOveIpEXTKvo5cTocHsy3zdjw3CNjq2R5J03oBo5FlB5yYzafTQV7-k8VAcWyJkI0lDe6ScND1XntU-OUCSeu7x9VCN-Eki9AY-GpScAQI6pF94oXo4bWbRG=s0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0" y="1571612"/>
            <a:ext cx="4500562" cy="5286388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737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08"/>
                <a:gridCol w="7000892"/>
              </a:tblGrid>
              <a:tr h="500042">
                <a:tc>
                  <a:txBody>
                    <a:bodyPr/>
                    <a:lstStyle/>
                    <a:p>
                      <a:pPr algn="ctr"/>
                      <a:r>
                        <a:rPr lang="ru-RU" sz="280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науки</a:t>
                      </a:r>
                      <a:endParaRPr lang="ru-RU" sz="280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Соедини</a:t>
                      </a:r>
                      <a:r>
                        <a:rPr lang="ru-RU" sz="2000" baseline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науки и </a:t>
                      </a:r>
                      <a:r>
                        <a:rPr lang="ru-RU" sz="2000" i="1" baseline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область знаний</a:t>
                      </a:r>
                      <a:r>
                        <a:rPr lang="ru-RU" sz="2000" baseline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которой она занимается:</a:t>
                      </a:r>
                      <a:endParaRPr lang="ru-RU" sz="200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698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1. </a:t>
                      </a:r>
                      <a:r>
                        <a:rPr lang="ru-RU" sz="2000" b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Этология</a:t>
                      </a:r>
                      <a:endParaRPr lang="ru-RU" sz="18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0" marR="63500" marT="63500" marB="6350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200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К) </a:t>
                      </a:r>
                      <a:r>
                        <a:rPr lang="ru-RU" sz="2000" b="0" i="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наука,</a:t>
                      </a:r>
                      <a:r>
                        <a:rPr lang="ru-RU" sz="2000" b="0" i="0" kern="1200" baseline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i="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изучающая</a:t>
                      </a:r>
                      <a:r>
                        <a:rPr lang="ru-RU" sz="2000" b="0" i="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распространение животных на планете Земля. Она устанавливает общие закономерности и условия распространения.</a:t>
                      </a:r>
                      <a:endParaRPr lang="ru-RU" sz="180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0" marR="63500" marT="63500" marB="6350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104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2. </a:t>
                      </a:r>
                      <a:r>
                        <a:rPr lang="ru-RU" sz="2000" b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Зоогеография</a:t>
                      </a:r>
                      <a:endParaRPr lang="ru-RU" sz="18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200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Н) изучает клеточное строение тканей; </a:t>
                      </a:r>
                      <a:endParaRPr lang="ru-RU" sz="180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0" marR="63500" marT="63500" marB="63500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8316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 </a:t>
                      </a:r>
                      <a:r>
                        <a:rPr lang="ru-RU" sz="2000" b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Морфология</a:t>
                      </a:r>
                      <a:endParaRPr lang="ru-RU" sz="18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0" marR="63500" marT="63500" marB="6350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200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М) рассматривает закономерности наследственности и изменчивости во всех поколениях;</a:t>
                      </a:r>
                      <a:endParaRPr lang="ru-RU" sz="180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0" marR="63500" marT="63500" marB="6350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087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 </a:t>
                      </a:r>
                      <a:r>
                        <a:rPr lang="ru-RU" sz="2000" b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Генетика</a:t>
                      </a:r>
                      <a:endParaRPr lang="ru-RU" sz="18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</a:t>
                      </a:r>
                      <a:r>
                        <a:rPr lang="ru-RU" sz="200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 </a:t>
                      </a:r>
                      <a:r>
                        <a:rPr lang="ru-RU" sz="2000" b="1" i="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изучает</a:t>
                      </a:r>
                      <a:r>
                        <a:rPr lang="ru-RU" sz="2000" b="0" i="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как внешнее строение (форму, структуру, цвет, образцы) организма, так и внутреннее строение живого организма.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0" marR="63500" marT="63500" marB="63500">
                    <a:solidFill>
                      <a:schemeClr val="accent3"/>
                    </a:solidFill>
                  </a:tcPr>
                </a:tc>
              </a:tr>
              <a:tr h="4186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 </a:t>
                      </a:r>
                      <a:r>
                        <a:rPr lang="ru-RU" sz="2000" b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Гистология</a:t>
                      </a:r>
                      <a:endParaRPr lang="ru-RU" sz="18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0" marR="63500" marT="63500" marB="6350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О) наука об ископаемых останках  вымерших животных.</a:t>
                      </a:r>
                    </a:p>
                  </a:txBody>
                  <a:tcPr marL="63500" marR="63500" marT="63500" marB="6350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411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6. </a:t>
                      </a:r>
                      <a:r>
                        <a:rPr lang="ru-RU" sz="2000" b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Палеозоология</a:t>
                      </a:r>
                      <a:endParaRPr lang="ru-RU" sz="18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200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П) наука о клетке и ее строении.</a:t>
                      </a:r>
                      <a:endParaRPr lang="ru-RU" sz="180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0" marR="63500" marT="63500" marB="63500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018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7.Цитология</a:t>
                      </a: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8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0" marR="63500" marT="63500" marB="6350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200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И) </a:t>
                      </a:r>
                      <a:r>
                        <a:rPr lang="ru-RU" sz="2000" b="1" i="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наука</a:t>
                      </a:r>
                      <a:r>
                        <a:rPr lang="ru-RU" sz="2000" b="0" i="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 </a:t>
                      </a:r>
                      <a:r>
                        <a:rPr lang="ru-RU" sz="2000" b="1" i="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изучающая</a:t>
                      </a:r>
                      <a:r>
                        <a:rPr lang="ru-RU" sz="2000" b="0" i="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поведение животных в естественных условиях.</a:t>
                      </a:r>
                      <a:endParaRPr lang="ru-RU" sz="180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0" marR="63500" marT="63500" marB="6350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85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8. Анатомия</a:t>
                      </a:r>
                      <a:endParaRPr lang="ru-RU" sz="18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0" marR="63500" marT="63500" marB="6350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Л) </a:t>
                      </a: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наука, изучающая 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особенности внешнего и внутреннего </a:t>
                      </a:r>
                      <a:r>
                        <a:rPr lang="ru-RU" sz="200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строения.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0" marR="63500" marT="63500" marB="63500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-1"/>
          <a:ext cx="9358346" cy="6913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794"/>
                <a:gridCol w="7429552"/>
              </a:tblGrid>
              <a:tr h="697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9. </a:t>
                      </a:r>
                      <a:r>
                        <a:rPr lang="ru-RU" sz="2000" b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Экология</a:t>
                      </a: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8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0" marR="63500" marT="63500" marB="6350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Ж) </a:t>
                      </a:r>
                      <a:r>
                        <a:rPr lang="ru-RU" sz="1800" b="0" i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учение об общих закономерностях и движущих силах , исторического развития живой природы.</a:t>
                      </a:r>
                      <a:endParaRPr lang="ru-RU" sz="1800" b="0" i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0" marR="63500" marT="63500" marB="63500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9499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10. </a:t>
                      </a:r>
                      <a:r>
                        <a:rPr lang="ru-RU" sz="2000" b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Физиология</a:t>
                      </a:r>
                      <a:endParaRPr lang="ru-RU" sz="18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0" marR="63500" marT="63500" marB="6350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А) </a:t>
                      </a:r>
                      <a:r>
                        <a:rPr lang="ru-RU" sz="1800" b="1" i="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наука</a:t>
                      </a:r>
                      <a:r>
                        <a:rPr lang="ru-RU" sz="1800" b="0" i="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 </a:t>
                      </a:r>
                      <a:r>
                        <a:rPr lang="ru-RU" sz="1800" b="1" i="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изучающая</a:t>
                      </a:r>
                      <a:r>
                        <a:rPr lang="ru-RU" sz="1800" b="0" i="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развитие зародыша: эмбриогенез. Зародышем называют любой организм на ранних стадиях развития до рождения или вылупления, или, в случае растений, до момента прорастания.</a:t>
                      </a:r>
                      <a:endParaRPr lang="ru-RU" sz="180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0" marR="63500" marT="63500" marB="6350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36686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2000" b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11. Эмбриология </a:t>
                      </a:r>
                      <a:endParaRPr lang="ru-RU" sz="2000" b="1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endParaRPr lang="ru-RU" sz="18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0" marR="63500" marT="63500" marB="6350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З)</a:t>
                      </a:r>
                      <a:r>
                        <a:rPr lang="ru-RU" sz="1800" b="0" baseline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раздел биологии, изучающий закономерности индивидуального развития (онтогенеза) филогенетически разнообразных животных и растительных организмов с привлечением широкого спектра методов сопредельных дисциплин.</a:t>
                      </a:r>
                      <a:endParaRPr lang="ru-RU" sz="1800" b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0" marR="63500" marT="63500" marB="63500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8407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12.Филогенетика</a:t>
                      </a:r>
                      <a:endParaRPr lang="ru-RU" sz="18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0" marR="63500" marT="63500" marB="6350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В)</a:t>
                      </a:r>
                      <a:r>
                        <a:rPr lang="ru-RU" sz="180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1800" b="1" i="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наука</a:t>
                      </a:r>
                      <a:r>
                        <a:rPr lang="ru-RU" sz="1800" b="0" i="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которая </a:t>
                      </a:r>
                      <a:r>
                        <a:rPr lang="ru-RU" sz="1800" b="1" i="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изучает</a:t>
                      </a:r>
                      <a:r>
                        <a:rPr lang="ru-RU" sz="1800" b="0" i="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функции живых организмов, от разных органов, а также механизм регуляции этих функций</a:t>
                      </a:r>
                      <a:r>
                        <a:rPr lang="ru-RU" sz="180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63500" marR="63500" marT="63500" marB="6350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7479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13. </a:t>
                      </a:r>
                      <a:r>
                        <a:rPr lang="ru-RU" sz="2000" b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Биохимия</a:t>
                      </a:r>
                      <a:endParaRPr lang="ru-RU" sz="18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ru-RU" sz="1800" b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Б) </a:t>
                      </a:r>
                      <a:r>
                        <a:rPr lang="ru-RU" sz="1800" b="1" i="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наука</a:t>
                      </a:r>
                      <a:r>
                        <a:rPr lang="ru-RU" sz="1800" b="0" i="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о взаимодействиях живых организмов между собой и с их средой обитания</a:t>
                      </a:r>
                      <a:r>
                        <a:rPr lang="ru-RU" sz="180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0" marR="63500" marT="63500" marB="63500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1057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14.Эволюционное </a:t>
                      </a: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учение</a:t>
                      </a:r>
                      <a:endParaRPr lang="ru-RU" sz="18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0" marR="63500" marT="63500" marB="6350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Д)</a:t>
                      </a:r>
                      <a:r>
                        <a:rPr lang="ru-RU" sz="180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раздел </a:t>
                      </a:r>
                      <a:r>
                        <a:rPr lang="ru-RU" sz="1800" b="1" i="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науки</a:t>
                      </a:r>
                      <a:r>
                        <a:rPr lang="ru-RU" sz="1800" b="0" i="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 </a:t>
                      </a:r>
                      <a:r>
                        <a:rPr lang="ru-RU" sz="1800" b="1" i="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изучающий</a:t>
                      </a:r>
                      <a:r>
                        <a:rPr lang="ru-RU" sz="1800" b="0" i="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историю происхождения групп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0" i="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организмов в ходе биологической эволюции на основе установления их родства.</a:t>
                      </a:r>
                      <a:endParaRPr lang="ru-RU" sz="180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0" marR="63500" marT="63500" marB="6350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2528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15. </a:t>
                      </a:r>
                      <a:r>
                        <a:rPr lang="ru-RU" sz="2000" b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Биология </a:t>
                      </a: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развития</a:t>
                      </a:r>
                      <a:endParaRPr lang="ru-RU" sz="18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Е)</a:t>
                      </a:r>
                      <a:r>
                        <a:rPr lang="ru-RU" sz="180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наука</a:t>
                      </a:r>
                      <a:r>
                        <a:rPr lang="ru-RU" sz="1800" b="0" i="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 </a:t>
                      </a:r>
                      <a:r>
                        <a:rPr lang="ru-RU" sz="1800" b="1" i="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изучающая</a:t>
                      </a:r>
                      <a:r>
                        <a:rPr lang="ru-RU" sz="1800" b="0" i="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химический состав и свойства веществ, составляющих живые системы, их взаимопревращения в процессе метаболизма, а также роль обменных процессов в функционировании различных органов и тканей в норме и при патологии.</a:t>
                      </a:r>
                      <a:endParaRPr lang="ru-RU" sz="180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500" marR="63500" marT="63500" marB="63500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Paper</Template>
  <Company/>
  <PresentationFormat>On-screen Show (4:3)</PresentationFormat>
  <Paragraphs>114</Paragraphs>
  <Slides>36</Slides>
  <Notes>0</Notes>
  <TotalTime>348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baseType="lpstr" size="37">
      <vt:lpstr>Тема Office</vt:lpstr>
      <vt:lpstr>Slide 1</vt:lpstr>
      <vt:lpstr>Slide 2</vt:lpstr>
      <vt:lpstr>Теодор Георг Август Руз – немецкий медик и профессор физиологии и анатомии, медицины, а также историк</vt:lpstr>
      <vt:lpstr>Жан Батист Ламарк - 1744 – 1829 гг. Французский учёный-естествоиспытатель.</vt:lpstr>
      <vt:lpstr>Готфрид Рейнхольд Тревиранус (1776-1837 гг)</vt:lpstr>
      <vt:lpstr>М.В. Волькенштейн (1912-1992 гг.) - советский физикохимик и биофизик.</vt:lpstr>
      <vt:lpstr>Ф.Энгельс (1820-1895 гг.) - немецкий политический деятель, философ, историк и предприниматель.</vt:lpstr>
      <vt:lpstr>Slide 8</vt:lpstr>
      <vt:lpstr>Slide 9</vt:lpstr>
      <vt:lpstr>Правильный ответ:         1-И, 2-К, 3-  Г, 4-М ,5-Н, 6-О,  7-П, 8-Л, 9-Б, 10-В, 11-А, 12-Д, 13-Е, 14-Ж, 15-З. </vt:lpstr>
      <vt:lpstr>           Среда обитания – часть природы, окружающая живые организмы, с которой они взаимодействуют.             Каждый живой организм обитает в определенной среде. </vt:lpstr>
      <vt:lpstr>Slide 12</vt:lpstr>
      <vt:lpstr>Уровни организации живого</vt:lpstr>
      <vt:lpstr>Система живого – это совокупность элементов связанных и взаимодействующих  между собой</vt:lpstr>
      <vt:lpstr>Slide 15</vt:lpstr>
      <vt:lpstr>1.Молекулярно - генетический /наука молекулярная биология</vt:lpstr>
      <vt:lpstr>Найди уровень организации живой материи, объекты изучения которого не обладают свойствами живого:</vt:lpstr>
      <vt:lpstr>На каком минимальном уровне организации жизни проявляется такое свойство живых систем, как способность к обмену веществ, энергией, информацией:</vt:lpstr>
      <vt:lpstr>2. Субклеточный уровень / наука цитология</vt:lpstr>
      <vt:lpstr>3. Клеточный уровень / наука цитология</vt:lpstr>
      <vt:lpstr>4.Тканевой и органный уровень</vt:lpstr>
      <vt:lpstr>Ткани животных</vt:lpstr>
      <vt:lpstr>Slide 23</vt:lpstr>
      <vt:lpstr>5. Организменный уровень </vt:lpstr>
      <vt:lpstr>Выбери два верных ответа. У каких организмов совпадают клеточный и организменный уровни жизни?</vt:lpstr>
      <vt:lpstr>К  организменному уровню организации жизни относятся:</vt:lpstr>
      <vt:lpstr>6. Популяционно-видовой уровень </vt:lpstr>
      <vt:lpstr>Структурными элементами популяционно-видового уровня организации живого являются:</vt:lpstr>
      <vt:lpstr>7.Биогеоценотический (экосистемный) уровень /наука экология</vt:lpstr>
      <vt:lpstr>Межвидовые отношения начинают проявляться:</vt:lpstr>
      <vt:lpstr>8. Биосферный уровень</vt:lpstr>
      <vt:lpstr>Установи соответствие между уровнями организации живого и их характеристиками и явлениями: </vt:lpstr>
      <vt:lpstr>Какой из уровней является высшим уровнем организации жизни?</vt:lpstr>
      <vt:lpstr>                      Методы являются любой основой научного познания мира. В научном познании ничего не принимается на веру. Личное мнение не может использоваться как доказательство, а только для выдвижения предположения (гипотезы).</vt:lpstr>
      <vt:lpstr>Slide 35</vt:lpstr>
      <vt:lpstr>Slide 36</vt:lpstr>
    </vt:vector>
  </TitlesOfParts>
  <LinksUpToDate>0</LinksUpToDate>
  <SharedDoc>0</SharedDoc>
  <HyperlinksChanged>0</HyperlinksChanged>
  <Application>Aspose.Slides for .NET</Application>
  <AppVersion>16.1201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User</dc:creator>
  <cp:lastModifiedBy>Луиза</cp:lastModifiedBy>
  <cp:revision>38</cp:revision>
  <dcterms:created xsi:type="dcterms:W3CDTF">2021-09-24T03:02:22Z</dcterms:created>
  <dcterms:modified xsi:type="dcterms:W3CDTF">2021-10-24T17:48:22Z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NXPowerLiteLastOptimized">
    <vt:lpwstr>18224384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S9.1.2</vt:lpwstr>
  </property>
</Properties>
</file>