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8" r:id="rId3"/>
    <p:sldId id="279" r:id="rId4"/>
    <p:sldId id="274" r:id="rId5"/>
    <p:sldId id="280" r:id="rId6"/>
    <p:sldId id="281" r:id="rId7"/>
    <p:sldId id="282" r:id="rId8"/>
    <p:sldId id="283" r:id="rId9"/>
    <p:sldId id="284" r:id="rId10"/>
    <p:sldId id="257" r:id="rId11"/>
    <p:sldId id="276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77" r:id="rId21"/>
    <p:sldId id="266" r:id="rId22"/>
    <p:sldId id="267" r:id="rId23"/>
    <p:sldId id="268" r:id="rId24"/>
    <p:sldId id="269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10/25/2021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10/25/2021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47800" y="1371601"/>
            <a:ext cx="6629400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Учебно-методическое пособие</a:t>
            </a:r>
          </a:p>
          <a:p>
            <a:pPr algn="ctr"/>
            <a:endParaRPr lang="ru-RU" sz="32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«Раз, два, три, беги!»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Рисунок 5" descr="image (6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596" y="3643314"/>
            <a:ext cx="2971800" cy="25300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76800" y="4419600"/>
            <a:ext cx="3581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Разработчик: учитель-логопед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кв. категории Шабарова Татьяна Александровна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Филиал МАДОУ «Детский сад №  39»-»Детский сад № 95»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Логопед\педдостижения\DSC_026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4600" y="1752600"/>
            <a:ext cx="4372935" cy="43434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33480" y="914400"/>
            <a:ext cx="627703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</a:t>
            </a:r>
            <a:r>
              <a:rPr lang="ru-RU" sz="4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Раз,два,три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…беги!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3480" y="1143000"/>
            <a:ext cx="627703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Актёры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F:\педдост\DSC_026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0" y="1905000"/>
            <a:ext cx="6324600" cy="4205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Логопед\педдостижения\DSC_027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676400"/>
            <a:ext cx="4349293" cy="3429000"/>
          </a:xfrm>
          <a:prstGeom prst="rect">
            <a:avLst/>
          </a:prstGeom>
          <a:noFill/>
        </p:spPr>
      </p:pic>
      <p:pic>
        <p:nvPicPr>
          <p:cNvPr id="2052" name="Picture 4" descr="D:\Логопед\педдостижения\DSC_027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91000" y="2667000"/>
            <a:ext cx="4822260" cy="40063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1" y="838200"/>
            <a:ext cx="40386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Если б я был…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00600" y="1371601"/>
            <a:ext cx="41148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Если бы да кабы…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Логопед\педдостижения\DSC_027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00200" y="2133600"/>
            <a:ext cx="6416842" cy="4267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00200" y="990600"/>
            <a:ext cx="6476999" cy="646331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Хорошо-плохо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Логопед\педдостижения\DSC_027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47800" y="1447800"/>
            <a:ext cx="6705600" cy="510417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33480" y="685800"/>
            <a:ext cx="671992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Едет-едет паровоз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Логопед\педдостижения\DSC_027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0" y="1523999"/>
            <a:ext cx="6400800" cy="493160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33480" y="762000"/>
            <a:ext cx="649132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Чем бы я помог…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Логопед\педдостижения\image (5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76400" y="1447800"/>
            <a:ext cx="5943600" cy="508444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33480" y="685800"/>
            <a:ext cx="627703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Юные исследователи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Логопед\педдостижения\image (6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00200" y="1524000"/>
            <a:ext cx="5867400" cy="520087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33480" y="762000"/>
            <a:ext cx="627703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Загадки «Но не…»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Логопед\педдостижения\DSC_026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47800" y="1752600"/>
            <a:ext cx="6638471" cy="48006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14400" y="685800"/>
            <a:ext cx="7620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Объясни инопланетянину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Логопед\педдостижения\DSC_026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9200" y="1828800"/>
            <a:ext cx="6989774" cy="4648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33480" y="685800"/>
            <a:ext cx="679612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Мы-поэты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(составляем синквейн)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62" y="1142984"/>
            <a:ext cx="778674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                 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Сведения о педагоге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u="sng" dirty="0" smtClean="0">
                <a:solidFill>
                  <a:srgbClr val="002060"/>
                </a:solidFill>
              </a:rPr>
              <a:t>Учитель-логопед</a:t>
            </a:r>
            <a:r>
              <a:rPr lang="ru-RU" sz="2400" b="1" dirty="0" smtClean="0">
                <a:solidFill>
                  <a:srgbClr val="002060"/>
                </a:solidFill>
              </a:rPr>
              <a:t>: Шабарова  Татьяна Александровна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u="sng" dirty="0" smtClean="0">
                <a:solidFill>
                  <a:srgbClr val="002060"/>
                </a:solidFill>
              </a:rPr>
              <a:t>Квалификационная категория: </a:t>
            </a:r>
            <a:r>
              <a:rPr lang="en-US" sz="2400" b="1" u="sng" dirty="0" smtClean="0">
                <a:solidFill>
                  <a:srgbClr val="002060"/>
                </a:solidFill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</a:rPr>
              <a:t> I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endParaRPr lang="ru-RU" sz="2400" b="1" u="sng" dirty="0" smtClean="0">
              <a:solidFill>
                <a:srgbClr val="002060"/>
              </a:solidFill>
            </a:endParaRPr>
          </a:p>
          <a:p>
            <a:pPr algn="just"/>
            <a:endParaRPr lang="ru-RU" sz="2400" b="1" dirty="0" smtClean="0">
              <a:solidFill>
                <a:srgbClr val="002060"/>
              </a:solidFill>
            </a:endParaRPr>
          </a:p>
          <a:p>
            <a:pPr algn="just"/>
            <a:r>
              <a:rPr lang="ru-RU" sz="2400" b="1" u="sng" dirty="0" smtClean="0">
                <a:solidFill>
                  <a:srgbClr val="002060"/>
                </a:solidFill>
              </a:rPr>
              <a:t>Стаж работы по специальности</a:t>
            </a:r>
            <a:r>
              <a:rPr lang="ru-RU" sz="2400" b="1" dirty="0" smtClean="0">
                <a:solidFill>
                  <a:srgbClr val="002060"/>
                </a:solidFill>
              </a:rPr>
              <a:t>:  11 лет</a:t>
            </a:r>
          </a:p>
          <a:p>
            <a:pPr algn="just"/>
            <a:endParaRPr lang="ru-RU" sz="2400" b="1" dirty="0" smtClean="0">
              <a:solidFill>
                <a:srgbClr val="002060"/>
              </a:solidFill>
            </a:endParaRPr>
          </a:p>
          <a:p>
            <a:pPr algn="just"/>
            <a:r>
              <a:rPr lang="ru-RU" sz="2400" b="1" u="sng" dirty="0" smtClean="0">
                <a:solidFill>
                  <a:srgbClr val="002060"/>
                </a:solidFill>
              </a:rPr>
              <a:t>Стаж работы в филиале «Детский сад № 95» </a:t>
            </a:r>
            <a:r>
              <a:rPr lang="ru-RU" sz="2400" b="1" dirty="0" smtClean="0">
                <a:solidFill>
                  <a:srgbClr val="002060"/>
                </a:solidFill>
              </a:rPr>
              <a:t>: 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3 года</a:t>
            </a:r>
          </a:p>
          <a:p>
            <a:endParaRPr lang="ru-RU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 descr="ta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929454" y="1428736"/>
            <a:ext cx="1833297" cy="20558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3480" y="1143000"/>
            <a:ext cx="627703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Прыгуны -  говоруны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Picture 3" descr="D:\Логопед\педдостижения\DSC_026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24200" y="2438400"/>
            <a:ext cx="3200400" cy="3178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Логопед\педдостижения\imag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52600" y="1828800"/>
            <a:ext cx="5562600" cy="48006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33480" y="762000"/>
            <a:ext cx="627703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грамотеи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Логопед\педдостижения\DSC_02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76400" y="1600200"/>
            <a:ext cx="6172200" cy="501896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33480" y="762000"/>
            <a:ext cx="627703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Смешные слова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Логопед\педдостижения\DSC_027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1538" y="1714488"/>
            <a:ext cx="7633283" cy="411481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33480" y="838200"/>
            <a:ext cx="627703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Весёлая зарядка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9600" y="990600"/>
            <a:ext cx="7924800" cy="32316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Решение задач в соответствии с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фгос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до </a:t>
            </a:r>
          </a:p>
          <a:p>
            <a:pPr marL="342900" indent="-342900" algn="ctr">
              <a:buAutoNum type="arabicPeriod"/>
            </a:pPr>
            <a:r>
              <a:rPr lang="ru-RU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Социально-коммуникативное развитие </a:t>
            </a:r>
          </a:p>
          <a:p>
            <a:pPr marL="342900" indent="-342900" algn="ctr">
              <a:buFontTx/>
              <a:buChar char="-"/>
            </a:pP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Развитие общения и взаимодействия ребёнка со взрослым и сверстниками;</a:t>
            </a:r>
          </a:p>
          <a:p>
            <a:pPr marL="342900" indent="-342900" algn="ctr"/>
            <a:r>
              <a:rPr lang="ru-RU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-задача по усвоению норм и ценностей</a:t>
            </a:r>
          </a:p>
          <a:p>
            <a:pPr marL="342900" indent="-342900"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2. </a:t>
            </a:r>
            <a:r>
              <a:rPr lang="ru-RU" b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Речевое развитие </a:t>
            </a:r>
          </a:p>
          <a:p>
            <a:pPr marL="342900" indent="-34290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-</a:t>
            </a: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развитие словотворчества, звуковой и интонационной стороны речи, фонематического слуха, обогащение словаря</a:t>
            </a:r>
          </a:p>
          <a:p>
            <a:pPr marL="342900" indent="-34290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3. </a:t>
            </a:r>
            <a:r>
              <a:rPr lang="ru-RU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Познавательное развитие </a:t>
            </a:r>
          </a:p>
          <a:p>
            <a:pPr marL="342900" indent="-342900"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-развитие воображения и творческой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активности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3314" name="Picture 2" descr="D:\Логопед\Раз два три беги!\image (2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4343400"/>
            <a:ext cx="5679824" cy="2209800"/>
          </a:xfrm>
          <a:prstGeom prst="rect">
            <a:avLst/>
          </a:prstGeom>
          <a:noFill/>
        </p:spPr>
      </p:pic>
      <p:pic>
        <p:nvPicPr>
          <p:cNvPr id="13315" name="Picture 3" descr="D:\Логопед\Раз два три беги!\image (4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58000" y="4495800"/>
            <a:ext cx="1905000" cy="20887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http://parnasse.ru/upload/comments/1aebe9d3385fee12bbdc91f888d656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://parnasse.ru/upload/comments/1aebe9d3385fee12bbdc91f888d656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2" name="Picture 6" descr="https://ds04.infourok.ru/uploads/ex/042d/00023a94-a0ce0da6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857232"/>
            <a:ext cx="7786742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Тематическая направленность          </a:t>
            </a:r>
          </a:p>
          <a:p>
            <a:pPr algn="just"/>
            <a:endParaRPr lang="ru-RU" sz="2800" dirty="0" smtClean="0">
              <a:solidFill>
                <a:srgbClr val="002060"/>
              </a:solidFill>
            </a:endParaRPr>
          </a:p>
          <a:p>
            <a:pPr algn="just"/>
            <a:r>
              <a:rPr lang="ru-RU" sz="2800" dirty="0" smtClean="0">
                <a:solidFill>
                  <a:srgbClr val="002060"/>
                </a:solidFill>
              </a:rPr>
              <a:t>Решение образовательных и развивающих задач в соответствии с ФГОС ДО: коррекция и развитие речевых компонентов с использованием принципа поддержки детской инициативы.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</a:rPr>
              <a:t>Разработка учебно-методического пособия для чередования двигательной активности и речевой активности в ходе коррекционного занятия (</a:t>
            </a:r>
            <a:r>
              <a:rPr lang="ru-RU" sz="2800" dirty="0" err="1" smtClean="0">
                <a:solidFill>
                  <a:srgbClr val="002060"/>
                </a:solidFill>
              </a:rPr>
              <a:t>речь+движение</a:t>
            </a:r>
            <a:r>
              <a:rPr lang="ru-RU" sz="2800" dirty="0" smtClean="0">
                <a:solidFill>
                  <a:srgbClr val="002060"/>
                </a:solidFill>
              </a:rPr>
              <a:t>).</a:t>
            </a:r>
          </a:p>
          <a:p>
            <a:pPr algn="just"/>
            <a:endParaRPr lang="ru-RU" sz="2800" dirty="0" smtClean="0">
              <a:solidFill>
                <a:srgbClr val="002060"/>
              </a:solidFill>
            </a:endParaRPr>
          </a:p>
          <a:p>
            <a:pPr algn="just"/>
            <a:endParaRPr lang="ru-RU" sz="2800" dirty="0" smtClean="0">
              <a:solidFill>
                <a:srgbClr val="002060"/>
              </a:solidFill>
            </a:endParaRPr>
          </a:p>
          <a:p>
            <a:pPr algn="just"/>
            <a:endParaRPr lang="ru-RU" sz="2800" dirty="0" smtClean="0">
              <a:solidFill>
                <a:srgbClr val="002060"/>
              </a:solidFill>
            </a:endParaRPr>
          </a:p>
          <a:p>
            <a:endParaRPr lang="ru-RU" sz="2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2800" b="1" dirty="0" err="1" smtClean="0">
                <a:solidFill>
                  <a:srgbClr val="002060"/>
                </a:solidFill>
              </a:rPr>
              <a:t>р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62000" y="1935163"/>
            <a:ext cx="7848600" cy="4389437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Утомляемость детей при выполнении речевых упражнений вследствие нахождения в статичном (сидячем) положении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Снижение внимания, отвлекаемость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Хоровые ответы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Низкий уровень развития речевой инициативы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Трудности при постановке речевой задачи (необходимость заинтересовать ребёнка при её решении)</a:t>
            </a:r>
          </a:p>
          <a:p>
            <a:pPr algn="ctr"/>
            <a:endParaRPr lang="ru-RU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762000"/>
            <a:ext cx="7858179" cy="17851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Актуальность </a:t>
            </a:r>
          </a:p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(проблемы, требующие решения)</a:t>
            </a:r>
            <a:endParaRPr lang="ru-RU" sz="28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       Теоретическая база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    Учебно-методическое пособие состоит из коврика и картотеки игр (19 игр). 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   Технологии, используемые при создании картотеки игр:</a:t>
            </a:r>
          </a:p>
          <a:p>
            <a:pPr algn="just">
              <a:buFontTx/>
              <a:buChar char="-"/>
            </a:pPr>
            <a:r>
              <a:rPr lang="ru-RU" dirty="0" err="1" smtClean="0">
                <a:solidFill>
                  <a:srgbClr val="002060"/>
                </a:solidFill>
              </a:rPr>
              <a:t>здоровьесберегающая</a:t>
            </a:r>
            <a:r>
              <a:rPr lang="ru-RU" dirty="0" smtClean="0">
                <a:solidFill>
                  <a:srgbClr val="002060"/>
                </a:solidFill>
              </a:rPr>
              <a:t> (</a:t>
            </a:r>
            <a:r>
              <a:rPr lang="ru-RU" dirty="0" err="1" smtClean="0">
                <a:solidFill>
                  <a:srgbClr val="002060"/>
                </a:solidFill>
              </a:rPr>
              <a:t>психогимнастика</a:t>
            </a:r>
            <a:r>
              <a:rPr lang="ru-RU" dirty="0" smtClean="0">
                <a:solidFill>
                  <a:srgbClr val="002060"/>
                </a:solidFill>
              </a:rPr>
              <a:t>, артикуляционная гимнастика, кинезиологические упражнения, </a:t>
            </a:r>
            <a:r>
              <a:rPr lang="ru-RU" dirty="0" err="1" smtClean="0">
                <a:solidFill>
                  <a:srgbClr val="002060"/>
                </a:solidFill>
              </a:rPr>
              <a:t>речь+движение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логоритмика</a:t>
            </a:r>
            <a:r>
              <a:rPr lang="ru-RU" dirty="0" smtClean="0">
                <a:solidFill>
                  <a:srgbClr val="002060"/>
                </a:solidFill>
              </a:rPr>
              <a:t>)</a:t>
            </a:r>
          </a:p>
          <a:p>
            <a:pPr algn="just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синквейн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</a:p>
          <a:p>
            <a:pPr algn="just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технология ТРИЗ 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Формы работы 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Игровые приёмы пособия «Раз, два, три…беги!» используются на индивидуальных и подгрупповых (до шести человек) коррекционных логопедических занятиях</a:t>
            </a:r>
          </a:p>
          <a:p>
            <a:r>
              <a:rPr lang="ru-RU" dirty="0" smtClean="0"/>
              <a:t>Дети могут сами организовывать игру, проводить артикуляционную и </a:t>
            </a:r>
            <a:r>
              <a:rPr lang="ru-RU" dirty="0" err="1" smtClean="0"/>
              <a:t>кинезиологическую</a:t>
            </a:r>
            <a:r>
              <a:rPr lang="ru-RU" dirty="0" smtClean="0"/>
              <a:t> пальчиковую гимнастику.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Результативность и эффективность 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При использовании пособия у детей отмечены следующие  результаты :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-снижена утомляемость ;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-повышен уровень речевой активности ;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-сохранено хорошее настроение на протяжении всего занятия;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-развивается детская инициатива;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-успешно автоматизируются и дифференцируются звуки;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- развивается общая моторика и физическая ловкость. 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Диссеминация представленного опыта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на уровне МАДОУ «Детский </a:t>
            </a:r>
            <a:r>
              <a:rPr lang="ru-RU" dirty="0" err="1" smtClean="0">
                <a:solidFill>
                  <a:srgbClr val="002060"/>
                </a:solidFill>
              </a:rPr>
              <a:t>сад№</a:t>
            </a:r>
            <a:r>
              <a:rPr lang="ru-RU" dirty="0" smtClean="0">
                <a:solidFill>
                  <a:srgbClr val="002060"/>
                </a:solidFill>
              </a:rPr>
              <a:t> 39» – конкурс игр и пособий, направленных на поддержку детской инициативы (март 2018)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на городском уровне –  выступление в рамках декады педагогических достижений (апрель 2018)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на городском уровне- представление пособия на ГМО учителей-логопедов (октябрь 2018 )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9" y="1714489"/>
            <a:ext cx="7715303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Приложение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(фотографии пособия)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445</Words>
  <PresentationFormat>Экран (4:3)</PresentationFormat>
  <Paragraphs>79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Слайд 1</vt:lpstr>
      <vt:lpstr>Слайд 2</vt:lpstr>
      <vt:lpstr>Слайд 3</vt:lpstr>
      <vt:lpstr>Слайд 4</vt:lpstr>
      <vt:lpstr>                       Теоретическая база</vt:lpstr>
      <vt:lpstr>Формы работы </vt:lpstr>
      <vt:lpstr>Результативность и эффективность </vt:lpstr>
      <vt:lpstr>Диссеминация представленного опыта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30</cp:revision>
  <dcterms:modified xsi:type="dcterms:W3CDTF">2021-10-25T17:19:53Z</dcterms:modified>
</cp:coreProperties>
</file>