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  <p:sldMasterId id="2147484059" r:id="rId2"/>
  </p:sldMasterIdLst>
  <p:notesMasterIdLst>
    <p:notesMasterId r:id="rId15"/>
  </p:notesMasterIdLst>
  <p:sldIdLst>
    <p:sldId id="256" r:id="rId3"/>
    <p:sldId id="258" r:id="rId4"/>
    <p:sldId id="259" r:id="rId5"/>
    <p:sldId id="261" r:id="rId6"/>
    <p:sldId id="262" r:id="rId7"/>
    <p:sldId id="265" r:id="rId8"/>
    <p:sldId id="263" r:id="rId9"/>
    <p:sldId id="266" r:id="rId10"/>
    <p:sldId id="264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780FF-6743-4DC9-B9E2-11E4B5276D68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DBEDB-F66A-4097-9131-1D8255B3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8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534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6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48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8431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2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14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580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165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94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7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09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6178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344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57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6113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78122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90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032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0710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055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67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5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80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54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1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326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136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5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64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197772B-1003-4063-92B3-93920626B61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342D872-6FE3-4277-B906-1E1AC2081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8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  <p:sldLayoutId id="2147484072" r:id="rId13"/>
    <p:sldLayoutId id="2147484073" r:id="rId14"/>
    <p:sldLayoutId id="2147484074" r:id="rId15"/>
    <p:sldLayoutId id="2147484075" r:id="rId16"/>
    <p:sldLayoutId id="214748407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9418E-6AB6-4C91-A9D3-85D7B2AEDA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Урок - игра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47346F-8D2C-4DE8-85F7-8523B6F44B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dirty="0"/>
              <a:t>«В стране  делимости»</a:t>
            </a:r>
          </a:p>
        </p:txBody>
      </p:sp>
    </p:spTree>
    <p:extLst>
      <p:ext uri="{BB962C8B-B14F-4D97-AF65-F5344CB8AC3E}">
        <p14:creationId xmlns:p14="http://schemas.microsoft.com/office/powerpoint/2010/main" val="37428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9D4CB-6B65-4609-9AFB-1C02F031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/>
          <a:p>
            <a:pPr algn="r"/>
            <a:r>
              <a:rPr lang="ru-RU" dirty="0"/>
              <a:t>Решение третьей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AE8A1A-9CEA-48E0-AF02-889DEEDF0D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7975" y="3988804"/>
            <a:ext cx="10394707" cy="8890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Так как </a:t>
            </a:r>
            <a:r>
              <a:rPr lang="ru-RU" sz="2800" dirty="0">
                <a:solidFill>
                  <a:srgbClr val="FF0000"/>
                </a:solidFill>
              </a:rPr>
              <a:t>10101</a:t>
            </a:r>
            <a:r>
              <a:rPr lang="ru-RU" sz="2800" dirty="0"/>
              <a:t> делится на </a:t>
            </a:r>
            <a:r>
              <a:rPr lang="ru-RU" sz="2800" dirty="0">
                <a:solidFill>
                  <a:srgbClr val="FF0000"/>
                </a:solidFill>
              </a:rPr>
              <a:t>7</a:t>
            </a:r>
            <a:r>
              <a:rPr lang="ru-RU" sz="2800" dirty="0"/>
              <a:t>, то и число </a:t>
            </a:r>
            <a:r>
              <a:rPr lang="ru-RU" sz="2800" dirty="0">
                <a:solidFill>
                  <a:srgbClr val="FF0000"/>
                </a:solidFill>
              </a:rPr>
              <a:t>ХАХАХА</a:t>
            </a:r>
            <a:r>
              <a:rPr lang="ru-RU" sz="2800" dirty="0"/>
              <a:t> делится на </a:t>
            </a:r>
            <a:r>
              <a:rPr lang="ru-RU" sz="2800" dirty="0">
                <a:solidFill>
                  <a:srgbClr val="FF0000"/>
                </a:solidFill>
              </a:rPr>
              <a:t>7</a:t>
            </a:r>
            <a:r>
              <a:rPr lang="ru-RU" sz="2800" dirty="0"/>
              <a:t> при любых </a:t>
            </a:r>
            <a:r>
              <a:rPr lang="ru-RU" sz="2800" dirty="0">
                <a:solidFill>
                  <a:srgbClr val="FF0000"/>
                </a:solidFill>
              </a:rPr>
              <a:t>Х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FF0000"/>
                </a:solidFill>
              </a:rPr>
              <a:t>А</a:t>
            </a:r>
            <a:r>
              <a:rPr lang="ru-RU" sz="28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03D6927-E36D-4D51-BF5E-AF2FF482F24A}"/>
                  </a:ext>
                </a:extLst>
              </p:cNvPr>
              <p:cNvSpPr txBox="1"/>
              <p:nvPr/>
            </p:nvSpPr>
            <p:spPr>
              <a:xfrm>
                <a:off x="824346" y="2481172"/>
                <a:ext cx="9410357" cy="13087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ХАХАХА=10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Х+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А+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Х</m:t>
                    </m:r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А+10Х+А=10Х (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ru-RU" sz="2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+1)+А </m:t>
                    </m:r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ru-RU" sz="28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ru-R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10Х+А</m:t>
                        </m:r>
                      </m:e>
                    </m:d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ru-RU" sz="28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ru-RU" sz="2800" dirty="0"/>
                          <m:t> </m:t>
                        </m:r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=10101 ∗(10Х+А)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03D6927-E36D-4D51-BF5E-AF2FF482F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46" y="2481172"/>
                <a:ext cx="9410357" cy="13087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E1547E-F66F-4274-A1E9-7EADFC7D0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17" y="372280"/>
            <a:ext cx="1779004" cy="177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60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F7A3A-BB08-436C-B190-6ED8BEE20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Задача четвертая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7FB228-01C2-41F9-9BBF-CBE077CDB44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Андрей нашел произведение всех чисел </a:t>
            </a:r>
            <a:r>
              <a:rPr lang="ru-RU" sz="3200" dirty="0">
                <a:solidFill>
                  <a:srgbClr val="FF0000"/>
                </a:solidFill>
              </a:rPr>
              <a:t>от 1 до 11 </a:t>
            </a:r>
            <a:r>
              <a:rPr lang="ru-RU" sz="3200" dirty="0"/>
              <a:t>включительно и записал результат на доске. Во время перерыва кто-то случайно вытер </a:t>
            </a:r>
            <a:r>
              <a:rPr lang="ru-RU" sz="3200" dirty="0">
                <a:solidFill>
                  <a:srgbClr val="FF0000"/>
                </a:solidFill>
              </a:rPr>
              <a:t>три цифры</a:t>
            </a:r>
            <a:r>
              <a:rPr lang="ru-RU" sz="3200" dirty="0"/>
              <a:t>, и в записи осталось число </a:t>
            </a:r>
            <a:r>
              <a:rPr lang="ru-RU" sz="3200" dirty="0">
                <a:solidFill>
                  <a:srgbClr val="FF0000"/>
                </a:solidFill>
              </a:rPr>
              <a:t>399*68** </a:t>
            </a:r>
            <a:r>
              <a:rPr lang="ru-RU" sz="3200" dirty="0"/>
              <a:t>. Помогите восстановить цифры, не прибегая к повторному нахождению произведения.</a:t>
            </a:r>
          </a:p>
        </p:txBody>
      </p:sp>
      <p:pic>
        <p:nvPicPr>
          <p:cNvPr id="5" name="Рисунок 4" descr="Изображение выглядит как мебель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F6148E1-9E2C-4C2F-89F5-C30DD7E8B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027" y="4172812"/>
            <a:ext cx="2006173" cy="245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877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9B7359-4F3A-488E-91CE-A858518F8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Решение четвертой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54FBA4-3E6A-4B49-9F88-91868B2E475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Крайние справа две цифры есть нули, так как среди множителей имеется число 10 да еще 2*5=10. Произведение чисел от 1 до 11 делится на 9, поэтому сумма цифр результата должна делится на 9. Сумма известных цифр 3+9+6+8=35. Число, большее 35 и ближайшее ему делящееся на 9, есть 36. Значит, неизвестная цифра 1.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B18451-B70A-474C-B15C-7C9D404CA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3" y="151469"/>
            <a:ext cx="1877291" cy="187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2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DC9BB-1605-4FEB-8C57-A10FA53E5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Блиц - тур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434DF9-F1C4-4B23-A216-3D8DF7E56B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У </a:t>
            </a:r>
            <a:r>
              <a:rPr lang="ru-RU" sz="9600" dirty="0">
                <a:solidFill>
                  <a:srgbClr val="FF0000"/>
                </a:solidFill>
              </a:rPr>
              <a:t>двоих</a:t>
            </a:r>
            <a:r>
              <a:rPr lang="ru-RU" sz="9600" dirty="0"/>
              <a:t> сестер по </a:t>
            </a:r>
            <a:r>
              <a:rPr lang="ru-RU" sz="9600" dirty="0">
                <a:solidFill>
                  <a:srgbClr val="FF0000"/>
                </a:solidFill>
              </a:rPr>
              <a:t>одному</a:t>
            </a:r>
            <a:r>
              <a:rPr lang="ru-RU" sz="9600" dirty="0"/>
              <a:t> брату. Сколько детей в семье ???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BB309D-26CD-4C59-88D0-28C46154E8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3" y="4004740"/>
            <a:ext cx="3069565" cy="233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11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DC9BB-1605-4FEB-8C57-A10FA53E5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Блиц - тур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434DF9-F1C4-4B23-A216-3D8DF7E56B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9600" dirty="0">
                <a:solidFill>
                  <a:srgbClr val="FF0000"/>
                </a:solidFill>
              </a:rPr>
              <a:t>Пять</a:t>
            </a:r>
            <a:r>
              <a:rPr lang="ru-RU" sz="9600" dirty="0"/>
              <a:t> рабочих за </a:t>
            </a:r>
            <a:r>
              <a:rPr lang="ru-RU" sz="9600" dirty="0">
                <a:solidFill>
                  <a:srgbClr val="FF0000"/>
                </a:solidFill>
              </a:rPr>
              <a:t>5 часов </a:t>
            </a:r>
            <a:r>
              <a:rPr lang="ru-RU" sz="9600" dirty="0"/>
              <a:t>выкапывают </a:t>
            </a:r>
            <a:r>
              <a:rPr lang="ru-RU" sz="9600" dirty="0">
                <a:solidFill>
                  <a:srgbClr val="FF0000"/>
                </a:solidFill>
              </a:rPr>
              <a:t>5 м канавы</a:t>
            </a:r>
            <a:r>
              <a:rPr lang="ru-RU" sz="9600" dirty="0"/>
              <a:t>. Сколько нужно рабочих, чтобы выкопать </a:t>
            </a:r>
            <a:r>
              <a:rPr lang="ru-RU" sz="9600" dirty="0">
                <a:solidFill>
                  <a:srgbClr val="FF0000"/>
                </a:solidFill>
              </a:rPr>
              <a:t>100 м канавы за 100 часов</a:t>
            </a:r>
            <a:r>
              <a:rPr lang="ru-RU" sz="9600" dirty="0"/>
              <a:t> ???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5B55AD-DC16-45A0-B0DC-4EEFA77F63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4" y="3973227"/>
            <a:ext cx="2062718" cy="246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DC9BB-1605-4FEB-8C57-A10FA53E5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Блиц - тур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434DF9-F1C4-4B23-A216-3D8DF7E56B2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9600" dirty="0"/>
              <a:t>Электричка едет </a:t>
            </a:r>
            <a:r>
              <a:rPr lang="ru-RU" sz="9600" dirty="0">
                <a:solidFill>
                  <a:srgbClr val="FF0000"/>
                </a:solidFill>
              </a:rPr>
              <a:t>на восток </a:t>
            </a:r>
            <a:r>
              <a:rPr lang="ru-RU" sz="9600" dirty="0"/>
              <a:t>со скоростью  </a:t>
            </a:r>
            <a:r>
              <a:rPr lang="ru-RU" sz="9600" dirty="0">
                <a:solidFill>
                  <a:srgbClr val="FF0000"/>
                </a:solidFill>
              </a:rPr>
              <a:t>80 км/ч </a:t>
            </a:r>
            <a:r>
              <a:rPr lang="ru-RU" sz="9600" dirty="0"/>
              <a:t>. В какую сторону летит дым ???</a:t>
            </a:r>
          </a:p>
        </p:txBody>
      </p:sp>
      <p:pic>
        <p:nvPicPr>
          <p:cNvPr id="7" name="Рисунок 6" descr="Изображение выглядит как игрушка, LEGO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2239ABE-2B6F-4C03-AC1A-B618D45DC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508" y="581891"/>
            <a:ext cx="7744691" cy="158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81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3B4C6-9A07-43AB-9A67-B624123E6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Задача первая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B87285-B42D-4517-BA85-9358FF79924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Если из задуманного трехзначного числа </a:t>
            </a:r>
            <a:r>
              <a:rPr lang="ru-RU" sz="3600" dirty="0">
                <a:solidFill>
                  <a:srgbClr val="FF0000"/>
                </a:solidFill>
              </a:rPr>
              <a:t>вычесть 7</a:t>
            </a:r>
            <a:r>
              <a:rPr lang="ru-RU" sz="3600" dirty="0"/>
              <a:t>, то полученная разность разделится на 7, если </a:t>
            </a:r>
            <a:r>
              <a:rPr lang="ru-RU" sz="3600" dirty="0">
                <a:solidFill>
                  <a:srgbClr val="FF0000"/>
                </a:solidFill>
              </a:rPr>
              <a:t>вычесть 8</a:t>
            </a:r>
            <a:r>
              <a:rPr lang="ru-RU" sz="3600" dirty="0"/>
              <a:t>, то полученная разность разделится на 8, если </a:t>
            </a:r>
            <a:r>
              <a:rPr lang="ru-RU" sz="3600" dirty="0">
                <a:solidFill>
                  <a:srgbClr val="FF0000"/>
                </a:solidFill>
              </a:rPr>
              <a:t>вычесть 9</a:t>
            </a:r>
            <a:r>
              <a:rPr lang="ru-RU" sz="3600" dirty="0"/>
              <a:t>, то полученная разность разделится на 9. Какое </a:t>
            </a:r>
            <a:r>
              <a:rPr lang="ru-RU" sz="3600" dirty="0">
                <a:solidFill>
                  <a:srgbClr val="FF0000"/>
                </a:solidFill>
              </a:rPr>
              <a:t>наименьшее</a:t>
            </a:r>
            <a:r>
              <a:rPr lang="ru-RU" sz="3600" dirty="0"/>
              <a:t> из возможных чисел задумано?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83A1AB-89A6-42E6-87C7-5AD359EFA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53" y="257288"/>
            <a:ext cx="1226127" cy="122612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D3B45B6-268A-4C04-9F1F-6CE5C4F502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236" y="611638"/>
            <a:ext cx="1226127" cy="122612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6CCC625-6775-4CA5-B3E1-3EBAC19A0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19" y="111390"/>
            <a:ext cx="1226127" cy="122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69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0C16A4-4233-4107-B71F-6B9871894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Решение первой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C0D3B1-803B-4356-95AA-769F904544D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Задуманное число делится на 7,8,9. Наименьшим числом, делящимся на 7,8 и 9, есть число 7*8*9=504. Это число и отвечает требованию задачи.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78794E-26B7-4CCA-A38D-5F54DA5E498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" y="246936"/>
            <a:ext cx="2029691" cy="202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25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B4129C-57AF-4D56-87D8-100CDF970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Задача вторая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6EF240-41F1-4878-A16A-A57DE0ACDD4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Сколько чисел </a:t>
            </a:r>
            <a:r>
              <a:rPr lang="ru-RU" sz="4400" dirty="0">
                <a:solidFill>
                  <a:srgbClr val="FF0000"/>
                </a:solidFill>
              </a:rPr>
              <a:t>от 1 до 100</a:t>
            </a:r>
            <a:r>
              <a:rPr lang="ru-RU" sz="4400" dirty="0"/>
              <a:t>, таких, каждое из которых </a:t>
            </a:r>
            <a:r>
              <a:rPr lang="ru-RU" sz="4400" dirty="0">
                <a:solidFill>
                  <a:srgbClr val="FF0000"/>
                </a:solidFill>
              </a:rPr>
              <a:t>делится на 3</a:t>
            </a:r>
            <a:r>
              <a:rPr lang="ru-RU" sz="4400" dirty="0"/>
              <a:t>, но в своей записи не имеет </a:t>
            </a:r>
            <a:r>
              <a:rPr lang="ru-RU" sz="4400" dirty="0">
                <a:solidFill>
                  <a:srgbClr val="FF0000"/>
                </a:solidFill>
              </a:rPr>
              <a:t>ни одной </a:t>
            </a:r>
            <a:r>
              <a:rPr lang="ru-RU" sz="4400" dirty="0"/>
              <a:t>тройки?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10D9A7-C2A1-4F6E-97BC-9E25C9FF3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3565">
            <a:off x="1109317" y="636162"/>
            <a:ext cx="1251239" cy="125123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BC85A7-DD02-4B52-ACC1-E7D4FFB28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1235">
            <a:off x="10068054" y="4748966"/>
            <a:ext cx="1251239" cy="125123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E2F8F0-C7B9-4170-933B-2F17E565B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554" y="5079029"/>
            <a:ext cx="1251239" cy="12512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4A81F94-161D-493B-83BF-73105BE9D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68428">
            <a:off x="9772453" y="1508853"/>
            <a:ext cx="1251239" cy="12512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44CE547-AF6B-4EA8-BD06-84364D4D2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158" y="882625"/>
            <a:ext cx="1251239" cy="125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78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BD785-12F2-4FF0-8A0D-A06DC4ED9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Решение второй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2B6CC8-D4FF-495C-8A7C-2A0667D1778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Всего чисел до 100, делящихся на 3, 33 (100:3=33). Среди этих чисел имеют в своей записи цифру 3, такие числа: 3, 30, 33, 36, 39, 63, 93, т.е. 7 чисел. Значит, чисел, делящихся на 3, но не имеющих в своей записи цифру 3, 26 (33-7=26).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8A1D3C-8DD0-469F-8009-57C08428C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27" y="96051"/>
            <a:ext cx="1967345" cy="196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65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4940C-9903-4163-89AD-72E1AE4DE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/>
              <a:t>Задача третья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CA96C-C0AA-4420-B45A-872C0BA271C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Докажите, что слово </a:t>
            </a:r>
            <a:r>
              <a:rPr lang="ru-RU" sz="4000" dirty="0">
                <a:solidFill>
                  <a:srgbClr val="FF0000"/>
                </a:solidFill>
              </a:rPr>
              <a:t>ХАХАХА</a:t>
            </a:r>
            <a:r>
              <a:rPr lang="ru-RU" sz="4000" dirty="0"/>
              <a:t> делится на </a:t>
            </a:r>
            <a:r>
              <a:rPr lang="ru-RU" sz="4000" dirty="0">
                <a:solidFill>
                  <a:srgbClr val="FF0000"/>
                </a:solidFill>
              </a:rPr>
              <a:t>7</a:t>
            </a:r>
            <a:r>
              <a:rPr lang="ru-RU" sz="4000" dirty="0"/>
              <a:t>, если в нем буквами </a:t>
            </a:r>
            <a:r>
              <a:rPr lang="ru-RU" sz="4000" dirty="0">
                <a:solidFill>
                  <a:srgbClr val="FF0000"/>
                </a:solidFill>
              </a:rPr>
              <a:t>Х</a:t>
            </a:r>
            <a:r>
              <a:rPr lang="ru-RU" sz="4000" dirty="0"/>
              <a:t> и </a:t>
            </a:r>
            <a:r>
              <a:rPr lang="ru-RU" sz="4000" dirty="0">
                <a:solidFill>
                  <a:srgbClr val="FF0000"/>
                </a:solidFill>
              </a:rPr>
              <a:t>А</a:t>
            </a:r>
            <a:r>
              <a:rPr lang="ru-RU" sz="4000" dirty="0"/>
              <a:t> обозначены любые цифры. (Одинаковые буквы обозначают одинаковые цифры, разные буквы – разные цифры.)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34AAB6-AA63-46D4-A79D-27AF8638D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0655"/>
            <a:ext cx="1729220" cy="17340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663007-399D-49D9-94BD-2E4A9216E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891" y="4784668"/>
            <a:ext cx="1435006" cy="143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73639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TM02900720[[fn=Интеграл]]</Template>
  <TotalTime>93</TotalTime>
  <Words>450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Impact</vt:lpstr>
      <vt:lpstr>Wingdings 2</vt:lpstr>
      <vt:lpstr>HDOfficeLightV0</vt:lpstr>
      <vt:lpstr>Главное мероприятие</vt:lpstr>
      <vt:lpstr>Урок - игра</vt:lpstr>
      <vt:lpstr>Блиц - тур</vt:lpstr>
      <vt:lpstr>Блиц - тур</vt:lpstr>
      <vt:lpstr>Блиц - тур</vt:lpstr>
      <vt:lpstr>Задача первая</vt:lpstr>
      <vt:lpstr>Решение первой задачи</vt:lpstr>
      <vt:lpstr>Задача вторая</vt:lpstr>
      <vt:lpstr>Решение второй задачи</vt:lpstr>
      <vt:lpstr>Задача третья</vt:lpstr>
      <vt:lpstr>Решение третьей задачи</vt:lpstr>
      <vt:lpstr>Задача четвертая</vt:lpstr>
      <vt:lpstr>Решение четвертой задачи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игра</dc:title>
  <dc:creator>Сарычева Ю.С.</dc:creator>
  <cp:lastModifiedBy>Сарычева Юлия Станиславовна</cp:lastModifiedBy>
  <cp:revision>17</cp:revision>
  <dcterms:created xsi:type="dcterms:W3CDTF">2017-10-21T14:35:42Z</dcterms:created>
  <dcterms:modified xsi:type="dcterms:W3CDTF">2021-10-25T19:51:45Z</dcterms:modified>
</cp:coreProperties>
</file>