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305" r:id="rId3"/>
    <p:sldId id="296" r:id="rId4"/>
    <p:sldId id="261" r:id="rId5"/>
    <p:sldId id="303" r:id="rId6"/>
    <p:sldId id="300" r:id="rId7"/>
    <p:sldId id="268" r:id="rId8"/>
    <p:sldId id="267" r:id="rId9"/>
    <p:sldId id="282" r:id="rId10"/>
    <p:sldId id="276" r:id="rId11"/>
    <p:sldId id="279" r:id="rId12"/>
    <p:sldId id="272" r:id="rId13"/>
    <p:sldId id="304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66FF33"/>
    <a:srgbClr val="FFFFCC"/>
    <a:srgbClr val="660066"/>
    <a:srgbClr val="6600CC"/>
    <a:srgbClr val="0000FF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9" autoAdjust="0"/>
    <p:restoredTop sz="94660"/>
  </p:normalViewPr>
  <p:slideViewPr>
    <p:cSldViewPr>
      <p:cViewPr varScale="1">
        <p:scale>
          <a:sx n="75" d="100"/>
          <a:sy n="75" d="100"/>
        </p:scale>
        <p:origin x="9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B0E2D-4481-470A-8AAB-B2EC34CA40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9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52C49-8704-42B2-AAF5-63138A7BD1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60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17CC2D-07B6-4F6F-955E-52B12984C5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17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8BD31-12F1-4DB5-8FE6-DC1DB093C0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7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044841-340E-42FE-BD88-189DBCA14B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0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4B84E8-A433-4C39-AE83-CB596951C0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85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E0A11-0476-4BA4-8069-54434C280B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8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40A437-DE82-48A0-B03C-1328BC35AF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2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DEE3D3-DC8B-4875-9B8E-05DD3FB9B3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59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B1D34-67A7-4B15-9960-E3115E88AC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4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744075-EBEC-4223-AEB0-F2F929C6AE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47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33"/>
            </a:gs>
            <a:gs pos="100000">
              <a:srgbClr val="CCFFCC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9D3C06A-72C2-4198-8C34-D461D392837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9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7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4.pn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0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7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7.jpeg"/><Relationship Id="rId5" Type="http://schemas.openxmlformats.org/officeDocument/2006/relationships/image" Target="../media/image23.jpeg"/><Relationship Id="rId10" Type="http://schemas.openxmlformats.org/officeDocument/2006/relationships/image" Target="../media/image10.jpeg"/><Relationship Id="rId4" Type="http://schemas.openxmlformats.org/officeDocument/2006/relationships/image" Target="../media/image22.jpe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15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3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457200" y="69850"/>
            <a:ext cx="8280400" cy="6259513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2055" name="Text Box 16"/>
          <p:cNvSpPr txBox="1">
            <a:spLocks noChangeArrowheads="1"/>
          </p:cNvSpPr>
          <p:nvPr/>
        </p:nvSpPr>
        <p:spPr bwMode="auto">
          <a:xfrm>
            <a:off x="467544" y="260648"/>
            <a:ext cx="8220212" cy="587648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900"/>
              </a:spcBef>
            </a:pPr>
            <a:r>
              <a:rPr lang="ru-RU" kern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</a:t>
            </a:r>
            <a:endParaRPr lang="ru-RU" dirty="0"/>
          </a:p>
          <a:p>
            <a:pPr algn="ctr">
              <a:spcBef>
                <a:spcPts val="900"/>
              </a:spcBef>
            </a:pPr>
            <a:r>
              <a:rPr lang="ru-RU" kern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</a:t>
            </a:r>
            <a:endParaRPr lang="ru-RU" dirty="0"/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«Детский сад общеразвивающего вида № 115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5400" b="1" i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54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Комнатные растения</a:t>
            </a: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Подготовила: воспитатель,</a:t>
            </a:r>
          </a:p>
          <a:p>
            <a:pPr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Черникова Наталия Владимировна,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Воронеж 2021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900113" y="1773238"/>
            <a:ext cx="3527425" cy="25193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Традесканция плетется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Стебель тонкий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Вниз свисает.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Зеленью и красотою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Всех ребяток удивляет.</a:t>
            </a:r>
          </a:p>
          <a:p>
            <a:pPr algn="ctr" eaLnBrk="1" hangingPunct="1"/>
            <a:endParaRPr lang="ru-RU" b="1">
              <a:solidFill>
                <a:srgbClr val="002060"/>
              </a:solidFill>
            </a:endParaRP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Повешу на распорочку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Узорчатую шторочку: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Не тканую – плетёную –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Живую и зелёную. </a:t>
            </a:r>
          </a:p>
          <a:p>
            <a:pPr algn="ctr" eaLnBrk="1" hangingPunct="1"/>
            <a:endParaRPr lang="ru-RU"/>
          </a:p>
        </p:txBody>
      </p:sp>
      <p:pic>
        <p:nvPicPr>
          <p:cNvPr id="13320" name="Picture 2" descr="C:\Лена\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1751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7287" y="505273"/>
            <a:ext cx="5072935" cy="923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Традесканция</a:t>
            </a:r>
          </a:p>
        </p:txBody>
      </p:sp>
      <p:pic>
        <p:nvPicPr>
          <p:cNvPr id="13322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437063"/>
            <a:ext cx="1143000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797425"/>
            <a:ext cx="5032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8" descr="large_305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651500" y="5013325"/>
            <a:ext cx="101123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9" descr="zonti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33119">
            <a:off x="2124075" y="4149726"/>
            <a:ext cx="1150937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2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24400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900113" y="1773238"/>
            <a:ext cx="3168650" cy="25193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В кадке вырос куст –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И широк, и густ: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Лист как кожаный,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Плотно сложенный,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Ствол бузиновый,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Как резиновый.</a:t>
            </a:r>
            <a:r>
              <a:rPr lang="ru-RU"/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9717" y="711180"/>
            <a:ext cx="659796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Филодендрон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2" name="Picture 4" descr="C:\Лена\napk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25144"/>
            <a:ext cx="928688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4" descr="large_305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3924300" y="4797425"/>
            <a:ext cx="1298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724400"/>
            <a:ext cx="5032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724400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7" descr="zonti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33119">
            <a:off x="2184400" y="4089401"/>
            <a:ext cx="1150937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na-dache.pro/uploads/posts/2021-05/1621087009_7-p-filodendron-krasnovatii-foto-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096343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859338" y="2492375"/>
            <a:ext cx="3384550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На  окне цветочков много,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Только вот такой один: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Капельки он выделяет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Всем известный бальзамин.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Растёт обильно,  холода не терпит,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Светолюбив,  на слово  поверьте,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Яйцевидной формы листья – 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Лист блестящий, в зубьях край.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Влагу очень, очень любит – </a:t>
            </a:r>
          </a:p>
          <a:p>
            <a:pPr algn="ctr" eaLnBrk="1" hangingPunct="1"/>
            <a:r>
              <a:rPr lang="ru-RU" b="1">
                <a:solidFill>
                  <a:schemeClr val="accent2"/>
                </a:solidFill>
              </a:rPr>
              <a:t> Так что, помни, поливай!</a:t>
            </a:r>
            <a:endParaRPr lang="ru-RU">
              <a:solidFill>
                <a:schemeClr val="accent2"/>
              </a:solidFill>
            </a:endParaRPr>
          </a:p>
          <a:p>
            <a:pPr algn="ctr" eaLnBrk="1" hangingPunct="1"/>
            <a:endParaRPr lang="ru-RU" b="1">
              <a:solidFill>
                <a:schemeClr val="accent2"/>
              </a:solidFill>
            </a:endParaRPr>
          </a:p>
          <a:p>
            <a:pPr algn="ctr" eaLnBrk="1" hangingPunct="1"/>
            <a:r>
              <a:rPr lang="ru-RU" b="1"/>
              <a:t/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19463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724400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39802" y="576242"/>
            <a:ext cx="4011547" cy="19082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Бальзамин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(Ванька  мокрый,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         огонек)</a:t>
            </a:r>
          </a:p>
        </p:txBody>
      </p:sp>
      <p:pic>
        <p:nvPicPr>
          <p:cNvPr id="19466" name="Picture 18" descr="c5e76091abb14fd7ba84b39567ef936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276475"/>
            <a:ext cx="3673475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292600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5013325"/>
            <a:ext cx="5032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15" descr="large_305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6061075" y="4903788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22535" name="Text Box 16"/>
          <p:cNvSpPr txBox="1">
            <a:spLocks noChangeArrowheads="1"/>
          </p:cNvSpPr>
          <p:nvPr/>
        </p:nvSpPr>
        <p:spPr bwMode="auto">
          <a:xfrm>
            <a:off x="2286000" y="1000125"/>
            <a:ext cx="4319588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800" b="1" i="1">
              <a:solidFill>
                <a:srgbClr val="660066"/>
              </a:solidFill>
            </a:endParaRPr>
          </a:p>
          <a:p>
            <a:pPr eaLnBrk="1" hangingPunct="1"/>
            <a:r>
              <a:rPr lang="ru-RU" altLang="ja-JP" b="1" i="1">
                <a:solidFill>
                  <a:srgbClr val="660066"/>
                </a:solidFill>
              </a:rPr>
              <a:t>Любите природу!</a:t>
            </a:r>
          </a:p>
          <a:p>
            <a:pPr eaLnBrk="1" hangingPunct="1"/>
            <a:r>
              <a:rPr lang="ru-RU" altLang="ja-JP" b="1" i="1">
                <a:solidFill>
                  <a:srgbClr val="660066"/>
                </a:solidFill>
              </a:rPr>
              <a:t>Берегите её!</a:t>
            </a:r>
            <a:r>
              <a:rPr lang="ru-RU" altLang="ja-JP"/>
              <a:t>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8130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-уточнить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знания детей о комнатных растениях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обобщить представления детей об уходе за комнатными растениями (полив, мытье, рыхление);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 знания об основных потребностях комнатных растений;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трудовые умения, соответствующие содержанию знаний;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любовь к растениям, желание ухаживать за ними, умение общаться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природой, как с живым организмом.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32656"/>
            <a:ext cx="8291279" cy="62733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404664"/>
            <a:ext cx="7200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знания детей о комнатных растениях.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об уходе за комнатными растениями (полив, мытье, рыхление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об основных потребностях комнатных растений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умения, соответствующие содержанию знаний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растениям, желание ухаживать за ними, умение общаться с природой, как с живым организмом.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827584" y="620688"/>
            <a:ext cx="6911975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ja-JP" sz="1800" b="1" dirty="0">
                <a:solidFill>
                  <a:srgbClr val="0000FF"/>
                </a:solidFill>
              </a:rPr>
              <a:t/>
            </a:r>
            <a:br>
              <a:rPr lang="ru-RU" altLang="ja-JP" sz="1800" b="1" dirty="0">
                <a:solidFill>
                  <a:srgbClr val="0000FF"/>
                </a:solidFill>
              </a:rPr>
            </a:br>
            <a:endParaRPr lang="ru-RU" sz="1200" b="1" dirty="0">
              <a:solidFill>
                <a:srgbClr val="0000FF"/>
              </a:solidFill>
            </a:endParaRPr>
          </a:p>
          <a:p>
            <a:pPr algn="ctr" eaLnBrk="1" hangingPunct="1"/>
            <a:r>
              <a:rPr lang="ru-RU" altLang="ja-JP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потребностям  в воде растения </a:t>
            </a:r>
          </a:p>
          <a:p>
            <a:pPr algn="ctr" eaLnBrk="1" hangingPunct="1"/>
            <a:r>
              <a:rPr lang="ru-RU" altLang="ja-JP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на три группы </a:t>
            </a:r>
          </a:p>
          <a:p>
            <a:pPr eaLnBrk="1" hangingPunct="1"/>
            <a:endParaRPr lang="ru-RU" altLang="ja-JP" sz="1800" b="1" dirty="0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 dirty="0">
                <a:solidFill>
                  <a:srgbClr val="0000FF"/>
                </a:solidFill>
              </a:rPr>
              <a:t>водолюбивые </a:t>
            </a:r>
          </a:p>
          <a:p>
            <a:pPr eaLnBrk="1" hangingPunct="1"/>
            <a:endParaRPr lang="ru-RU" altLang="ja-JP" sz="1800" b="1" dirty="0">
              <a:solidFill>
                <a:srgbClr val="0000FF"/>
              </a:solidFill>
            </a:endParaRPr>
          </a:p>
          <a:p>
            <a:pPr eaLnBrk="1" hangingPunct="1"/>
            <a:endParaRPr lang="ru-RU" altLang="ja-JP" sz="1800" b="1" dirty="0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 dirty="0">
                <a:solidFill>
                  <a:srgbClr val="0000FF"/>
                </a:solidFill>
              </a:rPr>
              <a:t> со средней потребностью во влаге </a:t>
            </a:r>
          </a:p>
          <a:p>
            <a:pPr eaLnBrk="1" hangingPunct="1"/>
            <a:endParaRPr lang="ru-RU" altLang="ja-JP" sz="1800" b="1" dirty="0">
              <a:solidFill>
                <a:srgbClr val="0000FF"/>
              </a:solidFill>
            </a:endParaRPr>
          </a:p>
          <a:p>
            <a:pPr eaLnBrk="1" hangingPunct="1"/>
            <a:endParaRPr lang="ru-RU" altLang="ja-JP" sz="1800" b="1" dirty="0">
              <a:solidFill>
                <a:srgbClr val="0000FF"/>
              </a:solidFill>
            </a:endParaRPr>
          </a:p>
          <a:p>
            <a:pPr eaLnBrk="1" hangingPunct="1"/>
            <a:r>
              <a:rPr lang="ru-RU" altLang="ja-JP" sz="1800" b="1" dirty="0">
                <a:solidFill>
                  <a:srgbClr val="0000FF"/>
                </a:solidFill>
              </a:rPr>
              <a:t>потребляющие небольшое </a:t>
            </a:r>
          </a:p>
          <a:p>
            <a:pPr eaLnBrk="1" hangingPunct="1"/>
            <a:r>
              <a:rPr lang="ru-RU" altLang="ja-JP" sz="1800" b="1" dirty="0">
                <a:solidFill>
                  <a:srgbClr val="0000FF"/>
                </a:solidFill>
              </a:rPr>
              <a:t>количество воды </a:t>
            </a:r>
            <a:endParaRPr lang="ru-RU" sz="1800" b="1" dirty="0">
              <a:solidFill>
                <a:srgbClr val="0000FF"/>
              </a:solidFill>
            </a:endParaRPr>
          </a:p>
          <a:p>
            <a:pPr eaLnBrk="1" hangingPunct="1"/>
            <a:endParaRPr lang="ru-RU" sz="1400" b="1" dirty="0">
              <a:solidFill>
                <a:srgbClr val="0000FF"/>
              </a:solidFill>
            </a:endParaRPr>
          </a:p>
          <a:p>
            <a:pPr eaLnBrk="1" hangingPunct="1"/>
            <a:endParaRPr lang="ru-RU" sz="1400" b="1" dirty="0">
              <a:solidFill>
                <a:srgbClr val="0000FF"/>
              </a:solidFill>
            </a:endParaRPr>
          </a:p>
          <a:p>
            <a:pPr eaLnBrk="1" hangingPunct="1"/>
            <a:endParaRPr lang="ru-RU" sz="2000" dirty="0"/>
          </a:p>
          <a:p>
            <a:pPr eaLnBrk="1" hangingPunct="1"/>
            <a:endParaRPr lang="ru-RU" sz="2000" dirty="0"/>
          </a:p>
        </p:txBody>
      </p:sp>
      <p:pic>
        <p:nvPicPr>
          <p:cNvPr id="4103" name="Picture 10" descr="1346531918_garden_watering_cans_allclipar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21163"/>
            <a:ext cx="2592388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80928"/>
            <a:ext cx="571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57626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5032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8" descr="c5e76091abb14fd7ba84b39567ef936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941888"/>
            <a:ext cx="10795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5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AutoShape 6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ja-JP" sz="2800" b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  по отношению к интенсивности света </a:t>
            </a:r>
          </a:p>
          <a:p>
            <a:pPr algn="ctr" eaLnBrk="1" hangingPunct="1"/>
            <a:r>
              <a:rPr lang="ru-RU" altLang="ja-JP" sz="2800" b="1" dirty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на три группы:</a:t>
            </a:r>
          </a:p>
          <a:p>
            <a:pPr eaLnBrk="1" hangingPunct="1"/>
            <a:endParaRPr lang="ru-RU" altLang="ja-JP" sz="2400" b="1" dirty="0">
              <a:solidFill>
                <a:srgbClr val="CC0099"/>
              </a:solidFill>
            </a:endParaRPr>
          </a:p>
          <a:p>
            <a:pPr eaLnBrk="1" hangingPunct="1"/>
            <a:endParaRPr lang="ru-RU" altLang="ja-JP" b="1" dirty="0">
              <a:solidFill>
                <a:srgbClr val="660066"/>
              </a:solidFill>
            </a:endParaRPr>
          </a:p>
          <a:p>
            <a:pPr eaLnBrk="1" hangingPunct="1"/>
            <a:endParaRPr lang="ru-RU" altLang="ja-JP" b="1" dirty="0">
              <a:solidFill>
                <a:srgbClr val="660066"/>
              </a:solidFill>
            </a:endParaRPr>
          </a:p>
          <a:p>
            <a:pPr algn="ctr" eaLnBrk="1" hangingPunct="1"/>
            <a:r>
              <a:rPr lang="ru-RU" altLang="ja-JP" sz="2400" b="1" dirty="0">
                <a:solidFill>
                  <a:srgbClr val="FF0066"/>
                </a:solidFill>
              </a:rPr>
              <a:t>светолюбивые</a:t>
            </a:r>
          </a:p>
          <a:p>
            <a:pPr eaLnBrk="1" hangingPunct="1"/>
            <a:r>
              <a:rPr lang="ru-RU" altLang="ja-JP" sz="2400" b="1" dirty="0">
                <a:solidFill>
                  <a:srgbClr val="FF0066"/>
                </a:solidFill>
              </a:rPr>
              <a:t> </a:t>
            </a:r>
          </a:p>
          <a:p>
            <a:pPr eaLnBrk="1" hangingPunct="1"/>
            <a:endParaRPr lang="ru-RU" altLang="ja-JP" sz="2400" b="1" dirty="0">
              <a:solidFill>
                <a:srgbClr val="FF0066"/>
              </a:solidFill>
            </a:endParaRPr>
          </a:p>
          <a:p>
            <a:pPr algn="ctr" eaLnBrk="1" hangingPunct="1"/>
            <a:r>
              <a:rPr lang="ru-RU" altLang="ja-JP" sz="2400" b="1" dirty="0">
                <a:solidFill>
                  <a:srgbClr val="FF0066"/>
                </a:solidFill>
              </a:rPr>
              <a:t>теневыносливые </a:t>
            </a:r>
          </a:p>
          <a:p>
            <a:pPr eaLnBrk="1" hangingPunct="1"/>
            <a:endParaRPr lang="ru-RU" altLang="ja-JP" sz="2400" b="1" dirty="0">
              <a:solidFill>
                <a:srgbClr val="FF0066"/>
              </a:solidFill>
            </a:endParaRPr>
          </a:p>
          <a:p>
            <a:pPr eaLnBrk="1" hangingPunct="1"/>
            <a:endParaRPr lang="ru-RU" altLang="ja-JP" sz="2400" b="1" dirty="0">
              <a:solidFill>
                <a:srgbClr val="FF0066"/>
              </a:solidFill>
            </a:endParaRPr>
          </a:p>
          <a:p>
            <a:pPr algn="ctr" eaLnBrk="1" hangingPunct="1"/>
            <a:r>
              <a:rPr lang="ru-RU" altLang="ja-JP" sz="2400" b="1" dirty="0">
                <a:solidFill>
                  <a:srgbClr val="FF0066"/>
                </a:solidFill>
              </a:rPr>
              <a:t>тенелюбивые </a:t>
            </a:r>
          </a:p>
          <a:p>
            <a:pPr eaLnBrk="1" hangingPunct="1"/>
            <a:endParaRPr lang="ru-RU" sz="2400" b="1" dirty="0">
              <a:solidFill>
                <a:srgbClr val="FF0066"/>
              </a:solidFill>
            </a:endParaRPr>
          </a:p>
          <a:p>
            <a:pPr eaLnBrk="1" hangingPunct="1"/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>
            <a:off x="8172450" y="3789363"/>
            <a:ext cx="71438" cy="215900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b="1"/>
          </a:p>
        </p:txBody>
      </p:sp>
      <p:pic>
        <p:nvPicPr>
          <p:cNvPr id="5127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60848"/>
            <a:ext cx="121602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01008"/>
            <a:ext cx="8636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25" descr="zonti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1150938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2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97152"/>
            <a:ext cx="810139" cy="76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900113" y="981075"/>
            <a:ext cx="6911975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i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инвентарь:</a:t>
            </a:r>
          </a:p>
          <a:p>
            <a:pPr algn="ctr" eaLnBrk="1" hangingPunct="1"/>
            <a:endParaRPr lang="ru-RU" sz="2400" b="1" i="1" dirty="0">
              <a:solidFill>
                <a:srgbClr val="660066"/>
              </a:solidFill>
            </a:endParaRPr>
          </a:p>
          <a:p>
            <a:pPr algn="ctr" eaLnBrk="1" hangingPunct="1"/>
            <a:endParaRPr lang="ru-RU" sz="2400" b="1" i="1" dirty="0">
              <a:solidFill>
                <a:srgbClr val="660066"/>
              </a:solidFill>
            </a:endParaRPr>
          </a:p>
          <a:p>
            <a:pPr eaLnBrk="1" hangingPunct="1"/>
            <a:endParaRPr lang="ru-RU" sz="1800" b="1" i="1" dirty="0">
              <a:solidFill>
                <a:srgbClr val="660066"/>
              </a:solidFill>
            </a:endParaRPr>
          </a:p>
        </p:txBody>
      </p:sp>
      <p:pic>
        <p:nvPicPr>
          <p:cNvPr id="6154" name="Picture 15" descr="large_305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900113" y="1916113"/>
            <a:ext cx="8667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78100"/>
            <a:ext cx="792162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89363"/>
            <a:ext cx="7953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Лена\news_4141_st363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8488">
            <a:off x="561975" y="3519488"/>
            <a:ext cx="10779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032000" y="21526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z="180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979712" y="1988840"/>
            <a:ext cx="5205412" cy="292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dirty="0"/>
              <a:t>рыхлитель</a:t>
            </a:r>
          </a:p>
          <a:p>
            <a:endParaRPr lang="ru-RU" sz="2400" dirty="0"/>
          </a:p>
          <a:p>
            <a:r>
              <a:rPr lang="ru-RU" sz="2400" dirty="0"/>
              <a:t>тряпочки для протирания пыли </a:t>
            </a:r>
          </a:p>
          <a:p>
            <a:endParaRPr lang="ru-RU" sz="2400" dirty="0"/>
          </a:p>
          <a:p>
            <a:r>
              <a:rPr lang="ru-RU" sz="2400" dirty="0"/>
              <a:t>кисточки для протирания пыли </a:t>
            </a:r>
          </a:p>
          <a:p>
            <a:endParaRPr lang="ru-RU" sz="2400" dirty="0"/>
          </a:p>
          <a:p>
            <a:r>
              <a:rPr lang="ru-RU" sz="2400" dirty="0"/>
              <a:t>пульверизаторы,</a:t>
            </a:r>
            <a:r>
              <a:rPr lang="ru-RU" sz="1800" dirty="0"/>
              <a:t> 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4" presetID="63" presetClass="path" presetSubtype="0" repeatCount="3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0.07622 0.00301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500063" y="714375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4572000" y="2492375"/>
            <a:ext cx="3671888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  <a:p>
            <a:pPr algn="ctr" eaLnBrk="1" hangingPunct="1"/>
            <a:r>
              <a:rPr lang="ru-RU" b="1"/>
              <a:t>В доме моем поселилась Кливия.</a:t>
            </a:r>
          </a:p>
          <a:p>
            <a:pPr algn="ctr" eaLnBrk="1" hangingPunct="1"/>
            <a:r>
              <a:rPr lang="ru-RU" b="1"/>
              <a:t>Я постараюсь, пусть </a:t>
            </a:r>
          </a:p>
          <a:p>
            <a:pPr algn="ctr" eaLnBrk="1" hangingPunct="1"/>
            <a:r>
              <a:rPr lang="ru-RU" b="1"/>
              <a:t>будет она счастливая!</a:t>
            </a:r>
          </a:p>
          <a:p>
            <a:pPr algn="ctr" eaLnBrk="1" hangingPunct="1"/>
            <a:r>
              <a:rPr lang="ru-RU" b="1"/>
              <a:t>На подоконник её не поставлю</a:t>
            </a:r>
          </a:p>
          <a:p>
            <a:pPr algn="ctr" eaLnBrk="1" hangingPunct="1"/>
            <a:r>
              <a:rPr lang="ru-RU" b="1"/>
              <a:t>Солнца она боится,</a:t>
            </a:r>
          </a:p>
          <a:p>
            <a:pPr algn="ctr" eaLnBrk="1" hangingPunct="1"/>
            <a:r>
              <a:rPr lang="ru-RU" b="1"/>
              <a:t>Теплой водой полью,</a:t>
            </a:r>
          </a:p>
          <a:p>
            <a:pPr algn="ctr" eaLnBrk="1" hangingPunct="1"/>
            <a:r>
              <a:rPr lang="ru-RU" b="1"/>
              <a:t> Не много ей надо водицы.</a:t>
            </a:r>
          </a:p>
          <a:p>
            <a:pPr algn="ctr" eaLnBrk="1" hangingPunct="1"/>
            <a:r>
              <a:rPr lang="ru-RU" b="1"/>
              <a:t>Весна пришла.</a:t>
            </a:r>
          </a:p>
          <a:p>
            <a:pPr algn="ctr" eaLnBrk="1" hangingPunct="1"/>
            <a:r>
              <a:rPr lang="ru-RU" b="1"/>
              <a:t>И вот цветет Кливия,</a:t>
            </a:r>
          </a:p>
          <a:p>
            <a:pPr algn="ctr" eaLnBrk="1" hangingPunct="1"/>
            <a:r>
              <a:rPr lang="ru-RU" b="1"/>
              <a:t>Оранжевым ярким цветом</a:t>
            </a:r>
          </a:p>
          <a:p>
            <a:pPr algn="ctr" eaLnBrk="1" hangingPunct="1"/>
            <a:r>
              <a:rPr lang="ru-RU" b="1"/>
              <a:t>Словно Лилия.</a:t>
            </a:r>
          </a:p>
          <a:p>
            <a:pPr algn="ctr" eaLnBrk="1" hangingPunct="1"/>
            <a:endParaRPr lang="ru-RU" b="1"/>
          </a:p>
          <a:p>
            <a:pPr algn="ctr" eaLnBrk="1" hangingPunct="1"/>
            <a:r>
              <a:rPr lang="ru-RU" b="1"/>
              <a:t> </a:t>
            </a:r>
          </a:p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  <a:p>
            <a:pPr algn="ctr" eaLnBrk="1" hangingPunct="1"/>
            <a:endParaRPr lang="ru-RU" b="1"/>
          </a:p>
        </p:txBody>
      </p:sp>
      <p:pic>
        <p:nvPicPr>
          <p:cNvPr id="7176" name="Picture 15" descr="large_305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435600" y="4652963"/>
            <a:ext cx="1298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6" descr="kliv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33600"/>
            <a:ext cx="332263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1403350" y="1052513"/>
            <a:ext cx="3463925" cy="701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Кливия </a:t>
            </a:r>
          </a:p>
        </p:txBody>
      </p:sp>
      <p:pic>
        <p:nvPicPr>
          <p:cNvPr id="7179" name="Picture 1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797425"/>
            <a:ext cx="8636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868863"/>
            <a:ext cx="571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724400"/>
            <a:ext cx="928688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4572000" y="2133600"/>
            <a:ext cx="3671888" cy="2159000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Лист растет косой,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Не умыт росой;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У него на спине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Белые пестринки,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А цветы – горстями,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Красными кистями</a:t>
            </a:r>
            <a:r>
              <a:rPr lang="ru-RU" b="1">
                <a:solidFill>
                  <a:schemeClr val="bg1"/>
                </a:solidFill>
              </a:rPr>
              <a:t>.</a:t>
            </a:r>
            <a:r>
              <a:rPr lang="ru-RU"/>
              <a:t> </a:t>
            </a:r>
          </a:p>
          <a:p>
            <a:pPr algn="ctr" eaLnBrk="1" hangingPunct="1"/>
            <a:endParaRPr lang="ru-RU" b="1"/>
          </a:p>
        </p:txBody>
      </p:sp>
      <p:pic>
        <p:nvPicPr>
          <p:cNvPr id="10248" name="Рисунок 2" descr="1466af16dbdd31282616fb8f7a0eeeee_6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28775"/>
            <a:ext cx="31273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49816" y="1044556"/>
            <a:ext cx="3339118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Бегония</a:t>
            </a:r>
          </a:p>
        </p:txBody>
      </p:sp>
      <p:pic>
        <p:nvPicPr>
          <p:cNvPr id="10250" name="Picture 14" descr="large_305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219700" y="4868863"/>
            <a:ext cx="101123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724400"/>
            <a:ext cx="5032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652963"/>
            <a:ext cx="8636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Лена\napki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797425"/>
            <a:ext cx="928687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0.0816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0509 L -0.08368 -0.1680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8368 -0.16805 L -0.04444 -1.1111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68313" y="6921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572000" y="2492375"/>
            <a:ext cx="3671888" cy="1512888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Своими  узкими листами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      Озеленю ваш дом,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И всех отдельными кустами  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      Я награжу потом.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Своих детей очень люблю –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     Их при себе я сохраню.   </a:t>
            </a:r>
          </a:p>
        </p:txBody>
      </p:sp>
      <p:pic>
        <p:nvPicPr>
          <p:cNvPr id="11272" name="Picture 4" descr="C:\Лена\chlorophytu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37449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716338"/>
            <a:ext cx="1223963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2713" flipH="1">
            <a:off x="827088" y="4076700"/>
            <a:ext cx="863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068638"/>
            <a:ext cx="6492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66949" y="779701"/>
            <a:ext cx="461273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Хлорофитум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11277" name="Picture 3" descr="C:\Лена\a_plastic_spray_water_bottle_0515-1105-2700-3612_SM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292600"/>
            <a:ext cx="11430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8" descr="large_305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2292">
            <a:off x="5867400" y="4724400"/>
            <a:ext cx="101123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21" descr="zontik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97425"/>
            <a:ext cx="1150938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2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013325"/>
            <a:ext cx="5048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714875"/>
            <a:ext cx="5032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artl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68313" y="476250"/>
            <a:ext cx="8280400" cy="5545138"/>
          </a:xfrm>
          <a:prstGeom prst="flowChartAlternateProcess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900113" y="1773238"/>
            <a:ext cx="3168650" cy="2519362"/>
          </a:xfrm>
          <a:prstGeom prst="flowChartProcess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Хоть мы ростом низковаты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Очень любят нас ребята.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Мы целый год цветём.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</a:rPr>
              <a:t>Поливайте нас в поддон.</a:t>
            </a:r>
            <a:endParaRPr lang="ru-RU"/>
          </a:p>
        </p:txBody>
      </p:sp>
      <p:pic>
        <p:nvPicPr>
          <p:cNvPr id="12295" name="Picture 4" descr="C:\Лена\good_morning_glitter_wallot.ru (64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437063"/>
            <a:ext cx="11430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0292" y="860837"/>
            <a:ext cx="3200941" cy="12602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Фиалка</a:t>
            </a:r>
          </a:p>
        </p:txBody>
      </p:sp>
      <p:pic>
        <p:nvPicPr>
          <p:cNvPr id="12298" name="Picture 2" descr="C:\Лена\0_6fdd6_d2beb3a6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628775"/>
            <a:ext cx="3929062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Лена\news_4141_st363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8488">
            <a:off x="5580063" y="5157788"/>
            <a:ext cx="14922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5" descr="91e748bab16c4e68278e55edd99340e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20002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042086">
            <a:off x="4532313" y="4557713"/>
            <a:ext cx="5762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0.07622 0.0030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348</Words>
  <Application>Microsoft Office PowerPoint</Application>
  <PresentationFormat>Экран (4:3)</PresentationFormat>
  <Paragraphs>126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Оформление по умолчанию</vt:lpstr>
      <vt:lpstr>Презентация PowerPoint</vt:lpstr>
      <vt:lpstr>Цель:  -уточнить и систематизировать знания детей о комнатных растениях. - обобщить представления детей об уходе за комнатными растениями (полив, мытье, рыхление); - закрепить знания об основных потребностях комнатных растений; - развивать трудовые умения, соответствующие содержанию знаний; - воспитывать любовь к растениям, желание ухаживать за ними, умение общаться с природой, как с живым организмом.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31</cp:revision>
  <dcterms:created xsi:type="dcterms:W3CDTF">2014-05-11T11:12:29Z</dcterms:created>
  <dcterms:modified xsi:type="dcterms:W3CDTF">2021-10-25T08:49:46Z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2593696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