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75" r:id="rId2"/>
    <p:sldId id="257" r:id="rId3"/>
    <p:sldId id="258" r:id="rId4"/>
    <p:sldId id="261" r:id="rId5"/>
    <p:sldId id="268" r:id="rId6"/>
    <p:sldId id="272" r:id="rId7"/>
    <p:sldId id="259" r:id="rId8"/>
    <p:sldId id="260" r:id="rId9"/>
    <p:sldId id="265" r:id="rId10"/>
    <p:sldId id="262" r:id="rId11"/>
    <p:sldId id="263" r:id="rId12"/>
    <p:sldId id="264" r:id="rId13"/>
    <p:sldId id="267" r:id="rId14"/>
    <p:sldId id="269" r:id="rId15"/>
    <p:sldId id="270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7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0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838962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51964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879002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40995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256165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083453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76656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635546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405547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535651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456577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097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99103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88406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20219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20510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289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210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8292" y="1246908"/>
            <a:ext cx="7620000" cy="2576947"/>
          </a:xfrm>
        </p:spPr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sz="4800" dirty="0">
                <a:ln>
                  <a:noFill/>
                </a:ln>
                <a:solidFill>
                  <a:prstClr val="black"/>
                </a:solidFill>
              </a:rPr>
              <a:t>Консультация для </a:t>
            </a:r>
            <a:r>
              <a:rPr lang="ru-RU" sz="4800" dirty="0" smtClean="0">
                <a:ln>
                  <a:noFill/>
                </a:ln>
                <a:solidFill>
                  <a:prstClr val="black"/>
                </a:solidFill>
              </a:rPr>
              <a:t>родителей</a:t>
            </a:r>
            <a:br>
              <a:rPr lang="ru-RU" sz="4800" dirty="0" smtClean="0">
                <a:ln>
                  <a:noFill/>
                </a:ln>
                <a:solidFill>
                  <a:prstClr val="black"/>
                </a:solidFill>
              </a:rPr>
            </a:br>
            <a:r>
              <a:rPr lang="ru-RU" sz="4800" dirty="0" smtClean="0">
                <a:ln>
                  <a:noFill/>
                </a:ln>
                <a:solidFill>
                  <a:prstClr val="black"/>
                </a:solidFill>
              </a:rPr>
              <a:t>«Ребёнок и дорога»</a:t>
            </a:r>
            <a:r>
              <a:rPr lang="ru-RU" sz="4800" dirty="0">
                <a:ln>
                  <a:noFill/>
                </a:ln>
                <a:solidFill>
                  <a:prstClr val="black"/>
                </a:solidFill>
              </a:rPr>
              <a:t/>
            </a:r>
            <a:br>
              <a:rPr lang="ru-RU" sz="4800" dirty="0">
                <a:ln>
                  <a:noFill/>
                </a:ln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1527" y="3255818"/>
            <a:ext cx="7384473" cy="1939638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                                              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                                               Подготовила: Рыбасова М.Г.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                    Воспитатель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                                          МБДОУ детский сад №65</a:t>
            </a:r>
          </a:p>
          <a:p>
            <a:r>
              <a:rPr lang="ru-RU" sz="2400" dirty="0" smtClean="0"/>
              <a:t>Октябрь 2021 г.        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970" y="3183280"/>
            <a:ext cx="3114976" cy="17130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0350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1410" y="154983"/>
            <a:ext cx="404505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При движении по тротуару: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придерживайтесь правой стороны тротуара;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не ведите ребенка по краю тротуара: взрослый должен находиться со стороны проезжей части;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10" t="-7255" r="-2210" b="15648"/>
          <a:stretch/>
        </p:blipFill>
        <p:spPr>
          <a:xfrm>
            <a:off x="7138987" y="1233869"/>
            <a:ext cx="3673793" cy="47543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64912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909" y="557937"/>
            <a:ext cx="10585343" cy="57343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800" dirty="0" smtClean="0">
                <a:solidFill>
                  <a:srgbClr val="002060"/>
                </a:solidFill>
              </a:rPr>
              <a:t> </a:t>
            </a:r>
            <a:r>
              <a:rPr lang="ru-RU" sz="5800" dirty="0">
                <a:solidFill>
                  <a:srgbClr val="002060"/>
                </a:solidFill>
              </a:rPr>
              <a:t>Готовясь перейти дорогу</a:t>
            </a:r>
            <a:r>
              <a:rPr lang="ru-RU" sz="5800" dirty="0" smtClean="0">
                <a:solidFill>
                  <a:srgbClr val="002060"/>
                </a:solidFill>
              </a:rPr>
              <a:t>:</a:t>
            </a:r>
            <a:endParaRPr lang="ru-RU" sz="5800" dirty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dirty="0">
                <a:solidFill>
                  <a:srgbClr val="002060"/>
                </a:solidFill>
              </a:rPr>
              <a:t>- </a:t>
            </a:r>
            <a:r>
              <a:rPr lang="ru-RU" sz="2700" b="1" dirty="0" smtClean="0">
                <a:solidFill>
                  <a:srgbClr val="002060"/>
                </a:solidFill>
              </a:rPr>
              <a:t>остановитесь </a:t>
            </a:r>
            <a:r>
              <a:rPr lang="ru-RU" sz="2700" b="1" dirty="0">
                <a:solidFill>
                  <a:srgbClr val="002060"/>
                </a:solidFill>
              </a:rPr>
              <a:t>или замедлите движение, осмотрите проезжую часть</a:t>
            </a:r>
            <a:r>
              <a:rPr lang="ru-RU" sz="2700" b="1" dirty="0" smtClean="0">
                <a:solidFill>
                  <a:srgbClr val="002060"/>
                </a:solidFill>
              </a:rPr>
              <a:t>;</a:t>
            </a:r>
            <a:endParaRPr lang="ru-RU" sz="2700" b="1" dirty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b="1" dirty="0">
                <a:solidFill>
                  <a:srgbClr val="002060"/>
                </a:solidFill>
              </a:rPr>
              <a:t>- привлеките ребенка к наблюдению за обстановкой на дороге;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b="1" dirty="0">
                <a:solidFill>
                  <a:srgbClr val="002060"/>
                </a:solidFill>
              </a:rPr>
              <a:t>- подчеркивайте свои движения: поворот головы для осмотра улицы, остановку для осмотра дороги, остановку для пропуска автомобилей;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b="1" dirty="0">
                <a:solidFill>
                  <a:srgbClr val="002060"/>
                </a:solidFill>
              </a:rPr>
              <a:t>- учите ребенка различать приближающиеся транспортные средства;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b="1" dirty="0">
                <a:solidFill>
                  <a:srgbClr val="002060"/>
                </a:solidFill>
              </a:rPr>
              <a:t>- не стойте с ребенком на краю тротуара, так как при проезде транспортного средство может зацепить, сбить, наехать задними колесами;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700" b="1" dirty="0">
                <a:solidFill>
                  <a:srgbClr val="002060"/>
                </a:solidFill>
              </a:rPr>
              <a:t>- неоднократно показывайте ребенку, как транспортное средство останавливается у перехода, как оно движется по инерции.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083372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3405" y="619932"/>
            <a:ext cx="4974955" cy="5858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При ожидании общественного транспорта: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</a:rPr>
              <a:t>- стойте вместе с детьми только на посадочных площадках, а при их отсутствии на тротуаре или обочине.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537"/>
          <a:stretch/>
        </p:blipFill>
        <p:spPr>
          <a:xfrm>
            <a:off x="7155179" y="2674620"/>
            <a:ext cx="3595685" cy="327479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6682444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583"/>
          <a:stretch/>
        </p:blipFill>
        <p:spPr>
          <a:xfrm>
            <a:off x="7498080" y="2906344"/>
            <a:ext cx="2716542" cy="2215434"/>
          </a:xfrm>
          <a:ln w="57150">
            <a:solidFill>
              <a:srgbClr val="00206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5469" y="2516464"/>
            <a:ext cx="6035297" cy="149759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переходите дорогу только по пешеходным переходам или на перекрестках по отмеченной линии «зебре», иначе ребенок привыкнет переходить, где придется;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- не спешите и не бегите; переходите дорогу всегда размеренным </a:t>
            </a:r>
            <a:r>
              <a:rPr lang="ru-RU" sz="4000" dirty="0" smtClean="0">
                <a:solidFill>
                  <a:srgbClr val="002060"/>
                </a:solidFill>
              </a:rPr>
              <a:t>шагом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6085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361" y="1028700"/>
            <a:ext cx="6202679" cy="4870028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0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приучайте детей сидеть в автомобиле только на заднем сиденье; не разрешайте сидеть рядом с водителем, если переднее сиденье не оборудовано детским креслом;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1" y="2812628"/>
            <a:ext cx="2788919" cy="2788919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067866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должны знать родители о своем ребенке?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5840" y="2351192"/>
            <a:ext cx="10286999" cy="361526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3-4 года ребенок может отличить движущуюся машину от стоящей, но он уверен, что машина останавливается мгновенно.</a:t>
            </a:r>
          </a:p>
          <a:p>
            <a:pPr>
              <a:lnSpc>
                <a:spcPct val="107000"/>
              </a:lnSpc>
              <a:spcAft>
                <a:spcPts val="8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6 лет - боковым зрением он видит примерно 2/3 того, что видят взрослые; не умеет определить, что движется быстрее: велосипед или спортивная машина; не умеет правильно распределять внимание и отделять существенное от незначительного.</a:t>
            </a:r>
          </a:p>
        </p:txBody>
      </p:sp>
    </p:spTree>
    <p:extLst>
      <p:ext uri="{BB962C8B-B14F-4D97-AF65-F5344CB8AC3E}">
        <p14:creationId xmlns="" xmlns:p14="http://schemas.microsoft.com/office/powerpoint/2010/main" val="35348255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360" y="1071032"/>
            <a:ext cx="10111739" cy="505544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7 лет - более уверенно отличать правую сторону дороги от левой.</a:t>
            </a:r>
          </a:p>
          <a:p>
            <a:pPr>
              <a:lnSpc>
                <a:spcPct val="107000"/>
              </a:lnSpc>
              <a:spcAft>
                <a:spcPts val="8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8 лет - может мгновенно отреагировать на отклик и т. д. ; имеет опыт пешеходного передвижения на дороге; активно осваивает основные навыки езды на велосипеде; умеет определять источник шума; устанавливать связь между величиной предмета, его удаленностью и временем (чем ближе автомобиль, тем он больше).</a:t>
            </a:r>
          </a:p>
        </p:txBody>
      </p:sp>
    </p:spTree>
    <p:extLst>
      <p:ext uri="{BB962C8B-B14F-4D97-AF65-F5344CB8AC3E}">
        <p14:creationId xmlns="" xmlns:p14="http://schemas.microsoft.com/office/powerpoint/2010/main" val="894613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40"/>
            <a:ext cx="11658600" cy="242316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ДОБРОГО    ПУТИ !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780" y="2491739"/>
            <a:ext cx="3065238" cy="3863745"/>
          </a:xfrm>
        </p:spPr>
      </p:pic>
    </p:spTree>
    <p:extLst>
      <p:ext uri="{BB962C8B-B14F-4D97-AF65-F5344CB8AC3E}">
        <p14:creationId xmlns="" xmlns:p14="http://schemas.microsoft.com/office/powerpoint/2010/main" val="11781055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31" y="650929"/>
            <a:ext cx="5951350" cy="5580872"/>
          </a:xfr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8100000" scaled="1"/>
            <a:tileRect/>
          </a:gradFill>
          <a:ln w="57150"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989734" y="542441"/>
            <a:ext cx="4479011" cy="5826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вы действительно заинтересованы в том, чтобы ваш ребёнок владел навыками безопасного поведения на дороге, то не сводите процесс обучения к пустой и бесполезной </a:t>
            </a:r>
            <a:r>
              <a:rPr lang="ru-RU" sz="2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фразе</a:t>
            </a:r>
            <a:r>
              <a:rPr lang="ru-RU" sz="2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Будь </a:t>
            </a:r>
            <a:r>
              <a:rPr lang="ru-RU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осторожен на </a:t>
            </a:r>
            <a:r>
              <a:rPr lang="ru-RU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дороге»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</a:t>
            </a: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объясняет ребёнку, чего собственно на дороге надо бояться. Где его может подстерегать опасность</a:t>
            </a:r>
            <a:r>
              <a:rPr lang="ru-RU" sz="22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r>
              <a:rPr lang="ru-RU" sz="2200" b="1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Лучше используйте движение в детский сад и обратно для отработки навыков поведения на дороге.</a:t>
            </a:r>
            <a:endParaRPr lang="ru-RU" sz="2200" b="1" i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60337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327" y="658292"/>
            <a:ext cx="5012410" cy="54089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700" dirty="0">
                <a:solidFill>
                  <a:srgbClr val="002060"/>
                </a:solidFill>
              </a:rPr>
              <a:t>П</a:t>
            </a:r>
            <a:r>
              <a:rPr lang="ru-RU" sz="2700" dirty="0" smtClean="0">
                <a:solidFill>
                  <a:srgbClr val="002060"/>
                </a:solidFill>
              </a:rPr>
              <a:t>режде </a:t>
            </a:r>
            <a:r>
              <a:rPr lang="ru-RU" sz="2700" dirty="0">
                <a:solidFill>
                  <a:srgbClr val="002060"/>
                </a:solidFill>
              </a:rPr>
              <a:t>чем выйти на дорогу, остановитесь с ребёнком на расстоянии 50см – 1метра от края проезжей части, обратите его внимание. что посмотреть налево и направо надо обязательно с поворотом головы, и если с обеих сторон нет транспорта представляющего опасность, можно выйти на проезжую часть. переходить дорогу надо спокойным размеренным шагом и не в коем случае не бегом.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31" t="-789" r="12298" b="789"/>
          <a:stretch/>
        </p:blipFill>
        <p:spPr>
          <a:xfrm>
            <a:off x="6090832" y="1131376"/>
            <a:ext cx="5108910" cy="399856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2051891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8237" y="582584"/>
            <a:ext cx="6096000" cy="5812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регулируемом пешеходном переходе объясните ребёнку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</a:t>
            </a:r>
            <a:r>
              <a:rPr lang="ru-RU" sz="2400" b="1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красный 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жёлтый сигнал светофора – запрещающие. Особенно опасно выходить на дорогу при </a:t>
            </a:r>
            <a:r>
              <a:rPr lang="ru-RU" sz="2400" b="1" i="1" u="sng" dirty="0">
                <a:solidFill>
                  <a:srgbClr val="FFFF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жёлтом сигнале, 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некоторые машины завершают проезд перекрёстка и при этом увеличивают скорость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Зелёный сигнал 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разрешающий, но он не гарантирует пешеходу безопасный переход, поэтому прежде чем выйти на дорогу надо посмотреть налево и направо и убедиться, что все машины остановились, опасности нет.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237" y="1152868"/>
            <a:ext cx="4276684" cy="46718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5817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5381" y="1074420"/>
            <a:ext cx="9174479" cy="180594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Ни в коем случае нельзя выбегать на дорогу.  </a:t>
            </a:r>
            <a:r>
              <a:rPr lang="ru-RU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</a:t>
            </a:r>
            <a:r>
              <a: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дорогой надо </a:t>
            </a:r>
            <a:r>
              <a:rPr lang="ru-RU" sz="3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остановиться.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880360"/>
            <a:ext cx="5052060" cy="283463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585916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325880"/>
            <a:ext cx="9601197" cy="1440179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Безопаснее всего переходить улицу </a:t>
            </a:r>
            <a:r>
              <a:rPr lang="ru-RU" sz="48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4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группой пешеходов.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</a:rPr>
              <a:t>.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747" y="2752205"/>
            <a:ext cx="3338832" cy="2553336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8" name="Содержимое 7" descr="IMG-20211001-WA002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31830" y="2585173"/>
            <a:ext cx="2480630" cy="3317875"/>
          </a:xfrm>
        </p:spPr>
      </p:pic>
      <p:pic>
        <p:nvPicPr>
          <p:cNvPr id="9" name="Рисунок 8" descr="IMG-20211001-WA00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395" y="2644465"/>
            <a:ext cx="3838187" cy="28696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536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905" y="619932"/>
            <a:ext cx="10910807" cy="2278251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Объясните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ребёнку, что в данном случае опасно обходить транспортное средство как впереди, так и сзади, потому что оно большое и из-за него ничего не видно. Надо подождать пока автобус или троллейбус уедет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384" y="2642460"/>
            <a:ext cx="3970587" cy="3425126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171" t="10632" r="35424" b="37597"/>
          <a:stretch/>
        </p:blipFill>
        <p:spPr>
          <a:xfrm>
            <a:off x="1317356" y="2898183"/>
            <a:ext cx="4127716" cy="291368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263366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247" y="743919"/>
            <a:ext cx="4298198" cy="522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ваш ребёнок скоро идёт в первый класс, то уже сейчас неоднократно пройдите с ним маршрут от дома до школы и обратно, обращая внимание малыша не все опасности, которые могут встретиться ему в пути. Заранее оговорите, что в сложной ситуации надо обратиться к помощи взрослых. Дайте возможность ребёнку пройти этот маршрут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536" t="17627" r="24218" b="8070"/>
          <a:stretch/>
        </p:blipFill>
        <p:spPr>
          <a:xfrm>
            <a:off x="6121831" y="810895"/>
            <a:ext cx="5269424" cy="509562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030306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367" y="914400"/>
            <a:ext cx="8669263" cy="1280271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462" y="2507854"/>
            <a:ext cx="3066098" cy="3344306"/>
          </a:xfrm>
        </p:spPr>
      </p:pic>
    </p:spTree>
    <p:extLst>
      <p:ext uri="{BB962C8B-B14F-4D97-AF65-F5344CB8AC3E}">
        <p14:creationId xmlns="" xmlns:p14="http://schemas.microsoft.com/office/powerpoint/2010/main" val="8397127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281</TotalTime>
  <Words>681</Words>
  <Application>Microsoft Office PowerPoint</Application>
  <PresentationFormat>Произвольный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Натуральные материалы</vt:lpstr>
      <vt:lpstr>Консультация для родителей «Ребёнок и дорога» </vt:lpstr>
      <vt:lpstr>Слайд 2</vt:lpstr>
      <vt:lpstr>Слайд 3</vt:lpstr>
      <vt:lpstr>Слайд 4</vt:lpstr>
      <vt:lpstr>Слайд 5</vt:lpstr>
      <vt:lpstr>Безопаснее всего переходить улицу с группой пешеходов. .</vt:lpstr>
      <vt:lpstr>Слайд 7</vt:lpstr>
      <vt:lpstr>Слайд 8</vt:lpstr>
      <vt:lpstr>Слайд 9</vt:lpstr>
      <vt:lpstr>Слайд 10</vt:lpstr>
      <vt:lpstr>Слайд 11</vt:lpstr>
      <vt:lpstr>Слайд 12</vt:lpstr>
      <vt:lpstr>переходите дорогу только по пешеходным переходам или на перекрестках по отмеченной линии «зебре», иначе ребенок привыкнет переходить, где придется; - не спешите и не бегите; переходите дорогу всегда размеренным шагом</vt:lpstr>
      <vt:lpstr>Слайд 14</vt:lpstr>
      <vt:lpstr>Что должны знать родители о своем ребенке? </vt:lpstr>
      <vt:lpstr>Слайд 16</vt:lpstr>
      <vt:lpstr>ДОБРОГО    ПУТИ 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Ребёнок и дорога</dc:title>
  <dc:creator>Рыбасова М.Г.</dc:creator>
  <cp:lastModifiedBy>Старшая группа</cp:lastModifiedBy>
  <cp:revision>24</cp:revision>
  <dcterms:created xsi:type="dcterms:W3CDTF">2014-01-22T17:51:03Z</dcterms:created>
  <dcterms:modified xsi:type="dcterms:W3CDTF">2021-10-25T10:16:09Z</dcterms:modified>
</cp:coreProperties>
</file>