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4"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83" autoAdjust="0"/>
    <p:restoredTop sz="94660"/>
  </p:normalViewPr>
  <p:slideViewPr>
    <p:cSldViewPr>
      <p:cViewPr>
        <p:scale>
          <a:sx n="99" d="100"/>
          <a:sy n="99" d="100"/>
        </p:scale>
        <p:origin x="-960"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43D5F5-0882-40A5-90A3-A2B40CE27E40}" type="datetimeFigureOut">
              <a:rPr lang="ru-RU" smtClean="0"/>
              <a:pPr/>
              <a:t>25.10.2021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C08260-261F-4CD2-AB88-DAB9ADCC585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7C08260-261F-4CD2-AB88-DAB9ADCC5851}"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ll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l="-25000" r="-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28926" y="1"/>
            <a:ext cx="6057888" cy="1285859"/>
          </a:xfrm>
        </p:spPr>
        <p:txBody>
          <a:bodyPr>
            <a:normAutofit fontScale="90000"/>
          </a:bodyPr>
          <a:lstStyle/>
          <a:p>
            <a:r>
              <a:rPr lang="ru-RU" sz="8000" b="1" dirty="0" smtClean="0">
                <a:solidFill>
                  <a:srgbClr val="C00000"/>
                </a:solidFill>
              </a:rPr>
              <a:t>   </a:t>
            </a:r>
            <a:r>
              <a:rPr lang="en-US" sz="8000" b="1" dirty="0" smtClean="0">
                <a:solidFill>
                  <a:srgbClr val="C00000"/>
                </a:solidFill>
                <a:latin typeface="Times New Roman" pitchFamily="18" charset="0"/>
                <a:cs typeface="Times New Roman" pitchFamily="18" charset="0"/>
              </a:rPr>
              <a:t>New Zealand</a:t>
            </a:r>
            <a:endParaRPr lang="ru-RU" sz="8000" b="1"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1028" name="Picture 4" descr="C:\Users\rekom\Desktop\nzcolormap.gif"/>
          <p:cNvPicPr>
            <a:picLocks noChangeAspect="1" noChangeArrowheads="1"/>
          </p:cNvPicPr>
          <p:nvPr/>
        </p:nvPicPr>
        <p:blipFill>
          <a:blip r:embed="rId2"/>
          <a:srcRect/>
          <a:stretch>
            <a:fillRect/>
          </a:stretch>
        </p:blipFill>
        <p:spPr bwMode="auto">
          <a:xfrm>
            <a:off x="4375674" y="1571612"/>
            <a:ext cx="4560744" cy="4978577"/>
          </a:xfrm>
          <a:prstGeom prst="rect">
            <a:avLst/>
          </a:prstGeom>
          <a:noFill/>
        </p:spPr>
      </p:pic>
      <p:pic>
        <p:nvPicPr>
          <p:cNvPr id="1029" name="Picture 5" descr="C:\Users\rekom\Desktop\New_Zealand.jpg"/>
          <p:cNvPicPr>
            <a:picLocks noChangeAspect="1" noChangeArrowheads="1"/>
          </p:cNvPicPr>
          <p:nvPr/>
        </p:nvPicPr>
        <p:blipFill>
          <a:blip r:embed="rId3" cstate="email"/>
          <a:srcRect/>
          <a:stretch>
            <a:fillRect/>
          </a:stretch>
        </p:blipFill>
        <p:spPr bwMode="auto">
          <a:xfrm>
            <a:off x="214282" y="3714752"/>
            <a:ext cx="3857652" cy="2838188"/>
          </a:xfrm>
          <a:prstGeom prst="rect">
            <a:avLst/>
          </a:prstGeom>
          <a:noFill/>
        </p:spPr>
      </p:pic>
      <p:pic>
        <p:nvPicPr>
          <p:cNvPr id="14338" name="Picture 2" descr="https://newzealandlife.ru/wp-content/uploads/2018/07/gerb.jpg"/>
          <p:cNvPicPr>
            <a:picLocks noChangeAspect="1" noChangeArrowheads="1"/>
          </p:cNvPicPr>
          <p:nvPr/>
        </p:nvPicPr>
        <p:blipFill>
          <a:blip r:embed="rId4"/>
          <a:srcRect/>
          <a:stretch>
            <a:fillRect/>
          </a:stretch>
        </p:blipFill>
        <p:spPr bwMode="auto">
          <a:xfrm>
            <a:off x="214282" y="785794"/>
            <a:ext cx="3357586" cy="2636264"/>
          </a:xfrm>
          <a:prstGeom prst="rect">
            <a:avLst/>
          </a:prstGeom>
          <a:noFill/>
        </p:spPr>
      </p:pic>
    </p:spTree>
  </p:cSld>
  <p:clrMapOvr>
    <a:masterClrMapping/>
  </p:clrMapOvr>
  <p:transition>
    <p:pull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357422" y="214290"/>
            <a:ext cx="8229600" cy="1143000"/>
          </a:xfrm>
        </p:spPr>
        <p:txBody>
          <a:bodyPr>
            <a:normAutofit/>
          </a:bodyPr>
          <a:lstStyle/>
          <a:p>
            <a:r>
              <a:rPr lang="ru-RU" sz="5400" b="1" dirty="0" smtClean="0">
                <a:solidFill>
                  <a:srgbClr val="C00000"/>
                </a:solidFill>
              </a:rPr>
              <a:t>   </a:t>
            </a:r>
            <a:r>
              <a:rPr lang="en-US" sz="5400" b="1" dirty="0" smtClean="0">
                <a:solidFill>
                  <a:srgbClr val="C00000"/>
                </a:solidFill>
              </a:rPr>
              <a:t>Rivers and lakes</a:t>
            </a:r>
            <a:endParaRPr lang="ru-RU" sz="5400" b="1" dirty="0">
              <a:solidFill>
                <a:srgbClr val="C00000"/>
              </a:solidFill>
            </a:endParaRPr>
          </a:p>
        </p:txBody>
      </p:sp>
      <p:sp>
        <p:nvSpPr>
          <p:cNvPr id="6" name="Содержимое 5"/>
          <p:cNvSpPr>
            <a:spLocks noGrp="1"/>
          </p:cNvSpPr>
          <p:nvPr>
            <p:ph sz="half" idx="2"/>
          </p:nvPr>
        </p:nvSpPr>
        <p:spPr>
          <a:xfrm>
            <a:off x="4643438" y="1571612"/>
            <a:ext cx="4038600" cy="4525963"/>
          </a:xfrm>
        </p:spPr>
        <p:txBody>
          <a:bodyPr>
            <a:normAutofit/>
          </a:bodyPr>
          <a:lstStyle/>
          <a:p>
            <a:pPr>
              <a:buNone/>
            </a:pPr>
            <a:r>
              <a:rPr lang="en-US" b="1" dirty="0" smtClean="0"/>
              <a:t>    </a:t>
            </a:r>
            <a:r>
              <a:rPr lang="en-US" b="1" dirty="0" smtClean="0">
                <a:latin typeface="Times New Roman" pitchFamily="18" charset="0"/>
                <a:cs typeface="Times New Roman" pitchFamily="18" charset="0"/>
              </a:rPr>
              <a:t>There are many rivers and lakes in the country. The chief river is the Waikato. Lake </a:t>
            </a:r>
            <a:r>
              <a:rPr lang="en-US" b="1" dirty="0" err="1" smtClean="0">
                <a:latin typeface="Times New Roman" pitchFamily="18" charset="0"/>
                <a:cs typeface="Times New Roman" pitchFamily="18" charset="0"/>
              </a:rPr>
              <a:t>Taupo</a:t>
            </a:r>
            <a:r>
              <a:rPr lang="en-US" b="1" dirty="0" smtClean="0">
                <a:latin typeface="Times New Roman" pitchFamily="18" charset="0"/>
                <a:cs typeface="Times New Roman" pitchFamily="18" charset="0"/>
              </a:rPr>
              <a:t> is the largest lake in New Zealand.</a:t>
            </a:r>
          </a:p>
          <a:p>
            <a:endParaRPr lang="ru-RU" dirty="0"/>
          </a:p>
        </p:txBody>
      </p:sp>
      <p:pic>
        <p:nvPicPr>
          <p:cNvPr id="9218" name="Picture 2" descr="C:\Users\rekom\Desktop\waikato.jpg"/>
          <p:cNvPicPr>
            <a:picLocks noGrp="1" noChangeAspect="1" noChangeArrowheads="1"/>
          </p:cNvPicPr>
          <p:nvPr>
            <p:ph sz="half" idx="1"/>
          </p:nvPr>
        </p:nvPicPr>
        <p:blipFill>
          <a:blip r:embed="rId2" cstate="email"/>
          <a:srcRect/>
          <a:stretch>
            <a:fillRect/>
          </a:stretch>
        </p:blipFill>
        <p:spPr bwMode="auto">
          <a:xfrm>
            <a:off x="142844" y="285728"/>
            <a:ext cx="4214842" cy="2809894"/>
          </a:xfrm>
          <a:prstGeom prst="rect">
            <a:avLst/>
          </a:prstGeom>
          <a:noFill/>
        </p:spPr>
      </p:pic>
      <p:pic>
        <p:nvPicPr>
          <p:cNvPr id="9219" name="Picture 3" descr="C:\Users\rekom\Desktop\5(2.).jpg"/>
          <p:cNvPicPr>
            <a:picLocks noChangeAspect="1" noChangeArrowheads="1"/>
          </p:cNvPicPr>
          <p:nvPr/>
        </p:nvPicPr>
        <p:blipFill>
          <a:blip r:embed="rId3" cstate="email"/>
          <a:srcRect/>
          <a:stretch>
            <a:fillRect/>
          </a:stretch>
        </p:blipFill>
        <p:spPr bwMode="auto">
          <a:xfrm>
            <a:off x="142844" y="3571876"/>
            <a:ext cx="4214842" cy="2796385"/>
          </a:xfrm>
          <a:prstGeom prst="rect">
            <a:avLst/>
          </a:prstGeom>
          <a:noFill/>
        </p:spPr>
      </p:pic>
    </p:spTree>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85984" y="285728"/>
            <a:ext cx="8229600" cy="1143000"/>
          </a:xfrm>
        </p:spPr>
        <p:txBody>
          <a:bodyPr/>
          <a:lstStyle/>
          <a:p>
            <a:r>
              <a:rPr lang="en-US" b="1" dirty="0" smtClean="0">
                <a:solidFill>
                  <a:srgbClr val="002060"/>
                </a:solidFill>
                <a:latin typeface="Times New Roman" pitchFamily="18" charset="0"/>
                <a:cs typeface="Times New Roman" pitchFamily="18" charset="0"/>
              </a:rPr>
              <a:t> </a:t>
            </a:r>
            <a:r>
              <a:rPr lang="ru-RU" b="1" dirty="0" smtClean="0">
                <a:solidFill>
                  <a:srgbClr val="002060"/>
                </a:solidFill>
                <a:latin typeface="Times New Roman" pitchFamily="18" charset="0"/>
                <a:cs typeface="Times New Roman" pitchFamily="18" charset="0"/>
              </a:rPr>
              <a:t>    </a:t>
            </a:r>
            <a:r>
              <a:rPr lang="en-US" sz="5400" b="1" dirty="0" smtClean="0">
                <a:solidFill>
                  <a:srgbClr val="C00000"/>
                </a:solidFill>
                <a:latin typeface="Times New Roman" pitchFamily="18" charset="0"/>
                <a:cs typeface="Times New Roman" pitchFamily="18" charset="0"/>
              </a:rPr>
              <a:t>Animals</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p:txBody>
          <a:bodyPr>
            <a:normAutofit fontScale="92500" lnSpcReduction="10000"/>
          </a:bodyPr>
          <a:lstStyle/>
          <a:p>
            <a:pPr>
              <a:buNone/>
            </a:pPr>
            <a:r>
              <a:rPr lang="en-US" b="1" dirty="0" smtClean="0">
                <a:solidFill>
                  <a:srgbClr val="002060"/>
                </a:solidFill>
              </a:rPr>
              <a:t>    </a:t>
            </a:r>
            <a:endParaRPr lang="ru-RU" dirty="0"/>
          </a:p>
        </p:txBody>
      </p:sp>
      <p:sp>
        <p:nvSpPr>
          <p:cNvPr id="7" name="Содержимое 6"/>
          <p:cNvSpPr>
            <a:spLocks noGrp="1"/>
          </p:cNvSpPr>
          <p:nvPr>
            <p:ph sz="half" idx="1"/>
          </p:nvPr>
        </p:nvSpPr>
        <p:spPr>
          <a:xfrm>
            <a:off x="4929190" y="1500174"/>
            <a:ext cx="4038600" cy="4525963"/>
          </a:xfrm>
        </p:spPr>
        <p:txBody>
          <a:bodyPr>
            <a:normAutofit fontScale="92500" lnSpcReduction="10000"/>
          </a:bodyPr>
          <a:lstStyle/>
          <a:p>
            <a:pPr fontAlgn="base"/>
            <a:r>
              <a:rPr lang="en-US" b="1" dirty="0" smtClean="0">
                <a:latin typeface="Times New Roman" pitchFamily="18" charset="0"/>
                <a:cs typeface="Times New Roman" pitchFamily="18" charset="0"/>
              </a:rPr>
              <a:t>Little Blue Penguins</a:t>
            </a:r>
          </a:p>
          <a:p>
            <a:pPr fontAlgn="base"/>
            <a:r>
              <a:rPr lang="en-US" dirty="0" smtClean="0">
                <a:latin typeface="Times New Roman" pitchFamily="18" charset="0"/>
                <a:cs typeface="Times New Roman" pitchFamily="18" charset="0"/>
              </a:rPr>
              <a:t>This species of penguin are the smallest in the world, and among the most </a:t>
            </a:r>
            <a:r>
              <a:rPr lang="en-US" dirty="0" err="1" smtClean="0">
                <a:latin typeface="Times New Roman" pitchFamily="18" charset="0"/>
                <a:cs typeface="Times New Roman" pitchFamily="18" charset="0"/>
              </a:rPr>
              <a:t>adorable.They’re</a:t>
            </a:r>
            <a:r>
              <a:rPr lang="en-US" dirty="0" smtClean="0">
                <a:latin typeface="Times New Roman" pitchFamily="18" charset="0"/>
                <a:cs typeface="Times New Roman" pitchFamily="18" charset="0"/>
              </a:rPr>
              <a:t> not exclusively to be found in New Zealand, but they’re most densely populated in this part of the </a:t>
            </a:r>
            <a:r>
              <a:rPr lang="en-US" dirty="0" err="1" smtClean="0">
                <a:latin typeface="Times New Roman" pitchFamily="18" charset="0"/>
                <a:cs typeface="Times New Roman" pitchFamily="18" charset="0"/>
              </a:rPr>
              <a:t>world.They’re</a:t>
            </a:r>
            <a:r>
              <a:rPr lang="en-US" dirty="0" smtClean="0">
                <a:latin typeface="Times New Roman" pitchFamily="18" charset="0"/>
                <a:cs typeface="Times New Roman" pitchFamily="18" charset="0"/>
              </a:rPr>
              <a:t> mostly nocturnal, and congregate in </a:t>
            </a:r>
            <a:r>
              <a:rPr lang="en-US" dirty="0" smtClean="0"/>
              <a:t>groups of around ten.</a:t>
            </a:r>
          </a:p>
          <a:p>
            <a:pPr>
              <a:buNone/>
            </a:pPr>
            <a:endParaRPr lang="ru-RU" dirty="0"/>
          </a:p>
        </p:txBody>
      </p:sp>
      <p:pic>
        <p:nvPicPr>
          <p:cNvPr id="4098" name="Picture 2" descr="Weird and Wonderful Animals In New Zealand - Trendipia"/>
          <p:cNvPicPr>
            <a:picLocks noChangeAspect="1" noChangeArrowheads="1"/>
          </p:cNvPicPr>
          <p:nvPr/>
        </p:nvPicPr>
        <p:blipFill>
          <a:blip r:embed="rId2"/>
          <a:srcRect/>
          <a:stretch>
            <a:fillRect/>
          </a:stretch>
        </p:blipFill>
        <p:spPr bwMode="auto">
          <a:xfrm>
            <a:off x="142844" y="357166"/>
            <a:ext cx="4685724" cy="3326681"/>
          </a:xfrm>
          <a:prstGeom prst="rect">
            <a:avLst/>
          </a:prstGeom>
          <a:noFill/>
        </p:spPr>
      </p:pic>
      <p:pic>
        <p:nvPicPr>
          <p:cNvPr id="4100" name="Picture 4" descr="В Новой Зеландии нашли редкого хохлатого пингвина, который жил более трех  млн лет назад - новости ZIKUA.TV"/>
          <p:cNvPicPr>
            <a:picLocks noChangeAspect="1" noChangeArrowheads="1"/>
          </p:cNvPicPr>
          <p:nvPr/>
        </p:nvPicPr>
        <p:blipFill>
          <a:blip r:embed="rId3" cstate="print"/>
          <a:srcRect/>
          <a:stretch>
            <a:fillRect/>
          </a:stretch>
        </p:blipFill>
        <p:spPr bwMode="auto">
          <a:xfrm>
            <a:off x="142844" y="3786190"/>
            <a:ext cx="4686294" cy="2928934"/>
          </a:xfrm>
          <a:prstGeom prst="rect">
            <a:avLst/>
          </a:prstGeom>
          <a:noFill/>
        </p:spPr>
      </p:pic>
    </p:spTree>
  </p:cSld>
  <p:clrMapOvr>
    <a:masterClrMapping/>
  </p:clrMapOvr>
  <p:transition>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85984" y="285728"/>
            <a:ext cx="8229600" cy="1143000"/>
          </a:xfrm>
        </p:spPr>
        <p:txBody>
          <a:bodyPr>
            <a:normAutofit/>
          </a:bodyPr>
          <a:lstStyle/>
          <a:p>
            <a:r>
              <a:rPr lang="en-US" sz="5400" b="1" dirty="0" smtClean="0">
                <a:solidFill>
                  <a:srgbClr val="C00000"/>
                </a:solidFill>
              </a:rPr>
              <a:t>Kiwi</a:t>
            </a:r>
            <a:endParaRPr lang="ru-RU" sz="5400" b="1" dirty="0">
              <a:solidFill>
                <a:srgbClr val="C00000"/>
              </a:solidFill>
            </a:endParaRPr>
          </a:p>
        </p:txBody>
      </p:sp>
      <p:sp>
        <p:nvSpPr>
          <p:cNvPr id="6" name="Содержимое 5"/>
          <p:cNvSpPr>
            <a:spLocks noGrp="1"/>
          </p:cNvSpPr>
          <p:nvPr>
            <p:ph sz="half" idx="2"/>
          </p:nvPr>
        </p:nvSpPr>
        <p:spPr>
          <a:xfrm>
            <a:off x="4648200" y="1268760"/>
            <a:ext cx="4316288" cy="5184576"/>
          </a:xfrm>
        </p:spPr>
        <p:txBody>
          <a:bodyPr>
            <a:normAutofit/>
          </a:bodyPr>
          <a:lstStyle/>
          <a:p>
            <a:pPr>
              <a:buNone/>
            </a:pPr>
            <a:r>
              <a:rPr lang="en-US" dirty="0" smtClean="0">
                <a:solidFill>
                  <a:srgbClr val="002060"/>
                </a:solidFill>
              </a:rPr>
              <a:t>     </a:t>
            </a:r>
            <a:r>
              <a:rPr lang="en-US" b="1" dirty="0" smtClean="0">
                <a:latin typeface="Times New Roman" pitchFamily="18" charset="0"/>
                <a:cs typeface="Times New Roman" pitchFamily="18" charset="0"/>
              </a:rPr>
              <a:t>This interesting bird lives in  the thick bushes. It comes out only at night to find food. Kiwis cannot fly. The kiwi is the symbol of New Zealand people. Small children are often called kiwis.</a:t>
            </a:r>
            <a:endParaRPr lang="ru-RU" b="1" dirty="0" smtClean="0">
              <a:latin typeface="Times New Roman" pitchFamily="18" charset="0"/>
              <a:cs typeface="Times New Roman" pitchFamily="18" charset="0"/>
            </a:endParaRPr>
          </a:p>
          <a:p>
            <a:pPr>
              <a:buNone/>
            </a:pPr>
            <a:endParaRPr lang="ru-RU" b="1" dirty="0" smtClean="0">
              <a:solidFill>
                <a:srgbClr val="002060"/>
              </a:solidFill>
            </a:endParaRPr>
          </a:p>
          <a:p>
            <a:pPr>
              <a:buNone/>
            </a:pPr>
            <a:endParaRPr lang="en-US" b="1" dirty="0" smtClean="0">
              <a:solidFill>
                <a:srgbClr val="002060"/>
              </a:solidFill>
            </a:endParaRPr>
          </a:p>
          <a:p>
            <a:pPr>
              <a:buNone/>
            </a:pPr>
            <a:endParaRPr lang="ru-RU" b="1" dirty="0" smtClean="0">
              <a:solidFill>
                <a:srgbClr val="C00000"/>
              </a:solidFill>
            </a:endParaRPr>
          </a:p>
          <a:p>
            <a:endParaRPr lang="ru-RU" dirty="0"/>
          </a:p>
        </p:txBody>
      </p:sp>
      <p:pic>
        <p:nvPicPr>
          <p:cNvPr id="11267" name="Picture 3" descr="C:\Users\rekom\Desktop\13ASQaXsM.jpg"/>
          <p:cNvPicPr>
            <a:picLocks noChangeAspect="1" noChangeArrowheads="1"/>
          </p:cNvPicPr>
          <p:nvPr/>
        </p:nvPicPr>
        <p:blipFill>
          <a:blip r:embed="rId2" cstate="email"/>
          <a:srcRect/>
          <a:stretch>
            <a:fillRect/>
          </a:stretch>
        </p:blipFill>
        <p:spPr bwMode="auto">
          <a:xfrm>
            <a:off x="357158" y="3372921"/>
            <a:ext cx="4071966" cy="3196493"/>
          </a:xfrm>
          <a:prstGeom prst="rect">
            <a:avLst/>
          </a:prstGeom>
          <a:noFill/>
        </p:spPr>
      </p:pic>
      <p:pic>
        <p:nvPicPr>
          <p:cNvPr id="8" name="Picture 2" descr="C:\Users\rekom\Desktop\kiwi_bird_endangered.jpg"/>
          <p:cNvPicPr>
            <a:picLocks noChangeAspect="1" noChangeArrowheads="1"/>
          </p:cNvPicPr>
          <p:nvPr/>
        </p:nvPicPr>
        <p:blipFill>
          <a:blip r:embed="rId3" cstate="email"/>
          <a:srcRect/>
          <a:stretch>
            <a:fillRect/>
          </a:stretch>
        </p:blipFill>
        <p:spPr bwMode="auto">
          <a:xfrm>
            <a:off x="357158" y="285728"/>
            <a:ext cx="4143404" cy="2855424"/>
          </a:xfrm>
          <a:prstGeom prst="rect">
            <a:avLst/>
          </a:prstGeom>
          <a:noFill/>
        </p:spPr>
      </p:pic>
    </p:spTree>
  </p:cSld>
  <p:clrMapOvr>
    <a:masterClrMapping/>
  </p:clrMapOvr>
  <p:transition>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en-US" sz="5400" b="1" dirty="0" smtClean="0">
                <a:solidFill>
                  <a:srgbClr val="C00000"/>
                </a:solidFill>
              </a:rPr>
              <a:t> </a:t>
            </a:r>
            <a:r>
              <a:rPr lang="ru-RU" sz="5400" b="1" dirty="0" smtClean="0">
                <a:solidFill>
                  <a:srgbClr val="C00000"/>
                </a:solidFill>
              </a:rPr>
              <a:t>       </a:t>
            </a:r>
            <a:r>
              <a:rPr lang="ru-RU" sz="5400" b="1" dirty="0" smtClean="0">
                <a:solidFill>
                  <a:srgbClr val="C00000"/>
                </a:solidFill>
              </a:rPr>
              <a:t>           </a:t>
            </a:r>
            <a:r>
              <a:rPr lang="en-US" sz="5400" b="1" dirty="0" smtClean="0">
                <a:solidFill>
                  <a:srgbClr val="C00000"/>
                </a:solidFill>
                <a:latin typeface="Times New Roman" pitchFamily="18" charset="0"/>
                <a:cs typeface="Times New Roman" pitchFamily="18" charset="0"/>
              </a:rPr>
              <a:t>People </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648200" y="1340768"/>
            <a:ext cx="4038600" cy="4785395"/>
          </a:xfrm>
          <a:ln>
            <a:solidFill>
              <a:schemeClr val="accent1"/>
            </a:solidFill>
          </a:ln>
        </p:spPr>
        <p:txBody>
          <a:bodyPr>
            <a:normAutofit/>
          </a:bodyPr>
          <a:lstStyle/>
          <a:p>
            <a:pPr marL="0" indent="0">
              <a:buNone/>
            </a:pPr>
            <a:endParaRPr lang="ru-RU" sz="3600" b="1" dirty="0" smtClean="0">
              <a:solidFill>
                <a:schemeClr val="tx2">
                  <a:lumMod val="75000"/>
                </a:schemeClr>
              </a:solidFill>
              <a:latin typeface="Times New Roman" pitchFamily="18" charset="0"/>
              <a:cs typeface="Times New Roman" pitchFamily="18" charset="0"/>
            </a:endParaRPr>
          </a:p>
          <a:p>
            <a:pPr marL="0" indent="0">
              <a:buNone/>
            </a:pPr>
            <a:r>
              <a:rPr lang="en-US" sz="3600" b="1" dirty="0" smtClean="0">
                <a:solidFill>
                  <a:schemeClr val="tx2">
                    <a:lumMod val="75000"/>
                  </a:schemeClr>
                </a:solidFill>
                <a:latin typeface="Times New Roman" pitchFamily="18" charset="0"/>
                <a:cs typeface="Times New Roman" pitchFamily="18" charset="0"/>
              </a:rPr>
              <a:t>Maori </a:t>
            </a:r>
            <a:r>
              <a:rPr lang="en-US" sz="3600" b="1" dirty="0" smtClean="0">
                <a:solidFill>
                  <a:schemeClr val="tx2">
                    <a:lumMod val="75000"/>
                  </a:schemeClr>
                </a:solidFill>
                <a:latin typeface="Times New Roman" pitchFamily="18" charset="0"/>
                <a:cs typeface="Times New Roman" pitchFamily="18" charset="0"/>
              </a:rPr>
              <a:t>are native people of New Zealand.</a:t>
            </a:r>
          </a:p>
          <a:p>
            <a:pPr marL="0" indent="0">
              <a:buNone/>
            </a:pPr>
            <a:endParaRPr lang="en-US" sz="3600" b="1" dirty="0" smtClean="0">
              <a:solidFill>
                <a:schemeClr val="tx2">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1124744"/>
            <a:ext cx="3816424" cy="5276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0"/>
            <a:ext cx="8229600" cy="1203348"/>
          </a:xfrm>
        </p:spPr>
        <p:txBody>
          <a:bodyPr>
            <a:normAutofit/>
          </a:bodyPr>
          <a:lstStyle/>
          <a:p>
            <a:r>
              <a:rPr lang="ru-RU" sz="5400" b="1" dirty="0" smtClean="0">
                <a:solidFill>
                  <a:srgbClr val="C00000"/>
                </a:solidFill>
              </a:rPr>
              <a:t>      </a:t>
            </a:r>
            <a:r>
              <a:rPr lang="en-US" sz="5400" b="1" dirty="0" smtClean="0">
                <a:solidFill>
                  <a:srgbClr val="C00000"/>
                </a:solidFill>
                <a:latin typeface="Times New Roman" pitchFamily="18" charset="0"/>
                <a:cs typeface="Times New Roman" pitchFamily="18" charset="0"/>
              </a:rPr>
              <a:t>New Zealand </a:t>
            </a:r>
            <a:endParaRPr lang="ru-RU" sz="5400" b="1"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p:txBody>
          <a:bodyPr>
            <a:normAutofit/>
          </a:bodyPr>
          <a:lstStyle/>
          <a:p>
            <a:pPr>
              <a:buNone/>
            </a:pPr>
            <a:r>
              <a:rPr lang="en-US" b="1" dirty="0" smtClean="0">
                <a:solidFill>
                  <a:srgbClr val="002060"/>
                </a:solidFill>
              </a:rPr>
              <a:t>   </a:t>
            </a:r>
            <a:r>
              <a:rPr lang="ru-RU" b="1" dirty="0" smtClean="0">
                <a:solidFill>
                  <a:srgbClr val="002060"/>
                </a:solidFill>
              </a:rPr>
              <a:t> </a:t>
            </a:r>
            <a:r>
              <a:rPr lang="en-US" sz="3600" b="1" dirty="0" smtClean="0">
                <a:solidFill>
                  <a:srgbClr val="002060"/>
                </a:solidFill>
                <a:latin typeface="Times New Roman" pitchFamily="18" charset="0"/>
                <a:cs typeface="Times New Roman" pitchFamily="18" charset="0"/>
              </a:rPr>
              <a:t>New Zealand is a very interesting country. </a:t>
            </a:r>
            <a:endParaRPr lang="ru-RU" sz="3600" b="1" dirty="0" smtClean="0">
              <a:solidFill>
                <a:srgbClr val="002060"/>
              </a:solidFill>
              <a:latin typeface="Times New Roman" pitchFamily="18" charset="0"/>
              <a:cs typeface="Times New Roman" pitchFamily="18" charset="0"/>
            </a:endParaRPr>
          </a:p>
          <a:p>
            <a:pPr>
              <a:buNone/>
            </a:pPr>
            <a:endParaRPr lang="ru-RU" sz="3600" b="1" dirty="0">
              <a:solidFill>
                <a:srgbClr val="002060"/>
              </a:solidFill>
            </a:endParaRPr>
          </a:p>
          <a:p>
            <a:pPr>
              <a:buNone/>
            </a:pPr>
            <a:r>
              <a:rPr lang="ru-RU" sz="3600" b="1" dirty="0" smtClean="0">
                <a:solidFill>
                  <a:srgbClr val="C00000"/>
                </a:solidFill>
              </a:rPr>
              <a:t>  </a:t>
            </a:r>
            <a:endParaRPr lang="ru-RU" b="1" dirty="0">
              <a:solidFill>
                <a:srgbClr val="C00000"/>
              </a:solidFill>
            </a:endParaRPr>
          </a:p>
        </p:txBody>
      </p:sp>
      <p:pic>
        <p:nvPicPr>
          <p:cNvPr id="1026" name="Picture 2" descr="C:\Users\rekom\Desktop\1364402665_lentikulyarnye-oblaka-15.jpg"/>
          <p:cNvPicPr>
            <a:picLocks noGrp="1" noChangeAspect="1" noChangeArrowheads="1"/>
          </p:cNvPicPr>
          <p:nvPr>
            <p:ph sz="half" idx="1"/>
          </p:nvPr>
        </p:nvPicPr>
        <p:blipFill>
          <a:blip r:embed="rId2" cstate="email"/>
          <a:srcRect/>
          <a:stretch>
            <a:fillRect/>
          </a:stretch>
        </p:blipFill>
        <p:spPr bwMode="auto">
          <a:xfrm>
            <a:off x="142844" y="1067385"/>
            <a:ext cx="4538666" cy="2631293"/>
          </a:xfrm>
          <a:prstGeom prst="rect">
            <a:avLst/>
          </a:prstGeom>
          <a:noFill/>
        </p:spPr>
      </p:pic>
      <p:pic>
        <p:nvPicPr>
          <p:cNvPr id="1028" name="Picture 4" descr="C:\Users\rekom\Desktop\1370455911_168.jpg"/>
          <p:cNvPicPr>
            <a:picLocks noChangeAspect="1" noChangeArrowheads="1"/>
          </p:cNvPicPr>
          <p:nvPr/>
        </p:nvPicPr>
        <p:blipFill>
          <a:blip r:embed="rId3" cstate="email"/>
          <a:srcRect/>
          <a:stretch>
            <a:fillRect/>
          </a:stretch>
        </p:blipFill>
        <p:spPr bwMode="auto">
          <a:xfrm>
            <a:off x="142844" y="3857628"/>
            <a:ext cx="4556399" cy="2558093"/>
          </a:xfrm>
          <a:prstGeom prst="rect">
            <a:avLst/>
          </a:prstGeom>
          <a:noFill/>
        </p:spPr>
      </p:pic>
    </p:spTree>
  </p:cSld>
  <p:clrMapOvr>
    <a:masterClrMapping/>
  </p:clrMapOvr>
  <p:transition>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sz="5400" b="1" dirty="0" smtClean="0">
                <a:solidFill>
                  <a:srgbClr val="C00000"/>
                </a:solidFill>
              </a:rPr>
              <a:t>    </a:t>
            </a:r>
            <a:r>
              <a:rPr lang="en-US" sz="5400" b="1" dirty="0" smtClean="0">
                <a:solidFill>
                  <a:srgbClr val="C00000"/>
                </a:solidFill>
                <a:latin typeface="Times New Roman" pitchFamily="18" charset="0"/>
                <a:cs typeface="Times New Roman" pitchFamily="18" charset="0"/>
              </a:rPr>
              <a:t>Two main islands</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929190" y="1214422"/>
            <a:ext cx="4038600" cy="5112568"/>
          </a:xfrm>
        </p:spPr>
        <p:txBody>
          <a:bodyPr>
            <a:normAutofit/>
          </a:bodyPr>
          <a:lstStyle/>
          <a:p>
            <a:pPr>
              <a:buNone/>
            </a:pPr>
            <a:r>
              <a:rPr lang="en-US" b="1" dirty="0" smtClean="0"/>
              <a:t>    </a:t>
            </a:r>
            <a:r>
              <a:rPr lang="ru-RU" b="1" dirty="0" smtClean="0"/>
              <a:t> </a:t>
            </a:r>
            <a:r>
              <a:rPr lang="en-US" sz="3600" b="1" dirty="0" smtClean="0">
                <a:latin typeface="Times New Roman" pitchFamily="18" charset="0"/>
                <a:cs typeface="Times New Roman" pitchFamily="18" charset="0"/>
              </a:rPr>
              <a:t>It is situated to the south-east of Australia in the Pacific Ocean. </a:t>
            </a:r>
            <a:endParaRPr lang="ru-RU" sz="3600" b="1" dirty="0" smtClean="0">
              <a:latin typeface="Times New Roman" pitchFamily="18" charset="0"/>
              <a:cs typeface="Times New Roman" pitchFamily="18" charset="0"/>
            </a:endParaRPr>
          </a:p>
          <a:p>
            <a:pPr>
              <a:buNone/>
            </a:pPr>
            <a:r>
              <a:rPr lang="ru-RU" sz="3600" b="1" dirty="0">
                <a:solidFill>
                  <a:srgbClr val="002060"/>
                </a:solidFill>
              </a:rPr>
              <a:t> </a:t>
            </a:r>
            <a:r>
              <a:rPr lang="ru-RU" sz="3600" b="1" dirty="0" smtClean="0">
                <a:solidFill>
                  <a:srgbClr val="002060"/>
                </a:solidFill>
              </a:rPr>
              <a:t>    </a:t>
            </a:r>
          </a:p>
          <a:p>
            <a:endParaRPr lang="ru-RU" dirty="0"/>
          </a:p>
        </p:txBody>
      </p:sp>
      <p:pic>
        <p:nvPicPr>
          <p:cNvPr id="2051" name="Picture 3" descr="C:\Users\rekom\Desktop\1806hunuafalls2560x1600.jpg"/>
          <p:cNvPicPr>
            <a:picLocks noChangeAspect="1" noChangeArrowheads="1"/>
          </p:cNvPicPr>
          <p:nvPr/>
        </p:nvPicPr>
        <p:blipFill>
          <a:blip r:embed="rId2" cstate="email"/>
          <a:srcRect/>
          <a:stretch>
            <a:fillRect/>
          </a:stretch>
        </p:blipFill>
        <p:spPr bwMode="auto">
          <a:xfrm>
            <a:off x="5000627" y="3643314"/>
            <a:ext cx="4052890" cy="2643206"/>
          </a:xfrm>
          <a:prstGeom prst="rect">
            <a:avLst/>
          </a:prstGeom>
          <a:noFill/>
        </p:spPr>
      </p:pic>
      <p:pic>
        <p:nvPicPr>
          <p:cNvPr id="12292" name="Picture 4" descr="Specified Australia And New Zeland Map Australia And New Zeland Map World  Map With Nz Australia To New Zealand Map New Zealand Location On World Map"/>
          <p:cNvPicPr>
            <a:picLocks noChangeAspect="1" noChangeArrowheads="1"/>
          </p:cNvPicPr>
          <p:nvPr/>
        </p:nvPicPr>
        <p:blipFill>
          <a:blip r:embed="rId3"/>
          <a:srcRect/>
          <a:stretch>
            <a:fillRect/>
          </a:stretch>
        </p:blipFill>
        <p:spPr bwMode="auto">
          <a:xfrm>
            <a:off x="142844" y="1500174"/>
            <a:ext cx="4721654" cy="4666568"/>
          </a:xfrm>
          <a:prstGeom prst="rect">
            <a:avLst/>
          </a:prstGeom>
          <a:noFill/>
        </p:spPr>
      </p:pic>
      <p:sp>
        <p:nvSpPr>
          <p:cNvPr id="9" name="Прямоугольник 8"/>
          <p:cNvSpPr/>
          <p:nvPr/>
        </p:nvSpPr>
        <p:spPr>
          <a:xfrm>
            <a:off x="71406" y="1428736"/>
            <a:ext cx="4857784" cy="4786346"/>
          </a:xfrm>
          <a:prstGeom prst="rect">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143108" y="0"/>
            <a:ext cx="8229600" cy="928694"/>
          </a:xfrm>
        </p:spPr>
        <p:txBody>
          <a:bodyPr>
            <a:normAutofit/>
          </a:bodyPr>
          <a:lstStyle/>
          <a:p>
            <a:r>
              <a:rPr lang="ru-RU" sz="5400" b="1" dirty="0" smtClean="0">
                <a:solidFill>
                  <a:srgbClr val="C00000"/>
                </a:solidFill>
              </a:rPr>
              <a:t>    </a:t>
            </a:r>
            <a:r>
              <a:rPr lang="en-US" sz="5400" b="1" dirty="0" smtClean="0">
                <a:solidFill>
                  <a:srgbClr val="C00000"/>
                </a:solidFill>
                <a:latin typeface="Times New Roman" pitchFamily="18" charset="0"/>
                <a:cs typeface="Times New Roman" pitchFamily="18" charset="0"/>
              </a:rPr>
              <a:t>Population</a:t>
            </a:r>
            <a:endParaRPr lang="ru-RU" sz="5400" b="1"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648200" y="1340768"/>
            <a:ext cx="4038600" cy="5040560"/>
          </a:xfrm>
        </p:spPr>
        <p:txBody>
          <a:bodyPr>
            <a:normAutofit/>
          </a:bodyPr>
          <a:lstStyle/>
          <a:p>
            <a:pPr>
              <a:buNone/>
            </a:pPr>
            <a:r>
              <a:rPr lang="en-US" b="1" dirty="0" smtClean="0">
                <a:solidFill>
                  <a:srgbClr val="002060"/>
                </a:solidFill>
                <a:latin typeface="Times New Roman" pitchFamily="18" charset="0"/>
                <a:cs typeface="Times New Roman" pitchFamily="18" charset="0"/>
              </a:rPr>
              <a:t>  </a:t>
            </a:r>
            <a:r>
              <a:rPr lang="ru-RU" sz="3600" b="1" dirty="0" smtClean="0">
                <a:solidFill>
                  <a:srgbClr val="002060"/>
                </a:solidFill>
                <a:latin typeface="Times New Roman" pitchFamily="18" charset="0"/>
                <a:cs typeface="Times New Roman" pitchFamily="18" charset="0"/>
              </a:rPr>
              <a:t>  </a:t>
            </a:r>
            <a:r>
              <a:rPr lang="en-US" sz="3600" b="1" dirty="0" smtClean="0">
                <a:solidFill>
                  <a:srgbClr val="002060"/>
                </a:solidFill>
                <a:latin typeface="Times New Roman" pitchFamily="18" charset="0"/>
                <a:cs typeface="Times New Roman" pitchFamily="18" charset="0"/>
              </a:rPr>
              <a:t>  </a:t>
            </a:r>
            <a:r>
              <a:rPr lang="en-US" sz="3600" b="1" dirty="0" smtClean="0">
                <a:latin typeface="Times New Roman" pitchFamily="18" charset="0"/>
                <a:cs typeface="Times New Roman" pitchFamily="18" charset="0"/>
              </a:rPr>
              <a:t>Nearly 3.5 million people live in the country.</a:t>
            </a:r>
            <a:endParaRPr lang="ru-RU" sz="3600" b="1" dirty="0" smtClean="0">
              <a:latin typeface="Times New Roman" pitchFamily="18" charset="0"/>
              <a:cs typeface="Times New Roman" pitchFamily="18" charset="0"/>
            </a:endParaRPr>
          </a:p>
          <a:p>
            <a:pPr>
              <a:buNone/>
            </a:pPr>
            <a:endParaRPr lang="en-US" sz="3600" b="1" dirty="0" smtClean="0">
              <a:solidFill>
                <a:srgbClr val="002060"/>
              </a:solidFill>
            </a:endParaRPr>
          </a:p>
          <a:p>
            <a:endParaRPr lang="ru-RU" b="1" dirty="0"/>
          </a:p>
        </p:txBody>
      </p:sp>
      <p:pic>
        <p:nvPicPr>
          <p:cNvPr id="3074" name="Picture 2" descr="C:\Users\rekom\Desktop\chchsummer.jpg"/>
          <p:cNvPicPr>
            <a:picLocks noGrp="1" noChangeAspect="1" noChangeArrowheads="1"/>
          </p:cNvPicPr>
          <p:nvPr>
            <p:ph sz="half" idx="1"/>
          </p:nvPr>
        </p:nvPicPr>
        <p:blipFill>
          <a:blip r:embed="rId2" cstate="email"/>
          <a:srcRect/>
          <a:stretch>
            <a:fillRect/>
          </a:stretch>
        </p:blipFill>
        <p:spPr bwMode="auto">
          <a:xfrm>
            <a:off x="357158" y="428604"/>
            <a:ext cx="3833839" cy="2875380"/>
          </a:xfrm>
          <a:prstGeom prst="rect">
            <a:avLst/>
          </a:prstGeom>
          <a:noFill/>
        </p:spPr>
      </p:pic>
      <p:pic>
        <p:nvPicPr>
          <p:cNvPr id="3075" name="Picture 3" descr="C:\Users\rekom\Desktop\84.jpg"/>
          <p:cNvPicPr>
            <a:picLocks noChangeAspect="1" noChangeArrowheads="1"/>
          </p:cNvPicPr>
          <p:nvPr/>
        </p:nvPicPr>
        <p:blipFill>
          <a:blip r:embed="rId3" cstate="email"/>
          <a:srcRect/>
          <a:stretch>
            <a:fillRect/>
          </a:stretch>
        </p:blipFill>
        <p:spPr bwMode="auto">
          <a:xfrm>
            <a:off x="357158" y="3857628"/>
            <a:ext cx="3786214" cy="2879427"/>
          </a:xfrm>
          <a:prstGeom prst="rect">
            <a:avLst/>
          </a:prstGeom>
          <a:noFill/>
        </p:spPr>
      </p:pic>
      <p:pic>
        <p:nvPicPr>
          <p:cNvPr id="11266" name="Picture 2" descr="https://mulino58.ru/wp-content/uploads/9/3/8/938ab4ba08ad46f40f3c560c1eae05c7.jpg"/>
          <p:cNvPicPr>
            <a:picLocks noChangeAspect="1" noChangeArrowheads="1"/>
          </p:cNvPicPr>
          <p:nvPr/>
        </p:nvPicPr>
        <p:blipFill>
          <a:blip r:embed="rId4" cstate="print"/>
          <a:srcRect/>
          <a:stretch>
            <a:fillRect/>
          </a:stretch>
        </p:blipFill>
        <p:spPr bwMode="auto">
          <a:xfrm>
            <a:off x="4857752" y="3857628"/>
            <a:ext cx="4020107" cy="2893373"/>
          </a:xfrm>
          <a:prstGeom prst="rect">
            <a:avLst/>
          </a:prstGeom>
          <a:noFill/>
        </p:spPr>
      </p:pic>
    </p:spTree>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000232" y="285728"/>
            <a:ext cx="8229600" cy="1143000"/>
          </a:xfrm>
        </p:spPr>
        <p:txBody>
          <a:bodyPr>
            <a:normAutofit/>
          </a:bodyPr>
          <a:lstStyle/>
          <a:p>
            <a:r>
              <a:rPr lang="en-US" sz="5400" b="1" dirty="0" smtClean="0">
                <a:solidFill>
                  <a:srgbClr val="C00000"/>
                </a:solidFill>
              </a:rPr>
              <a:t> </a:t>
            </a:r>
            <a:r>
              <a:rPr lang="ru-RU" sz="5400" b="1" dirty="0" smtClean="0">
                <a:solidFill>
                  <a:srgbClr val="C00000"/>
                </a:solidFill>
              </a:rPr>
              <a:t>   </a:t>
            </a:r>
            <a:r>
              <a:rPr lang="en-US" sz="5400" b="1" dirty="0" smtClean="0">
                <a:solidFill>
                  <a:srgbClr val="C00000"/>
                </a:solidFill>
                <a:latin typeface="Times New Roman" pitchFamily="18" charset="0"/>
                <a:cs typeface="Times New Roman" pitchFamily="18" charset="0"/>
              </a:rPr>
              <a:t>The capital </a:t>
            </a:r>
            <a:endParaRPr lang="ru-RU" sz="5400" dirty="0">
              <a:solidFill>
                <a:srgbClr val="C00000"/>
              </a:solidFill>
              <a:latin typeface="Times New Roman" pitchFamily="18" charset="0"/>
              <a:cs typeface="Times New Roman" pitchFamily="18" charset="0"/>
            </a:endParaRPr>
          </a:p>
        </p:txBody>
      </p:sp>
      <p:sp>
        <p:nvSpPr>
          <p:cNvPr id="5" name="Содержимое 4"/>
          <p:cNvSpPr>
            <a:spLocks noGrp="1"/>
          </p:cNvSpPr>
          <p:nvPr>
            <p:ph sz="half" idx="1"/>
          </p:nvPr>
        </p:nvSpPr>
        <p:spPr/>
        <p:txBody>
          <a:bodyPr>
            <a:normAutofit/>
          </a:bodyPr>
          <a:lstStyle/>
          <a:p>
            <a:pPr>
              <a:buNone/>
            </a:pPr>
            <a:r>
              <a:rPr lang="en-US" dirty="0" smtClean="0"/>
              <a:t>    </a:t>
            </a:r>
            <a:endParaRPr lang="ru-RU" dirty="0"/>
          </a:p>
        </p:txBody>
      </p:sp>
      <p:sp>
        <p:nvSpPr>
          <p:cNvPr id="6" name="Содержимое 5"/>
          <p:cNvSpPr>
            <a:spLocks noGrp="1"/>
          </p:cNvSpPr>
          <p:nvPr>
            <p:ph sz="half" idx="2"/>
          </p:nvPr>
        </p:nvSpPr>
        <p:spPr>
          <a:xfrm>
            <a:off x="4648200" y="1293658"/>
            <a:ext cx="4038600" cy="5010722"/>
          </a:xfrm>
        </p:spPr>
        <p:txBody>
          <a:bodyPr>
            <a:normAutofit/>
          </a:bodyPr>
          <a:lstStyle/>
          <a:p>
            <a:pPr>
              <a:buNone/>
            </a:pPr>
            <a:r>
              <a:rPr lang="en-US" b="1" dirty="0" smtClean="0"/>
              <a:t>    </a:t>
            </a:r>
            <a:r>
              <a:rPr lang="en-US" sz="3600" b="1" dirty="0" smtClean="0">
                <a:latin typeface="Times New Roman" pitchFamily="18" charset="0"/>
                <a:cs typeface="Times New Roman" pitchFamily="18" charset="0"/>
              </a:rPr>
              <a:t>The capital of New Zealand Island is Wellington. </a:t>
            </a:r>
            <a:r>
              <a:rPr lang="ru-RU" sz="3600" b="1" dirty="0" smtClean="0">
                <a:latin typeface="Times New Roman" pitchFamily="18" charset="0"/>
                <a:cs typeface="Times New Roman" pitchFamily="18" charset="0"/>
              </a:rPr>
              <a:t> </a:t>
            </a:r>
            <a:r>
              <a:rPr lang="en-US" sz="3600" b="1" dirty="0" smtClean="0">
                <a:solidFill>
                  <a:srgbClr val="C00000"/>
                </a:solidFill>
                <a:latin typeface="Times New Roman" pitchFamily="18" charset="0"/>
                <a:cs typeface="Times New Roman" pitchFamily="18" charset="0"/>
              </a:rPr>
              <a:t> </a:t>
            </a:r>
            <a:endParaRPr lang="ru-RU" sz="3600" b="1" dirty="0" smtClean="0">
              <a:solidFill>
                <a:srgbClr val="C00000"/>
              </a:solidFill>
              <a:latin typeface="Times New Roman" pitchFamily="18" charset="0"/>
              <a:cs typeface="Times New Roman" pitchFamily="18" charset="0"/>
            </a:endParaRPr>
          </a:p>
          <a:p>
            <a:pPr>
              <a:buNone/>
            </a:pPr>
            <a:endParaRPr lang="ru-RU" sz="3600" b="1" dirty="0">
              <a:solidFill>
                <a:srgbClr val="C00000"/>
              </a:solidFill>
            </a:endParaRPr>
          </a:p>
          <a:p>
            <a:pPr>
              <a:buNone/>
            </a:pPr>
            <a:r>
              <a:rPr lang="en-US" sz="3600" b="1" dirty="0" smtClean="0">
                <a:solidFill>
                  <a:srgbClr val="C00000"/>
                </a:solidFill>
              </a:rPr>
              <a:t>   </a:t>
            </a:r>
            <a:endParaRPr lang="ru-RU" sz="3600" dirty="0"/>
          </a:p>
        </p:txBody>
      </p:sp>
      <p:pic>
        <p:nvPicPr>
          <p:cNvPr id="4098" name="Picture 2" descr="C:\Users\rekom\Desktop\512d5574a1198.jpg"/>
          <p:cNvPicPr>
            <a:picLocks noChangeAspect="1" noChangeArrowheads="1"/>
          </p:cNvPicPr>
          <p:nvPr/>
        </p:nvPicPr>
        <p:blipFill>
          <a:blip r:embed="rId3" cstate="email"/>
          <a:srcRect/>
          <a:stretch>
            <a:fillRect/>
          </a:stretch>
        </p:blipFill>
        <p:spPr bwMode="auto">
          <a:xfrm>
            <a:off x="285720" y="500042"/>
            <a:ext cx="3929761" cy="2615747"/>
          </a:xfrm>
          <a:prstGeom prst="rect">
            <a:avLst/>
          </a:prstGeom>
          <a:noFill/>
        </p:spPr>
      </p:pic>
      <p:pic>
        <p:nvPicPr>
          <p:cNvPr id="4099" name="Picture 3" descr="C:\Users\rekom\Desktop\Bus.jpg"/>
          <p:cNvPicPr>
            <a:picLocks noChangeAspect="1" noChangeArrowheads="1"/>
          </p:cNvPicPr>
          <p:nvPr/>
        </p:nvPicPr>
        <p:blipFill>
          <a:blip r:embed="rId4" cstate="email"/>
          <a:srcRect/>
          <a:stretch>
            <a:fillRect/>
          </a:stretch>
        </p:blipFill>
        <p:spPr bwMode="auto">
          <a:xfrm>
            <a:off x="285720" y="3643314"/>
            <a:ext cx="3905278" cy="2928958"/>
          </a:xfrm>
          <a:prstGeom prst="rect">
            <a:avLst/>
          </a:prstGeom>
          <a:noFill/>
        </p:spPr>
      </p:pic>
      <p:pic>
        <p:nvPicPr>
          <p:cNvPr id="10244" name="Picture 4" descr="https://womanadvice.ru/sites/default/files/46/2016-04-23_2104/vellington.jpg"/>
          <p:cNvPicPr>
            <a:picLocks noChangeAspect="1" noChangeArrowheads="1"/>
          </p:cNvPicPr>
          <p:nvPr/>
        </p:nvPicPr>
        <p:blipFill>
          <a:blip r:embed="rId5" cstate="print"/>
          <a:srcRect/>
          <a:stretch>
            <a:fillRect/>
          </a:stretch>
        </p:blipFill>
        <p:spPr bwMode="auto">
          <a:xfrm rot="10800000" flipV="1">
            <a:off x="4929190" y="3643314"/>
            <a:ext cx="4027473" cy="2911163"/>
          </a:xfrm>
          <a:prstGeom prst="rect">
            <a:avLst/>
          </a:prstGeom>
          <a:noFill/>
        </p:spPr>
      </p:pic>
    </p:spTree>
  </p:cSld>
  <p:clrMapOvr>
    <a:masterClrMapping/>
  </p:clrMapOvr>
  <p:transition>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0"/>
            <a:ext cx="8229600" cy="1143000"/>
          </a:xfrm>
        </p:spPr>
        <p:txBody>
          <a:bodyPr>
            <a:normAutofit/>
          </a:bodyPr>
          <a:lstStyle/>
          <a:p>
            <a:r>
              <a:rPr lang="ru-RU" sz="5400" b="1" dirty="0" smtClean="0">
                <a:solidFill>
                  <a:srgbClr val="C00000"/>
                </a:solidFill>
              </a:rPr>
              <a:t>      </a:t>
            </a:r>
            <a:r>
              <a:rPr lang="en-US" sz="5400" b="1" dirty="0" smtClean="0">
                <a:solidFill>
                  <a:srgbClr val="C00000"/>
                </a:solidFill>
                <a:latin typeface="Times New Roman" pitchFamily="18" charset="0"/>
                <a:cs typeface="Times New Roman" pitchFamily="18" charset="0"/>
              </a:rPr>
              <a:t>Official language</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648200" y="2000240"/>
            <a:ext cx="4038600" cy="4125923"/>
          </a:xfrm>
          <a:ln>
            <a:noFill/>
          </a:ln>
        </p:spPr>
        <p:txBody>
          <a:bodyPr>
            <a:normAutofit fontScale="55000" lnSpcReduction="20000"/>
          </a:bodyPr>
          <a:lstStyle/>
          <a:p>
            <a:pPr>
              <a:buNone/>
            </a:pP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English is the predominant language and a </a:t>
            </a:r>
            <a:r>
              <a:rPr lang="en-US" i="1" dirty="0" smtClean="0">
                <a:latin typeface="Times New Roman" pitchFamily="18" charset="0"/>
                <a:cs typeface="Times New Roman" pitchFamily="18" charset="0"/>
              </a:rPr>
              <a:t>de facto</a:t>
            </a:r>
            <a:r>
              <a:rPr lang="en-US" dirty="0" smtClean="0">
                <a:latin typeface="Times New Roman" pitchFamily="18" charset="0"/>
                <a:cs typeface="Times New Roman" pitchFamily="18" charset="0"/>
              </a:rPr>
              <a:t> official language of New Zealand. Almost the entire population speak it either as native speakers or proficiently as a second </a:t>
            </a:r>
            <a:r>
              <a:rPr lang="en-US" dirty="0" err="1" smtClean="0">
                <a:latin typeface="Times New Roman" pitchFamily="18" charset="0"/>
                <a:cs typeface="Times New Roman" pitchFamily="18" charset="0"/>
              </a:rPr>
              <a:t>language.The</a:t>
            </a:r>
            <a:r>
              <a:rPr lang="en-US" dirty="0" smtClean="0">
                <a:latin typeface="Times New Roman" pitchFamily="18" charset="0"/>
                <a:cs typeface="Times New Roman" pitchFamily="18" charset="0"/>
              </a:rPr>
              <a:t> New Zealand English dialect is most similar to Australian English in pronunciation, with some key differences. The </a:t>
            </a:r>
            <a:r>
              <a:rPr lang="en-US" dirty="0" err="1" smtClean="0">
                <a:latin typeface="Times New Roman" pitchFamily="18" charset="0"/>
                <a:cs typeface="Times New Roman" pitchFamily="18" charset="0"/>
              </a:rPr>
              <a:t>Māori</a:t>
            </a:r>
            <a:r>
              <a:rPr lang="en-US" dirty="0" smtClean="0">
                <a:latin typeface="Times New Roman" pitchFamily="18" charset="0"/>
                <a:cs typeface="Times New Roman" pitchFamily="18" charset="0"/>
              </a:rPr>
              <a:t> language of the indigenous </a:t>
            </a:r>
            <a:r>
              <a:rPr lang="en-US" dirty="0" err="1" smtClean="0">
                <a:latin typeface="Times New Roman" pitchFamily="18" charset="0"/>
                <a:cs typeface="Times New Roman" pitchFamily="18" charset="0"/>
              </a:rPr>
              <a:t>Māori</a:t>
            </a:r>
            <a:r>
              <a:rPr lang="en-US" dirty="0" smtClean="0">
                <a:latin typeface="Times New Roman" pitchFamily="18" charset="0"/>
                <a:cs typeface="Times New Roman" pitchFamily="18" charset="0"/>
              </a:rPr>
              <a:t> people was made the first </a:t>
            </a:r>
            <a:r>
              <a:rPr lang="en-US" i="1" dirty="0" smtClean="0">
                <a:latin typeface="Times New Roman" pitchFamily="18" charset="0"/>
                <a:cs typeface="Times New Roman" pitchFamily="18" charset="0"/>
              </a:rPr>
              <a:t>de jure</a:t>
            </a:r>
            <a:r>
              <a:rPr lang="en-US" dirty="0" smtClean="0">
                <a:latin typeface="Times New Roman" pitchFamily="18" charset="0"/>
                <a:cs typeface="Times New Roman" pitchFamily="18" charset="0"/>
              </a:rPr>
              <a:t> official language in 1987. New Zealand Sign Language has been an official language since 2006. Many other languages are used by New Zealand's minority ethnic communities.</a:t>
            </a:r>
          </a:p>
          <a:p>
            <a:pPr>
              <a:buNone/>
            </a:pPr>
            <a:r>
              <a:rPr lang="ru-RU" dirty="0" smtClean="0">
                <a:latin typeface="Times New Roman" pitchFamily="18" charset="0"/>
                <a:cs typeface="Times New Roman" pitchFamily="18" charset="0"/>
              </a:rPr>
              <a:t>  </a:t>
            </a:r>
            <a:endParaRPr lang="ru-RU" sz="3600" dirty="0" smtClean="0">
              <a:latin typeface="Times New Roman" pitchFamily="18" charset="0"/>
              <a:cs typeface="Times New Roman" pitchFamily="18" charset="0"/>
            </a:endParaRPr>
          </a:p>
          <a:p>
            <a:pPr>
              <a:buNone/>
            </a:pPr>
            <a:r>
              <a:rPr lang="en-US" sz="2900" dirty="0" smtClean="0">
                <a:latin typeface="Times New Roman" pitchFamily="18" charset="0"/>
                <a:cs typeface="Times New Roman" pitchFamily="18" charset="0"/>
              </a:rPr>
              <a:t>       New Zealand has three official languages: English, </a:t>
            </a:r>
            <a:r>
              <a:rPr lang="en-US" sz="2900" dirty="0" err="1" smtClean="0">
                <a:latin typeface="Times New Roman" pitchFamily="18" charset="0"/>
                <a:cs typeface="Times New Roman" pitchFamily="18" charset="0"/>
              </a:rPr>
              <a:t>Māori</a:t>
            </a:r>
            <a:r>
              <a:rPr lang="en-US" sz="2900" dirty="0" smtClean="0">
                <a:latin typeface="Times New Roman" pitchFamily="18" charset="0"/>
                <a:cs typeface="Times New Roman" pitchFamily="18" charset="0"/>
              </a:rPr>
              <a:t> and New Zealand Sign Language.</a:t>
            </a:r>
            <a:endParaRPr lang="en-US" sz="2900" dirty="0" smtClean="0">
              <a:solidFill>
                <a:srgbClr val="002060"/>
              </a:solidFill>
              <a:latin typeface="Times New Roman" pitchFamily="18" charset="0"/>
              <a:cs typeface="Times New Roman" pitchFamily="18" charset="0"/>
            </a:endParaRPr>
          </a:p>
          <a:p>
            <a:pPr>
              <a:buNone/>
            </a:pPr>
            <a:r>
              <a:rPr lang="ru-RU" sz="2900" b="1" dirty="0" smtClean="0">
                <a:solidFill>
                  <a:srgbClr val="C00000"/>
                </a:solidFill>
                <a:latin typeface="Times New Roman" pitchFamily="18" charset="0"/>
                <a:cs typeface="Times New Roman" pitchFamily="18" charset="0"/>
              </a:rPr>
              <a:t>.</a:t>
            </a:r>
            <a:endParaRPr lang="ru-RU" sz="2900" b="1" dirty="0">
              <a:solidFill>
                <a:srgbClr val="C00000"/>
              </a:solidFill>
              <a:latin typeface="Times New Roman" pitchFamily="18" charset="0"/>
              <a:cs typeface="Times New Roman" pitchFamily="18" charset="0"/>
            </a:endParaRPr>
          </a:p>
        </p:txBody>
      </p:sp>
      <p:pic>
        <p:nvPicPr>
          <p:cNvPr id="5122" name="Picture 2" descr="C:\Users\rekom\Desktop\320d2a6fd6fed7dd5014.jpeg"/>
          <p:cNvPicPr>
            <a:picLocks noGrp="1" noChangeAspect="1" noChangeArrowheads="1"/>
          </p:cNvPicPr>
          <p:nvPr>
            <p:ph sz="half" idx="1"/>
          </p:nvPr>
        </p:nvPicPr>
        <p:blipFill>
          <a:blip r:embed="rId2" cstate="email"/>
          <a:srcRect/>
          <a:stretch>
            <a:fillRect/>
          </a:stretch>
        </p:blipFill>
        <p:spPr bwMode="auto">
          <a:xfrm>
            <a:off x="571472" y="1285859"/>
            <a:ext cx="3786214" cy="2536763"/>
          </a:xfrm>
          <a:prstGeom prst="rect">
            <a:avLst/>
          </a:prstGeom>
          <a:noFill/>
        </p:spPr>
      </p:pic>
      <p:pic>
        <p:nvPicPr>
          <p:cNvPr id="5123" name="Picture 3" descr="C:\Users\rekom\Desktop\5094712.jpg"/>
          <p:cNvPicPr>
            <a:picLocks noChangeAspect="1" noChangeArrowheads="1"/>
          </p:cNvPicPr>
          <p:nvPr/>
        </p:nvPicPr>
        <p:blipFill>
          <a:blip r:embed="rId3" cstate="email"/>
          <a:srcRect/>
          <a:stretch>
            <a:fillRect/>
          </a:stretch>
        </p:blipFill>
        <p:spPr bwMode="auto">
          <a:xfrm>
            <a:off x="571472" y="4000504"/>
            <a:ext cx="3754249" cy="2500330"/>
          </a:xfrm>
          <a:prstGeom prst="rect">
            <a:avLst/>
          </a:prstGeom>
          <a:noFill/>
        </p:spPr>
      </p:pic>
    </p:spTree>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sz="5400" b="1" dirty="0" smtClean="0">
                <a:solidFill>
                  <a:srgbClr val="C00000"/>
                </a:solidFill>
                <a:latin typeface="Times New Roman" pitchFamily="18" charset="0"/>
                <a:cs typeface="Times New Roman" pitchFamily="18" charset="0"/>
              </a:rPr>
              <a:t>       </a:t>
            </a:r>
            <a:r>
              <a:rPr lang="en-US" sz="5400" b="1" dirty="0" smtClean="0">
                <a:solidFill>
                  <a:srgbClr val="C00000"/>
                </a:solidFill>
                <a:latin typeface="Times New Roman" pitchFamily="18" charset="0"/>
                <a:cs typeface="Times New Roman" pitchFamily="18" charset="0"/>
              </a:rPr>
              <a:t>                Climate</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648200" y="1268760"/>
            <a:ext cx="4038600" cy="5267777"/>
          </a:xfrm>
        </p:spPr>
        <p:txBody>
          <a:bodyPr>
            <a:normAutofit fontScale="70000" lnSpcReduction="20000"/>
          </a:bodyPr>
          <a:lstStyle/>
          <a:p>
            <a:pPr>
              <a:buNone/>
            </a:pPr>
            <a:r>
              <a:rPr lang="en-US" b="1" dirty="0" smtClean="0">
                <a:solidFill>
                  <a:srgbClr val="002060"/>
                </a:solidFill>
              </a:rPr>
              <a:t>    </a:t>
            </a:r>
            <a:r>
              <a:rPr lang="ru-RU" b="1" dirty="0" smtClean="0">
                <a:solidFill>
                  <a:srgbClr val="002060"/>
                </a:solidFill>
              </a:rPr>
              <a:t>  </a:t>
            </a:r>
          </a:p>
          <a:p>
            <a:pPr>
              <a:buNone/>
            </a:pPr>
            <a:r>
              <a:rPr lang="ru-RU" b="1" dirty="0" smtClean="0">
                <a:solidFill>
                  <a:srgbClr val="002060"/>
                </a:solidFill>
              </a:rPr>
              <a:t>  </a:t>
            </a:r>
            <a:endParaRPr lang="ru-RU" sz="3600" b="1" dirty="0" smtClean="0">
              <a:solidFill>
                <a:srgbClr val="002060"/>
              </a:solidFill>
            </a:endParaRPr>
          </a:p>
          <a:p>
            <a:pPr>
              <a:buNone/>
            </a:pPr>
            <a:r>
              <a:rPr lang="en-US" sz="3600" b="1"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New Zealand has a largely temperate climate. While the far north has subtropical weather during summer, and inland alpine areas of the South Island can be as cold as – 10°C in winter, most of the country lies close to the coast, which means mild temperatures, moderate rainfall, and abundant sunshine.</a:t>
            </a:r>
            <a:endParaRPr lang="ru-RU" sz="3600" b="1" dirty="0">
              <a:solidFill>
                <a:srgbClr val="002060"/>
              </a:solidFill>
              <a:latin typeface="Times New Roman" pitchFamily="18" charset="0"/>
              <a:cs typeface="Times New Roman" pitchFamily="18" charset="0"/>
            </a:endParaRPr>
          </a:p>
          <a:p>
            <a:pPr>
              <a:buNone/>
            </a:pPr>
            <a:r>
              <a:rPr lang="en-US" sz="3600" b="1" dirty="0" smtClean="0">
                <a:solidFill>
                  <a:srgbClr val="C00000"/>
                </a:solidFill>
              </a:rPr>
              <a:t>    </a:t>
            </a:r>
            <a:endParaRPr lang="ru-RU" sz="3600" b="1" dirty="0" smtClean="0">
              <a:solidFill>
                <a:srgbClr val="C00000"/>
              </a:solidFill>
            </a:endParaRPr>
          </a:p>
          <a:p>
            <a:endParaRPr lang="ru-RU" b="1" dirty="0">
              <a:solidFill>
                <a:srgbClr val="002060"/>
              </a:solidFill>
            </a:endParaRPr>
          </a:p>
        </p:txBody>
      </p:sp>
      <p:pic>
        <p:nvPicPr>
          <p:cNvPr id="6146" name="Picture 2" descr="C:\Users\rekom\Desktop\hq-wallpapers_ru_nature_272_1440x900.jpg"/>
          <p:cNvPicPr>
            <a:picLocks noGrp="1" noChangeAspect="1" noChangeArrowheads="1"/>
          </p:cNvPicPr>
          <p:nvPr>
            <p:ph sz="half" idx="1"/>
          </p:nvPr>
        </p:nvPicPr>
        <p:blipFill>
          <a:blip r:embed="rId2" cstate="email"/>
          <a:srcRect/>
          <a:stretch>
            <a:fillRect/>
          </a:stretch>
        </p:blipFill>
        <p:spPr bwMode="auto">
          <a:xfrm>
            <a:off x="428596" y="428604"/>
            <a:ext cx="4214842" cy="2634276"/>
          </a:xfrm>
          <a:prstGeom prst="rect">
            <a:avLst/>
          </a:prstGeom>
          <a:noFill/>
        </p:spPr>
      </p:pic>
      <p:pic>
        <p:nvPicPr>
          <p:cNvPr id="6147" name="Picture 3" descr="C:\Users\rekom\Desktop\Rotorua-New-Zealand-480x640.jpg"/>
          <p:cNvPicPr>
            <a:picLocks noChangeAspect="1" noChangeArrowheads="1"/>
          </p:cNvPicPr>
          <p:nvPr/>
        </p:nvPicPr>
        <p:blipFill>
          <a:blip r:embed="rId3" cstate="email"/>
          <a:srcRect/>
          <a:stretch>
            <a:fillRect/>
          </a:stretch>
        </p:blipFill>
        <p:spPr bwMode="auto">
          <a:xfrm>
            <a:off x="428596" y="3286124"/>
            <a:ext cx="4214842" cy="3161132"/>
          </a:xfrm>
          <a:prstGeom prst="rect">
            <a:avLst/>
          </a:prstGeom>
          <a:noFill/>
        </p:spPr>
      </p:pic>
    </p:spTree>
  </p:cSld>
  <p:clrMapOvr>
    <a:masterClrMapping/>
  </p:clrMapOvr>
  <p:transition>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28794" y="285728"/>
            <a:ext cx="8229600" cy="1143000"/>
          </a:xfrm>
        </p:spPr>
        <p:txBody>
          <a:bodyPr>
            <a:normAutofit/>
          </a:bodyPr>
          <a:lstStyle/>
          <a:p>
            <a:r>
              <a:rPr lang="ru-RU" sz="5400" b="1" dirty="0" smtClean="0">
                <a:solidFill>
                  <a:srgbClr val="C00000"/>
                </a:solidFill>
              </a:rPr>
              <a:t>   </a:t>
            </a:r>
            <a:r>
              <a:rPr lang="ru-RU" sz="5400" b="1" dirty="0" smtClean="0">
                <a:solidFill>
                  <a:srgbClr val="C00000"/>
                </a:solidFill>
                <a:latin typeface="Times New Roman" pitchFamily="18" charset="0"/>
                <a:cs typeface="Times New Roman" pitchFamily="18" charset="0"/>
              </a:rPr>
              <a:t> </a:t>
            </a:r>
            <a:r>
              <a:rPr lang="en-US" sz="5400" b="1" dirty="0" smtClean="0">
                <a:solidFill>
                  <a:srgbClr val="C00000"/>
                </a:solidFill>
                <a:latin typeface="Times New Roman" pitchFamily="18" charset="0"/>
                <a:cs typeface="Times New Roman" pitchFamily="18" charset="0"/>
              </a:rPr>
              <a:t>Minerals</a:t>
            </a:r>
            <a:endParaRPr lang="ru-RU" sz="5400" b="1"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643438" y="1357298"/>
            <a:ext cx="4038600" cy="4768865"/>
          </a:xfrm>
        </p:spPr>
        <p:txBody>
          <a:bodyPr>
            <a:normAutofit fontScale="70000" lnSpcReduction="20000"/>
          </a:bodyPr>
          <a:lstStyle/>
          <a:p>
            <a:pPr>
              <a:buNone/>
            </a:pPr>
            <a:endParaRPr lang="en-US" sz="3600" b="1" dirty="0" smtClean="0">
              <a:solidFill>
                <a:srgbClr val="002060"/>
              </a:solidFill>
            </a:endParaRPr>
          </a:p>
          <a:p>
            <a:pPr>
              <a:buNone/>
            </a:pPr>
            <a:r>
              <a:rPr lang="ru-RU" sz="3600" b="1" dirty="0" smtClean="0">
                <a:solidFill>
                  <a:srgbClr val="C00000"/>
                </a:solidFill>
                <a:latin typeface="Times New Roman" pitchFamily="18" charset="0"/>
                <a:cs typeface="Times New Roman" pitchFamily="18" charset="0"/>
              </a:rPr>
              <a:t>   </a:t>
            </a:r>
            <a:r>
              <a:rPr lang="en-US" sz="3600" b="1" dirty="0" smtClean="0">
                <a:solidFill>
                  <a:srgbClr val="C00000"/>
                </a:solidFill>
                <a:latin typeface="Times New Roman" pitchFamily="18" charset="0"/>
                <a:cs typeface="Times New Roman" pitchFamily="18" charset="0"/>
              </a:rPr>
              <a:t> </a:t>
            </a:r>
            <a:r>
              <a:rPr lang="en-US" sz="3600" dirty="0" smtClean="0">
                <a:latin typeface="Times New Roman" pitchFamily="18" charset="0"/>
                <a:cs typeface="Times New Roman" pitchFamily="18" charset="0"/>
              </a:rPr>
              <a:t>New Zealand has a number of mineral resources, including gold, silver, </a:t>
            </a:r>
            <a:r>
              <a:rPr lang="en-US" sz="3600" dirty="0" err="1" smtClean="0">
                <a:latin typeface="Times New Roman" pitchFamily="18" charset="0"/>
                <a:cs typeface="Times New Roman" pitchFamily="18" charset="0"/>
              </a:rPr>
              <a:t>ironsands</a:t>
            </a:r>
            <a:r>
              <a:rPr lang="en-US" sz="3600" dirty="0" smtClean="0">
                <a:latin typeface="Times New Roman" pitchFamily="18" charset="0"/>
                <a:cs typeface="Times New Roman" pitchFamily="18" charset="0"/>
              </a:rPr>
              <a:t>, phosphate and limestone. Rock, sand and aggregate resources are also mined for construction uses. Gold rushes occurred in the </a:t>
            </a:r>
            <a:r>
              <a:rPr lang="en-US" sz="3600" dirty="0" err="1" smtClean="0">
                <a:latin typeface="Times New Roman" pitchFamily="18" charset="0"/>
                <a:cs typeface="Times New Roman" pitchFamily="18" charset="0"/>
              </a:rPr>
              <a:t>Otago</a:t>
            </a:r>
            <a:r>
              <a:rPr lang="en-US" sz="3600" dirty="0" smtClean="0">
                <a:latin typeface="Times New Roman" pitchFamily="18" charset="0"/>
                <a:cs typeface="Times New Roman" pitchFamily="18" charset="0"/>
              </a:rPr>
              <a:t>, the West Coast and Coromandel regions in the 1860s</a:t>
            </a:r>
            <a:endParaRPr lang="ru-RU" sz="3600" b="1" dirty="0" smtClean="0">
              <a:solidFill>
                <a:srgbClr val="C00000"/>
              </a:solidFill>
              <a:latin typeface="Times New Roman" pitchFamily="18" charset="0"/>
              <a:cs typeface="Times New Roman" pitchFamily="18" charset="0"/>
            </a:endParaRPr>
          </a:p>
          <a:p>
            <a:endParaRPr lang="ru-RU" dirty="0"/>
          </a:p>
        </p:txBody>
      </p:sp>
      <p:pic>
        <p:nvPicPr>
          <p:cNvPr id="7170" name="Picture 2" descr="C:\Users\rekom\Desktop\_News_Photo_image_large_219304.jpg"/>
          <p:cNvPicPr>
            <a:picLocks noGrp="1" noChangeAspect="1" noChangeArrowheads="1"/>
          </p:cNvPicPr>
          <p:nvPr>
            <p:ph sz="half" idx="1"/>
          </p:nvPr>
        </p:nvPicPr>
        <p:blipFill>
          <a:blip r:embed="rId2" cstate="email"/>
          <a:srcRect/>
          <a:stretch>
            <a:fillRect/>
          </a:stretch>
        </p:blipFill>
        <p:spPr bwMode="auto">
          <a:xfrm>
            <a:off x="357158" y="500042"/>
            <a:ext cx="3810637" cy="2855368"/>
          </a:xfrm>
          <a:prstGeom prst="rect">
            <a:avLst/>
          </a:prstGeom>
          <a:noFill/>
        </p:spPr>
      </p:pic>
      <p:pic>
        <p:nvPicPr>
          <p:cNvPr id="7171" name="Picture 3" descr="C:\Users\rekom\Desktop\Power Plant Blue Sky.jpg"/>
          <p:cNvPicPr>
            <a:picLocks noChangeAspect="1" noChangeArrowheads="1"/>
          </p:cNvPicPr>
          <p:nvPr/>
        </p:nvPicPr>
        <p:blipFill>
          <a:blip r:embed="rId3" cstate="email"/>
          <a:srcRect/>
          <a:stretch>
            <a:fillRect/>
          </a:stretch>
        </p:blipFill>
        <p:spPr bwMode="auto">
          <a:xfrm>
            <a:off x="357158" y="3929066"/>
            <a:ext cx="3830733" cy="2643206"/>
          </a:xfrm>
          <a:prstGeom prst="rect">
            <a:avLst/>
          </a:prstGeom>
          <a:noFill/>
        </p:spPr>
      </p:pic>
    </p:spTree>
  </p:cSld>
  <p:clrMapOvr>
    <a:masterClrMapping/>
  </p:clrMapOvr>
  <p:transition>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14546" y="0"/>
            <a:ext cx="8229600" cy="1143000"/>
          </a:xfrm>
        </p:spPr>
        <p:txBody>
          <a:bodyPr>
            <a:normAutofit/>
          </a:bodyPr>
          <a:lstStyle/>
          <a:p>
            <a:r>
              <a:rPr lang="ru-RU" sz="5400" b="1" dirty="0" smtClean="0">
                <a:solidFill>
                  <a:srgbClr val="C00000"/>
                </a:solidFill>
                <a:latin typeface="Times New Roman" pitchFamily="18" charset="0"/>
                <a:cs typeface="Times New Roman" pitchFamily="18" charset="0"/>
              </a:rPr>
              <a:t>     </a:t>
            </a:r>
            <a:r>
              <a:rPr lang="en-US" sz="5400" b="1" dirty="0" smtClean="0">
                <a:solidFill>
                  <a:srgbClr val="C00000"/>
                </a:solidFill>
                <a:latin typeface="Times New Roman" pitchFamily="18" charset="0"/>
                <a:cs typeface="Times New Roman" pitchFamily="18" charset="0"/>
              </a:rPr>
              <a:t>Mountains</a:t>
            </a:r>
            <a:endParaRPr lang="ru-RU" sz="5400" dirty="0">
              <a:solidFill>
                <a:srgbClr val="C00000"/>
              </a:solidFill>
              <a:latin typeface="Times New Roman" pitchFamily="18" charset="0"/>
              <a:cs typeface="Times New Roman" pitchFamily="18" charset="0"/>
            </a:endParaRPr>
          </a:p>
        </p:txBody>
      </p:sp>
      <p:sp>
        <p:nvSpPr>
          <p:cNvPr id="6" name="Содержимое 5"/>
          <p:cNvSpPr>
            <a:spLocks noGrp="1"/>
          </p:cNvSpPr>
          <p:nvPr>
            <p:ph sz="half" idx="2"/>
          </p:nvPr>
        </p:nvSpPr>
        <p:spPr>
          <a:xfrm>
            <a:off x="4786314" y="928670"/>
            <a:ext cx="4038600" cy="6072230"/>
          </a:xfrm>
        </p:spPr>
        <p:txBody>
          <a:bodyPr>
            <a:normAutofit/>
          </a:bodyPr>
          <a:lstStyle/>
          <a:p>
            <a:pPr>
              <a:buNone/>
            </a:pPr>
            <a:r>
              <a:rPr lang="en-US" b="1" dirty="0" smtClean="0">
                <a:latin typeface="Times New Roman" pitchFamily="18" charset="0"/>
                <a:cs typeface="Times New Roman" pitchFamily="18" charset="0"/>
              </a:rPr>
              <a:t>    There are many mountains in New Zealand. The highest is Mount Cook (3.764 meters or 12.349 feet).</a:t>
            </a:r>
          </a:p>
          <a:p>
            <a:pPr>
              <a:buNone/>
            </a:pPr>
            <a:r>
              <a:rPr lang="ru-RU" b="1" dirty="0" smtClean="0">
                <a:solidFill>
                  <a:srgbClr val="C00000"/>
                </a:solidFill>
              </a:rPr>
              <a:t>   </a:t>
            </a:r>
            <a:r>
              <a:rPr lang="en-US" b="1" dirty="0" smtClean="0">
                <a:solidFill>
                  <a:srgbClr val="C00000"/>
                </a:solidFill>
              </a:rPr>
              <a:t> </a:t>
            </a:r>
            <a:endParaRPr lang="ru-RU" b="1" dirty="0" smtClean="0">
              <a:solidFill>
                <a:srgbClr val="C00000"/>
              </a:solidFill>
            </a:endParaRPr>
          </a:p>
          <a:p>
            <a:endParaRPr lang="ru-RU" dirty="0"/>
          </a:p>
        </p:txBody>
      </p:sp>
      <p:pic>
        <p:nvPicPr>
          <p:cNvPr id="8194" name="Picture 2" descr="C:\Users\rekom\Desktop\2266_big.jpg"/>
          <p:cNvPicPr>
            <a:picLocks noGrp="1" noChangeAspect="1" noChangeArrowheads="1"/>
          </p:cNvPicPr>
          <p:nvPr>
            <p:ph sz="half" idx="1"/>
          </p:nvPr>
        </p:nvPicPr>
        <p:blipFill>
          <a:blip r:embed="rId2" cstate="email"/>
          <a:srcRect/>
          <a:stretch>
            <a:fillRect/>
          </a:stretch>
        </p:blipFill>
        <p:spPr bwMode="auto">
          <a:xfrm>
            <a:off x="142844" y="0"/>
            <a:ext cx="4463959" cy="3001628"/>
          </a:xfrm>
          <a:prstGeom prst="rect">
            <a:avLst/>
          </a:prstGeom>
          <a:noFill/>
        </p:spPr>
      </p:pic>
      <p:pic>
        <p:nvPicPr>
          <p:cNvPr id="8195" name="Picture 3" descr="C:\Users\rekom\Desktop\324325.jpg"/>
          <p:cNvPicPr>
            <a:picLocks noChangeAspect="1" noChangeArrowheads="1"/>
          </p:cNvPicPr>
          <p:nvPr/>
        </p:nvPicPr>
        <p:blipFill>
          <a:blip r:embed="rId3" cstate="email"/>
          <a:srcRect/>
          <a:stretch>
            <a:fillRect/>
          </a:stretch>
        </p:blipFill>
        <p:spPr bwMode="auto">
          <a:xfrm>
            <a:off x="142844" y="3286124"/>
            <a:ext cx="4429156" cy="3321869"/>
          </a:xfrm>
          <a:prstGeom prst="rect">
            <a:avLst/>
          </a:prstGeom>
          <a:noFill/>
        </p:spPr>
      </p:pic>
      <p:pic>
        <p:nvPicPr>
          <p:cNvPr id="6146" name="Picture 2" descr="Гора Кука, Остров Южный, Новая Зеландия"/>
          <p:cNvPicPr>
            <a:picLocks noChangeAspect="1" noChangeArrowheads="1"/>
          </p:cNvPicPr>
          <p:nvPr/>
        </p:nvPicPr>
        <p:blipFill>
          <a:blip r:embed="rId4"/>
          <a:srcRect/>
          <a:stretch>
            <a:fillRect/>
          </a:stretch>
        </p:blipFill>
        <p:spPr bwMode="auto">
          <a:xfrm>
            <a:off x="4724403" y="3286124"/>
            <a:ext cx="4276753" cy="3262315"/>
          </a:xfrm>
          <a:prstGeom prst="rect">
            <a:avLst/>
          </a:prstGeom>
          <a:noFill/>
        </p:spPr>
      </p:pic>
    </p:spTree>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484</TotalTime>
  <Words>248</Words>
  <Application>Microsoft Office PowerPoint</Application>
  <PresentationFormat>Экран (4:3)</PresentationFormat>
  <Paragraphs>45</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   New Zealand</vt:lpstr>
      <vt:lpstr>      New Zealand </vt:lpstr>
      <vt:lpstr>    Two main islands</vt:lpstr>
      <vt:lpstr>    Population</vt:lpstr>
      <vt:lpstr>    The capital </vt:lpstr>
      <vt:lpstr>      Official language</vt:lpstr>
      <vt:lpstr>                       Climate</vt:lpstr>
      <vt:lpstr>    Minerals</vt:lpstr>
      <vt:lpstr>     Mountains</vt:lpstr>
      <vt:lpstr>   Rivers and lakes</vt:lpstr>
      <vt:lpstr>     Animals</vt:lpstr>
      <vt:lpstr>Kiwi</vt:lpstr>
      <vt:lpstr>                   People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rekom</dc:creator>
  <cp:lastModifiedBy>USER</cp:lastModifiedBy>
  <cp:revision>50</cp:revision>
  <dcterms:created xsi:type="dcterms:W3CDTF">2014-04-05T19:58:56Z</dcterms:created>
  <dcterms:modified xsi:type="dcterms:W3CDTF">2021-10-25T18:10:02Z</dcterms:modified>
</cp:coreProperties>
</file>