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4056" r:id="rId1"/>
  </p:sldMasterIdLst>
  <p:sldIdLst>
    <p:sldId id="256" r:id="rId2"/>
    <p:sldId id="299" r:id="rId3"/>
    <p:sldId id="298" r:id="rId4"/>
    <p:sldId id="304" r:id="rId5"/>
    <p:sldId id="305" r:id="rId6"/>
    <p:sldId id="306" r:id="rId7"/>
    <p:sldId id="302" r:id="rId8"/>
    <p:sldId id="30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876" autoAdjust="0"/>
    <p:restoredTop sz="94595" autoAdjust="0"/>
  </p:normalViewPr>
  <p:slideViewPr>
    <p:cSldViewPr>
      <p:cViewPr varScale="1">
        <p:scale>
          <a:sx n="103" d="100"/>
          <a:sy n="103" d="100"/>
        </p:scale>
        <p:origin x="-1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404D555-AA66-49AA-9AB4-B1F72CE5AE0E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1F6B628-EB5D-492E-BD24-E992FE1EAA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04D555-AA66-49AA-9AB4-B1F72CE5AE0E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F6B628-EB5D-492E-BD24-E992FE1EAA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4404D555-AA66-49AA-9AB4-B1F72CE5AE0E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1F6B628-EB5D-492E-BD24-E992FE1EAA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04D555-AA66-49AA-9AB4-B1F72CE5AE0E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F6B628-EB5D-492E-BD24-E992FE1EAA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404D555-AA66-49AA-9AB4-B1F72CE5AE0E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51F6B628-EB5D-492E-BD24-E992FE1EAA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04D555-AA66-49AA-9AB4-B1F72CE5AE0E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F6B628-EB5D-492E-BD24-E992FE1EAA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04D555-AA66-49AA-9AB4-B1F72CE5AE0E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F6B628-EB5D-492E-BD24-E992FE1EAA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04D555-AA66-49AA-9AB4-B1F72CE5AE0E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F6B628-EB5D-492E-BD24-E992FE1EAA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404D555-AA66-49AA-9AB4-B1F72CE5AE0E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F6B628-EB5D-492E-BD24-E992FE1EAA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04D555-AA66-49AA-9AB4-B1F72CE5AE0E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F6B628-EB5D-492E-BD24-E992FE1EAA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04D555-AA66-49AA-9AB4-B1F72CE5AE0E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F6B628-EB5D-492E-BD24-E992FE1EAA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404D555-AA66-49AA-9AB4-B1F72CE5AE0E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1F6B628-EB5D-492E-BD24-E992FE1EAAA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1466840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/>
              <a:t> МГОУ</a:t>
            </a:r>
            <a:br>
              <a:rPr lang="ru-RU" sz="1800" dirty="0" smtClean="0"/>
            </a:br>
            <a:r>
              <a:rPr lang="ru-RU" sz="1800" dirty="0" smtClean="0"/>
              <a:t>Институт повышения квалификации и профессиональной подготовки</a:t>
            </a:r>
            <a:br>
              <a:rPr lang="ru-RU" sz="1800" dirty="0" smtClean="0"/>
            </a:br>
            <a:r>
              <a:rPr lang="ru-RU" sz="1800" dirty="0" smtClean="0"/>
              <a:t>Кафедра непрерывного образования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7" name="Текст 6"/>
          <p:cNvSpPr>
            <a:spLocks noGrp="1"/>
          </p:cNvSpPr>
          <p:nvPr>
            <p:ph type="subTitle" idx="1"/>
          </p:nvPr>
        </p:nvSpPr>
        <p:spPr>
          <a:xfrm>
            <a:off x="3354442" y="2214554"/>
            <a:ext cx="5114778" cy="3714776"/>
          </a:xfrm>
        </p:spPr>
        <p:txBody>
          <a:bodyPr>
            <a:noAutofit/>
          </a:bodyPr>
          <a:lstStyle/>
          <a:p>
            <a:pPr algn="ctr"/>
            <a:r>
              <a:rPr lang="ru-RU" sz="1200" dirty="0" smtClean="0"/>
              <a:t>Практико-ориентированный проект по курсу </a:t>
            </a:r>
          </a:p>
          <a:p>
            <a:pPr algn="ctr"/>
            <a:r>
              <a:rPr lang="ru-RU" sz="1800" dirty="0" smtClean="0"/>
              <a:t>«Обучение русскому языку </a:t>
            </a:r>
            <a:r>
              <a:rPr lang="ru-RU" sz="1800" dirty="0" err="1" smtClean="0"/>
              <a:t>детей-билингвов</a:t>
            </a:r>
            <a:r>
              <a:rPr lang="ru-RU" sz="1800" dirty="0" smtClean="0"/>
              <a:t>»</a:t>
            </a:r>
          </a:p>
          <a:p>
            <a:pPr algn="ctr"/>
            <a:endParaRPr lang="ru-RU" sz="1200" dirty="0" smtClean="0"/>
          </a:p>
          <a:p>
            <a:pPr algn="ctr"/>
            <a:r>
              <a:rPr lang="ru-RU" sz="1200" dirty="0" smtClean="0"/>
              <a:t>на тему</a:t>
            </a:r>
          </a:p>
          <a:p>
            <a:pPr algn="ctr"/>
            <a:r>
              <a:rPr lang="ru-RU" sz="1600" b="1" dirty="0" smtClean="0"/>
              <a:t>«Разработка методических рекомендаций по реализации части ООП, формируемой участниками образовательных отношений в образовательной деятельности </a:t>
            </a:r>
          </a:p>
          <a:p>
            <a:pPr algn="ctr"/>
            <a:r>
              <a:rPr lang="ru-RU" sz="1600" b="1" dirty="0" smtClean="0"/>
              <a:t>(с учётом национальных, </a:t>
            </a:r>
            <a:r>
              <a:rPr lang="ru-RU" sz="1600" b="1" dirty="0" err="1" smtClean="0"/>
              <a:t>социокультурных</a:t>
            </a:r>
            <a:r>
              <a:rPr lang="ru-RU" sz="1600" b="1" dirty="0" smtClean="0"/>
              <a:t> особенностей)»</a:t>
            </a:r>
          </a:p>
          <a:p>
            <a:pPr algn="ctr"/>
            <a:endParaRPr lang="ru-RU" sz="1200" dirty="0" smtClean="0"/>
          </a:p>
          <a:p>
            <a:r>
              <a:rPr lang="ru-RU" sz="1200" dirty="0" smtClean="0"/>
              <a:t>Слушательницы  группы 156</a:t>
            </a:r>
          </a:p>
          <a:p>
            <a:r>
              <a:rPr lang="ru-RU" sz="1200" dirty="0" smtClean="0"/>
              <a:t>Гвоздевой Т.В.</a:t>
            </a:r>
          </a:p>
          <a:p>
            <a:endParaRPr lang="ru-RU" sz="1200" dirty="0" smtClean="0"/>
          </a:p>
          <a:p>
            <a:r>
              <a:rPr lang="ru-RU" sz="1200" dirty="0" smtClean="0"/>
              <a:t>Руководитель  </a:t>
            </a:r>
          </a:p>
          <a:p>
            <a:r>
              <a:rPr lang="ru-RU" sz="1200" dirty="0" smtClean="0"/>
              <a:t>к.и.н., доцент Онищенко Е.В.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4000504"/>
            <a:ext cx="74295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Гипотеза:</a:t>
            </a:r>
            <a:r>
              <a:rPr lang="ru-RU" dirty="0" smtClean="0"/>
              <a:t>  </a:t>
            </a:r>
          </a:p>
          <a:p>
            <a:pPr algn="just"/>
            <a:r>
              <a:rPr lang="ru-RU" dirty="0" smtClean="0"/>
              <a:t>обучение русскому языку </a:t>
            </a:r>
            <a:r>
              <a:rPr lang="ru-RU" dirty="0" err="1" smtClean="0"/>
              <a:t>детей-билингвов</a:t>
            </a:r>
            <a:r>
              <a:rPr lang="ru-RU" dirty="0" smtClean="0"/>
              <a:t> будет успешным, если правильно организованная работа над произношением звуков русской речи будет вестись не только на уроках, но и в рамках внеурочной деятельности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285728"/>
            <a:ext cx="65008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Цель</a:t>
            </a:r>
            <a:r>
              <a:rPr lang="ru-RU" dirty="0" smtClean="0"/>
              <a:t>:</a:t>
            </a:r>
            <a:br>
              <a:rPr lang="ru-RU" dirty="0" smtClean="0"/>
            </a:br>
            <a:r>
              <a:rPr lang="ru-RU" dirty="0" smtClean="0"/>
              <a:t>отработка правильного произношения звуков русской речи, артикуляционных навыков </a:t>
            </a:r>
            <a:r>
              <a:rPr lang="ru-RU" dirty="0" err="1" smtClean="0"/>
              <a:t>детей-билингвов</a:t>
            </a: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1428736"/>
            <a:ext cx="771530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b="1" dirty="0" smtClean="0"/>
              <a:t>   Задачи:</a:t>
            </a:r>
          </a:p>
          <a:p>
            <a:pPr algn="just" fontAlgn="base">
              <a:buFont typeface="Arial" pitchFamily="34" charset="0"/>
              <a:buChar char="•"/>
            </a:pPr>
            <a:r>
              <a:rPr lang="ru-RU" dirty="0" smtClean="0"/>
              <a:t>  проанализировать типичные ошибки в произношении </a:t>
            </a:r>
            <a:r>
              <a:rPr lang="ru-RU" dirty="0" err="1" smtClean="0"/>
              <a:t>детей-билингвов</a:t>
            </a:r>
            <a:r>
              <a:rPr lang="ru-RU" dirty="0" smtClean="0"/>
              <a:t>;</a:t>
            </a:r>
          </a:p>
          <a:p>
            <a:pPr algn="just" fontAlgn="base">
              <a:buFont typeface="Arial" pitchFamily="34" charset="0"/>
              <a:buChar char="•"/>
            </a:pPr>
            <a:r>
              <a:rPr lang="ru-RU" dirty="0" smtClean="0"/>
              <a:t>  обобщить методы обучения произношению </a:t>
            </a:r>
            <a:r>
              <a:rPr lang="ru-RU" dirty="0" err="1" smtClean="0"/>
              <a:t>детей-билингвов</a:t>
            </a:r>
            <a:r>
              <a:rPr lang="ru-RU" dirty="0" smtClean="0"/>
              <a:t>;</a:t>
            </a:r>
          </a:p>
          <a:p>
            <a:pPr algn="just" fontAlgn="base">
              <a:buFont typeface="Arial" pitchFamily="34" charset="0"/>
              <a:buChar char="•"/>
            </a:pPr>
            <a:r>
              <a:rPr lang="ru-RU" dirty="0" smtClean="0"/>
              <a:t>  систематизировать упражнения по отработке правильного произношения;</a:t>
            </a:r>
          </a:p>
          <a:p>
            <a:pPr algn="just" fontAlgn="base">
              <a:buFont typeface="Arial" pitchFamily="34" charset="0"/>
              <a:buChar char="•"/>
            </a:pPr>
            <a:r>
              <a:rPr lang="ru-RU" dirty="0" smtClean="0"/>
              <a:t>  разработать рекомендации по отработке навыков правильного произношения на занятиях внеурочной деятельности «Театр»</a:t>
            </a:r>
          </a:p>
          <a:p>
            <a:pPr fontAlgn="base"/>
            <a:endParaRPr lang="ru-RU" dirty="0" smtClean="0"/>
          </a:p>
          <a:p>
            <a:pPr fontAlgn="base"/>
            <a:endParaRPr lang="ru-RU" dirty="0" smtClean="0"/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4929190" y="785794"/>
            <a:ext cx="4071966" cy="500066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Характеристика  </a:t>
            </a:r>
          </a:p>
          <a:p>
            <a:pPr algn="ctr"/>
            <a:r>
              <a:rPr lang="ru-RU" sz="3200" dirty="0" smtClean="0"/>
              <a:t>1 «А» класса</a:t>
            </a:r>
          </a:p>
          <a:p>
            <a:pPr algn="ctr"/>
            <a:r>
              <a:rPr lang="ru-RU" sz="3200" dirty="0" smtClean="0"/>
              <a:t>В классе 28  детей: мальчиков 14, девочек 14 </a:t>
            </a:r>
          </a:p>
          <a:p>
            <a:pPr algn="ctr"/>
            <a:r>
              <a:rPr lang="ru-RU" sz="3200" dirty="0" err="1" smtClean="0"/>
              <a:t>Детей-билингвов</a:t>
            </a:r>
            <a:r>
              <a:rPr lang="ru-RU" sz="3200" dirty="0" smtClean="0"/>
              <a:t> 5: из Армении – 4, </a:t>
            </a:r>
          </a:p>
          <a:p>
            <a:pPr algn="ctr"/>
            <a:r>
              <a:rPr lang="ru-RU" sz="3200" dirty="0" smtClean="0"/>
              <a:t>из Азербайджана – 1 (обучается со второго класса)</a:t>
            </a:r>
            <a:endParaRPr lang="ru-RU" sz="3200" dirty="0"/>
          </a:p>
        </p:txBody>
      </p:sp>
      <p:pic>
        <p:nvPicPr>
          <p:cNvPr id="26625" name="Picture 1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2486" r="12486"/>
          <a:stretch>
            <a:fillRect/>
          </a:stretch>
        </p:blipFill>
        <p:spPr bwMode="auto">
          <a:xfrm>
            <a:off x="428596" y="928670"/>
            <a:ext cx="4206240" cy="420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7239000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0" cap="none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3600" b="0" cap="none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3600" b="0" cap="none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3600" b="0" cap="none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3600" b="0" cap="none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3600" b="0" cap="none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3600" b="0" cap="none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Методические рекомендации</a:t>
            </a:r>
            <a:r>
              <a:rPr lang="ru-RU" sz="3600" b="0" cap="none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600" b="0" cap="none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</a:pPr>
            <a:r>
              <a:rPr lang="ru-RU" sz="2000" b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Учитывать типичные ошибки в произношении:</a:t>
            </a:r>
            <a:endParaRPr lang="ru-RU" sz="2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―"/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ошибки в произношении гласных;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1600" dirty="0" smtClean="0"/>
              <a:t>       смешение       «о», «у», «е» и «</a:t>
            </a:r>
            <a:r>
              <a:rPr lang="ru-RU" sz="1600" dirty="0" err="1" smtClean="0"/>
              <a:t>и</a:t>
            </a:r>
            <a:r>
              <a:rPr lang="ru-RU" sz="1600" dirty="0" smtClean="0"/>
              <a:t>» в положении под ударением,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1600" dirty="0" smtClean="0"/>
              <a:t>                                     «и» </a:t>
            </a:r>
            <a:r>
              <a:rPr lang="ru-RU" sz="1600" dirty="0" err="1" smtClean="0"/>
              <a:t>и</a:t>
            </a:r>
            <a:r>
              <a:rPr lang="ru-RU" sz="1600" dirty="0" smtClean="0"/>
              <a:t> «</a:t>
            </a:r>
            <a:r>
              <a:rPr lang="ru-RU" sz="1600" dirty="0" err="1" smtClean="0"/>
              <a:t>ы</a:t>
            </a:r>
            <a:r>
              <a:rPr lang="ru-RU" sz="1600" dirty="0" smtClean="0"/>
              <a:t>» во всех позициях 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1600" dirty="0" smtClean="0"/>
              <a:t>       </a:t>
            </a:r>
            <a:r>
              <a:rPr lang="ru-RU" sz="1600" dirty="0" err="1" smtClean="0"/>
              <a:t>неразличение</a:t>
            </a:r>
            <a:r>
              <a:rPr lang="ru-RU" sz="1600" dirty="0" smtClean="0"/>
              <a:t> "о" и "у" под ударением </a:t>
            </a:r>
            <a:endParaRPr lang="ru-RU" sz="16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―"/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твёрдые и мягкие согласные;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lang="ru-RU" sz="1600" dirty="0" smtClean="0"/>
              <a:t>образный элемент мягкости: «и» переходит в «</a:t>
            </a:r>
            <a:r>
              <a:rPr lang="ru-RU" sz="1600" dirty="0" err="1" smtClean="0"/>
              <a:t>й</a:t>
            </a:r>
            <a:r>
              <a:rPr lang="ru-RU" sz="1600" dirty="0" smtClean="0"/>
              <a:t>», 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1600" dirty="0" smtClean="0"/>
              <a:t>      мягкий перед гласным учащиеся заменяют твердым согласным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1600" dirty="0" smtClean="0"/>
              <a:t>      замена смычных на аффрикаты (</a:t>
            </a:r>
            <a:r>
              <a:rPr lang="ru-RU" sz="1600" dirty="0" err="1" smtClean="0"/>
              <a:t>т-ц</a:t>
            </a:r>
            <a:r>
              <a:rPr lang="ru-RU" sz="1600" dirty="0" smtClean="0"/>
              <a:t>)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―"/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расхождения в сочетаниях;</a:t>
            </a: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в </a:t>
            </a:r>
            <a:r>
              <a:rPr lang="ru-RU" sz="1600" dirty="0" smtClean="0"/>
              <a:t>сочетаниях согласных  вставляют гласный</a:t>
            </a: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1600" dirty="0" smtClean="0"/>
              <a:t>      на конце слов – прибавляют гласный звук  </a:t>
            </a:r>
            <a:endParaRPr lang="ru-RU" sz="2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―"/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ошибки в ударении.    </a:t>
            </a:r>
            <a:endParaRPr lang="ru-RU" sz="2000" dirty="0">
              <a:solidFill>
                <a:schemeClr val="tx2"/>
              </a:solidFill>
            </a:endParaRPr>
          </a:p>
        </p:txBody>
      </p:sp>
      <p:pic>
        <p:nvPicPr>
          <p:cNvPr id="4" name="Рисунок 3" descr="http://900igr.net/datai/russkij-jazyk/Zvuki-i-bukvy-v-slovakh/0009-023-Glasnye-zvuki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4929198"/>
            <a:ext cx="4588354" cy="115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/>
          <a:lstStyle/>
          <a:p>
            <a:r>
              <a:rPr lang="ru-RU" sz="4000" b="0" cap="none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Методические рекомендации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357298"/>
            <a:ext cx="7643866" cy="5098438"/>
          </a:xfrm>
        </p:spPr>
        <p:txBody>
          <a:bodyPr/>
          <a:lstStyle/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</a:pP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Применять разные методы обучения произношению:</a:t>
            </a: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―"/>
            </a:pP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имитация;</a:t>
            </a: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1600" dirty="0" smtClean="0"/>
              <a:t>       можно выработать у учащихся фонологический слух для  дифференциации звуков русского языка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―"/>
            </a:pP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показ и объяснение артикуляции;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1600" dirty="0" smtClean="0"/>
              <a:t>       учитель показывает и объясняет положение органов речи, их движение при произнесении звука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―"/>
            </a:pP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сопоставление.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1600" dirty="0" smtClean="0"/>
              <a:t>      сопоставлять слова, отличающиеся одним звуком (рад, ряд)</a:t>
            </a:r>
          </a:p>
          <a:p>
            <a:endParaRPr lang="ru-RU" dirty="0"/>
          </a:p>
        </p:txBody>
      </p:sp>
      <p:pic>
        <p:nvPicPr>
          <p:cNvPr id="4" name="Рисунок 3" descr="https://i1.wp.com/vospitanie.guru/wp-content/uploads/2018/10/svyaznaya-rech-2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357694"/>
            <a:ext cx="3148120" cy="1771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s://scoopempire.com/wp-content/uploads/2015/07/speech-therapy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4429132"/>
            <a:ext cx="2625472" cy="20240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3719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0" cap="none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Методические рекомендации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7239000" cy="5527066"/>
          </a:xfrm>
        </p:spPr>
        <p:txBody>
          <a:bodyPr>
            <a:normAutofit fontScale="92500" lnSpcReduction="10000"/>
          </a:bodyPr>
          <a:lstStyle/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</a:pP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Включать в содержание занятий внеурочной деятельности задания по отработке правильного произношения звуков: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―"/>
            </a:pP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показ положений определенных органов речи, в том числе и с мультимедиа;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2000" dirty="0" smtClean="0">
              <a:solidFill>
                <a:schemeClr val="tx2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2000" dirty="0" smtClean="0">
              <a:solidFill>
                <a:schemeClr val="tx2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2000" dirty="0" smtClean="0">
              <a:solidFill>
                <a:schemeClr val="tx2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2000" dirty="0" smtClean="0">
              <a:solidFill>
                <a:schemeClr val="tx2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2000" dirty="0" smtClean="0">
              <a:solidFill>
                <a:schemeClr val="tx2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2000" dirty="0" smtClean="0">
              <a:solidFill>
                <a:schemeClr val="tx2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―"/>
            </a:pP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чтение отрывков из художественных произведений профессиональными чтецами (на аудиозаписях);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―"/>
            </a:pPr>
            <a:endParaRPr lang="ru-RU" sz="2000" dirty="0" smtClean="0">
              <a:solidFill>
                <a:schemeClr val="tx2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―"/>
            </a:pPr>
            <a:endParaRPr lang="ru-RU" sz="2000" dirty="0" smtClean="0">
              <a:solidFill>
                <a:schemeClr val="tx2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―"/>
            </a:pPr>
            <a:endParaRPr lang="ru-RU" sz="2000" dirty="0" smtClean="0">
              <a:solidFill>
                <a:schemeClr val="tx2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―"/>
            </a:pPr>
            <a:endParaRPr lang="ru-RU" sz="2000" dirty="0" smtClean="0">
              <a:solidFill>
                <a:schemeClr val="tx2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―"/>
            </a:pPr>
            <a:endParaRPr lang="ru-RU" sz="2000" dirty="0" smtClean="0">
              <a:solidFill>
                <a:schemeClr val="tx2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―"/>
            </a:pPr>
            <a:endParaRPr lang="ru-RU" sz="2000" dirty="0" smtClean="0">
              <a:solidFill>
                <a:schemeClr val="tx2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―"/>
            </a:pP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упражнения по отработке правильной артикуляции;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―"/>
            </a:pP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работать над правильным ударением.</a:t>
            </a:r>
          </a:p>
          <a:p>
            <a:endParaRPr lang="ru-RU" dirty="0"/>
          </a:p>
        </p:txBody>
      </p:sp>
      <p:pic>
        <p:nvPicPr>
          <p:cNvPr id="4" name="Рисунок 3" descr="https://avatars.mds.yandex.net/get-pdb/2186776/14f211e7-fc4d-4812-9e4c-70c327cab45c/ori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142976" y="2143116"/>
            <a:ext cx="2643206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static3.depositphotos.com/1000597/159/i/950/depositphotos_1594470-stock-photo-boy-listening-music-in-headphones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857620" y="1857364"/>
            <a:ext cx="2690262" cy="1661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fs00.infourok.ru/images/doc/172/197210/img8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5984" y="4214818"/>
            <a:ext cx="2071702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:\фото с телефона Тани\2018-12-20 19-41-4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28"/>
            <a:ext cx="264320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D:\фото с телефона Тани\2018-12-20 19-45-27 (2)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857232"/>
            <a:ext cx="3691271" cy="276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:\фото с телефона Тани\2019-02-12 19-09-0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3071810"/>
            <a:ext cx="2928958" cy="2311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D:\фото с телефона Тани\2019-02-12 19-05-10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2066" y="4143380"/>
            <a:ext cx="2300283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Гипотеза нашла своё полное решение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21864" r="21864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Рисунок 7" descr="D:\фото с телефона Тани\2017-09-01 11-52-3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3286124"/>
            <a:ext cx="342902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1038</TotalTime>
  <Words>395</Words>
  <Application>Microsoft Office PowerPoint</Application>
  <PresentationFormat>Экран (4:3)</PresentationFormat>
  <Paragraphs>71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 МГОУ Институт повышения квалификации и профессиональной подготовки Кафедра непрерывного образования </vt:lpstr>
      <vt:lpstr>Слайд 2</vt:lpstr>
      <vt:lpstr> </vt:lpstr>
      <vt:lpstr>   Методические рекомендации </vt:lpstr>
      <vt:lpstr>Методические рекомендации</vt:lpstr>
      <vt:lpstr>Методические рекомендации</vt:lpstr>
      <vt:lpstr>Слайд 7</vt:lpstr>
      <vt:lpstr>Гипотеза нашла своё полное решение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97</cp:revision>
  <dcterms:created xsi:type="dcterms:W3CDTF">2019-04-04T18:50:07Z</dcterms:created>
  <dcterms:modified xsi:type="dcterms:W3CDTF">2021-10-25T16:17:33Z</dcterms:modified>
</cp:coreProperties>
</file>