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74" r:id="rId5"/>
    <p:sldId id="273" r:id="rId6"/>
    <p:sldId id="275" r:id="rId7"/>
    <p:sldId id="262" r:id="rId8"/>
    <p:sldId id="261" r:id="rId9"/>
    <p:sldId id="264" r:id="rId10"/>
    <p:sldId id="276" r:id="rId11"/>
    <p:sldId id="277" r:id="rId12"/>
    <p:sldId id="278" r:id="rId13"/>
    <p:sldId id="271" r:id="rId14"/>
    <p:sldId id="279" r:id="rId15"/>
    <p:sldId id="280" r:id="rId16"/>
    <p:sldId id="281" r:id="rId17"/>
    <p:sldId id="283" r:id="rId18"/>
    <p:sldId id="284" r:id="rId19"/>
    <p:sldId id="285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21890" y="839623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57675" y="1162788"/>
            <a:ext cx="39534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ОБЪЕМ ПИРАМИДЫ.</a:t>
            </a:r>
            <a:r>
              <a:rPr lang="en-US" sz="40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  <a:r>
              <a:rPr lang="ru-RU" sz="40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Решение задач.</a:t>
            </a:r>
            <a:endParaRPr lang="ru-RU" sz="4000" b="1" dirty="0">
              <a:ln w="38100" cmpd="sng">
                <a:solidFill>
                  <a:schemeClr val="tx2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4045" y="5732274"/>
            <a:ext cx="39534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38100" cmpd="sng">
                  <a:solidFill>
                    <a:schemeClr val="tx2"/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11 класс</a:t>
            </a:r>
            <a:endParaRPr lang="ru-RU" sz="4000" b="1" dirty="0">
              <a:ln w="38100" cmpd="sng">
                <a:solidFill>
                  <a:schemeClr val="tx2"/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47130" y="528492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пра­ви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ль­ной тре­уголь­ной пи­ра­ми­де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SABC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 вер­ши­ной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бис­сек­три­сы тре­уголь­ни­ка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ABC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пе­ре­се­ка­ют­ся в точке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Пло­щадь тре­уголь­ни­ка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ABC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равна 2; объем пи­ра­ми­ды равен 6. Най­ди­те длину от­рез­ка </a:t>
            </a:r>
            <a:r>
              <a:rPr kumimoji="0" lang="ru-RU" alt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OS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Рисунок 118" descr="https://mathb-ege.sdamgia.ru/get_file?id=56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3" t="8871" b="8468"/>
          <a:stretch/>
        </p:blipFill>
        <p:spPr bwMode="auto">
          <a:xfrm>
            <a:off x="5320145" y="3395002"/>
            <a:ext cx="3794902" cy="314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0154" y="1277677"/>
            <a:ext cx="82628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>
                <a:solidFill>
                  <a:srgbClr val="002060"/>
                </a:solidFill>
              </a:rPr>
              <a:t>В пра­ви</a:t>
            </a:r>
            <a:r>
              <a:rPr lang="ru-RU" sz="3200" b="1" dirty="0" err="1">
                <a:solidFill>
                  <a:srgbClr val="002060"/>
                </a:solidFill>
              </a:rPr>
              <a:t>ль­ной</a:t>
            </a:r>
            <a:r>
              <a:rPr lang="ru-RU" sz="3200" b="1" dirty="0">
                <a:solidFill>
                  <a:srgbClr val="002060"/>
                </a:solidFill>
              </a:rPr>
              <a:t> тре­уголь­ной пи­ра­ми­де </a:t>
            </a:r>
            <a:r>
              <a:rPr lang="ru-RU" sz="3200" b="1" i="1" dirty="0">
                <a:solidFill>
                  <a:srgbClr val="002060"/>
                </a:solidFill>
              </a:rPr>
              <a:t>SABC</a:t>
            </a:r>
            <a:r>
              <a:rPr lang="ru-RU" sz="3200" b="1" dirty="0">
                <a:solidFill>
                  <a:srgbClr val="002060"/>
                </a:solidFill>
              </a:rPr>
              <a:t> с вер­ши­ной </a:t>
            </a:r>
            <a:r>
              <a:rPr lang="ru-RU" sz="3200" b="1" i="1" dirty="0">
                <a:solidFill>
                  <a:srgbClr val="002060"/>
                </a:solidFill>
              </a:rPr>
              <a:t>S</a:t>
            </a:r>
            <a:r>
              <a:rPr lang="ru-RU" sz="3200" b="1" dirty="0">
                <a:solidFill>
                  <a:srgbClr val="002060"/>
                </a:solidFill>
              </a:rPr>
              <a:t> бис­сек­три­сы </a:t>
            </a:r>
            <a:r>
              <a:rPr lang="ru-RU" sz="3200" b="1" dirty="0" smtClean="0">
                <a:solidFill>
                  <a:srgbClr val="002060"/>
                </a:solidFill>
              </a:rPr>
              <a:t>тре­уголь­ника </a:t>
            </a:r>
            <a:r>
              <a:rPr lang="ru-RU" sz="3200" b="1" i="1" dirty="0" smtClean="0">
                <a:solidFill>
                  <a:srgbClr val="002060"/>
                </a:solidFill>
              </a:rPr>
              <a:t>ABC</a:t>
            </a:r>
            <a:r>
              <a:rPr lang="ru-RU" sz="3200" b="1" dirty="0">
                <a:solidFill>
                  <a:srgbClr val="002060"/>
                </a:solidFill>
              </a:rPr>
              <a:t> пе­ре­се­ка­ют­ся в точке </a:t>
            </a:r>
            <a:r>
              <a:rPr lang="ru-RU" sz="3200" b="1" i="1" dirty="0">
                <a:solidFill>
                  <a:srgbClr val="002060"/>
                </a:solidFill>
              </a:rPr>
              <a:t>O</a:t>
            </a:r>
            <a:r>
              <a:rPr lang="ru-RU" sz="3200" b="1" dirty="0">
                <a:solidFill>
                  <a:srgbClr val="002060"/>
                </a:solidFill>
              </a:rPr>
              <a:t>. Пло­щадь тре­уголь­ни­ка </a:t>
            </a:r>
            <a:r>
              <a:rPr lang="ru-RU" sz="3200" b="1" i="1" dirty="0">
                <a:solidFill>
                  <a:srgbClr val="002060"/>
                </a:solidFill>
              </a:rPr>
              <a:t>ABC</a:t>
            </a:r>
            <a:r>
              <a:rPr lang="ru-RU" sz="3200" b="1" dirty="0">
                <a:solidFill>
                  <a:srgbClr val="002060"/>
                </a:solidFill>
              </a:rPr>
              <a:t> равна 2;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объем </a:t>
            </a:r>
            <a:r>
              <a:rPr lang="ru-RU" sz="3200" b="1" dirty="0">
                <a:solidFill>
                  <a:srgbClr val="002060"/>
                </a:solidFill>
              </a:rPr>
              <a:t>пи­ра­ми­ды равен 6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Най­ди­те </a:t>
            </a:r>
            <a:r>
              <a:rPr lang="ru-RU" sz="3200" b="1" dirty="0">
                <a:solidFill>
                  <a:srgbClr val="002060"/>
                </a:solidFill>
              </a:rPr>
              <a:t>длину от­рез­ка </a:t>
            </a:r>
            <a:r>
              <a:rPr lang="ru-RU" sz="3200" b="1" i="1" dirty="0">
                <a:solidFill>
                  <a:srgbClr val="002060"/>
                </a:solidFill>
              </a:rPr>
              <a:t>OS</a:t>
            </a:r>
            <a:r>
              <a:rPr lang="ru-RU" sz="3200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71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88778" y="457200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43" descr="https://mathb-ege.sdamgia.ru/get_file?id=28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22" y="2273395"/>
            <a:ext cx="4746945" cy="378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20155" y="1348300"/>
            <a:ext cx="43535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Объем </a:t>
            </a:r>
            <a:r>
              <a:rPr lang="ru-RU" sz="2800" b="1" dirty="0" smtClean="0">
                <a:solidFill>
                  <a:srgbClr val="002060"/>
                </a:solidFill>
              </a:rPr>
              <a:t>па­рал­ле­ле­пи­педа АВСДА1В1С1Д1 равен </a:t>
            </a:r>
            <a:r>
              <a:rPr lang="ru-RU" sz="2800" b="1" dirty="0">
                <a:solidFill>
                  <a:srgbClr val="002060"/>
                </a:solidFill>
              </a:rPr>
              <a:t>9. Най­ди­те объем тре­уголь­ной </a:t>
            </a:r>
            <a:r>
              <a:rPr lang="ru-RU" sz="2800" b="1" dirty="0" smtClean="0">
                <a:solidFill>
                  <a:srgbClr val="002060"/>
                </a:solidFill>
              </a:rPr>
              <a:t>пи­ра­ми­ды АВСА1.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dirty="0" smtClean="0"/>
              <a:t>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819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90476" y="528493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0155" y="1348300"/>
            <a:ext cx="46493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От </a:t>
            </a:r>
            <a:r>
              <a:rPr lang="ru-RU" sz="2800" b="1" dirty="0" smtClean="0">
                <a:solidFill>
                  <a:srgbClr val="002060"/>
                </a:solidFill>
              </a:rPr>
              <a:t>треугольной пирамиды</a:t>
            </a:r>
            <a:r>
              <a:rPr lang="ru-RU" sz="2800" b="1" dirty="0">
                <a:solidFill>
                  <a:srgbClr val="002060"/>
                </a:solidFill>
              </a:rPr>
              <a:t>, объем </a:t>
            </a:r>
            <a:r>
              <a:rPr lang="ru-RU" sz="2800" b="1" dirty="0" smtClean="0">
                <a:solidFill>
                  <a:srgbClr val="002060"/>
                </a:solidFill>
              </a:rPr>
              <a:t>которой </a:t>
            </a:r>
            <a:r>
              <a:rPr lang="ru-RU" sz="2800" b="1" dirty="0">
                <a:solidFill>
                  <a:srgbClr val="002060"/>
                </a:solidFill>
              </a:rPr>
              <a:t>равен 12, </a:t>
            </a:r>
            <a:r>
              <a:rPr lang="ru-RU" sz="2800" b="1" dirty="0" smtClean="0">
                <a:solidFill>
                  <a:srgbClr val="002060"/>
                </a:solidFill>
              </a:rPr>
              <a:t>отсечена треугольная пирамида плоскостью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</a:rPr>
              <a:t>проходящей </a:t>
            </a:r>
            <a:r>
              <a:rPr lang="ru-RU" sz="2800" b="1" dirty="0">
                <a:solidFill>
                  <a:srgbClr val="002060"/>
                </a:solidFill>
              </a:rPr>
              <a:t>через </a:t>
            </a:r>
            <a:r>
              <a:rPr lang="ru-RU" sz="2800" b="1" dirty="0" smtClean="0">
                <a:solidFill>
                  <a:srgbClr val="002060"/>
                </a:solidFill>
              </a:rPr>
              <a:t>вершину пирамиды </a:t>
            </a:r>
            <a:r>
              <a:rPr lang="ru-RU" sz="2800" b="1" dirty="0">
                <a:solidFill>
                  <a:srgbClr val="002060"/>
                </a:solidFill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</a:rPr>
              <a:t>среднюю </a:t>
            </a:r>
            <a:r>
              <a:rPr lang="ru-RU" sz="2800" b="1" dirty="0">
                <a:solidFill>
                  <a:srgbClr val="002060"/>
                </a:solidFill>
              </a:rPr>
              <a:t>линию </a:t>
            </a:r>
            <a:r>
              <a:rPr lang="ru-RU" sz="2800" b="1" dirty="0" smtClean="0">
                <a:solidFill>
                  <a:srgbClr val="002060"/>
                </a:solidFill>
              </a:rPr>
              <a:t>основания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r>
              <a:rPr lang="ru-RU" sz="2800" b="1" dirty="0" smtClean="0">
                <a:solidFill>
                  <a:srgbClr val="002060"/>
                </a:solidFill>
              </a:rPr>
              <a:t>Найдите </a:t>
            </a:r>
            <a:r>
              <a:rPr lang="ru-RU" sz="2800" b="1" dirty="0">
                <a:solidFill>
                  <a:srgbClr val="002060"/>
                </a:solidFill>
              </a:rPr>
              <a:t>объем </a:t>
            </a:r>
            <a:r>
              <a:rPr lang="ru-RU" sz="2800" b="1" dirty="0" smtClean="0">
                <a:solidFill>
                  <a:srgbClr val="002060"/>
                </a:solidFill>
              </a:rPr>
              <a:t>отсеченной треугольной пирамиды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12" name="Рисунок 11" descr="https://mathb-ege.sdamgia.ru/get_file?id=696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464608"/>
            <a:ext cx="4039825" cy="3854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14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99646" y="398219"/>
            <a:ext cx="1506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b="1" dirty="0" smtClean="0"/>
              <a:t>ТЕСТ</a:t>
            </a:r>
            <a:endParaRPr lang="ru-RU" sz="2000" b="1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13462" t="5627" r="4586" b="88100"/>
          <a:stretch/>
        </p:blipFill>
        <p:spPr bwMode="auto">
          <a:xfrm>
            <a:off x="1030108" y="980384"/>
            <a:ext cx="7414645" cy="6467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13462" t="20771" r="4586" b="72186"/>
          <a:stretch/>
        </p:blipFill>
        <p:spPr bwMode="auto">
          <a:xfrm>
            <a:off x="1030105" y="1909483"/>
            <a:ext cx="7245145" cy="7261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13462" t="27291" r="4586" b="66187"/>
          <a:stretch/>
        </p:blipFill>
        <p:spPr bwMode="auto">
          <a:xfrm>
            <a:off x="1030107" y="2837328"/>
            <a:ext cx="7245145" cy="672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13462" t="33814" r="4586" b="59664"/>
          <a:stretch/>
        </p:blipFill>
        <p:spPr bwMode="auto">
          <a:xfrm>
            <a:off x="951458" y="5204008"/>
            <a:ext cx="7245145" cy="6723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3"/>
          <a:srcRect l="13462" t="12161" r="4586" b="78186"/>
          <a:stretch/>
        </p:blipFill>
        <p:spPr bwMode="auto">
          <a:xfrm>
            <a:off x="1030106" y="3926539"/>
            <a:ext cx="7245145" cy="995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5459" y="1102659"/>
            <a:ext cx="30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5459" y="2087887"/>
            <a:ext cx="30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459" y="2988838"/>
            <a:ext cx="30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435" y="3926539"/>
            <a:ext cx="30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1834" y="5204008"/>
            <a:ext cx="30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278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722548"/>
            <a:ext cx="3832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ТАБЛИЦА ОТВЕТОВ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650561"/>
              </p:ext>
            </p:extLst>
          </p:nvPr>
        </p:nvGraphicFramePr>
        <p:xfrm>
          <a:off x="708000" y="1949821"/>
          <a:ext cx="7732062" cy="2541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529"/>
                <a:gridCol w="1210236"/>
                <a:gridCol w="1212266"/>
                <a:gridCol w="1288677"/>
                <a:gridCol w="1288677"/>
                <a:gridCol w="1288677"/>
              </a:tblGrid>
              <a:tr h="127074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Задача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27074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Ответ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Б) 12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Б) 48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В) 3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В) 10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141" y="1041974"/>
            <a:ext cx="3751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Домашняя работа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7930" y="2182016"/>
            <a:ext cx="6172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600" b="1" i="1" dirty="0" smtClean="0">
                <a:solidFill>
                  <a:schemeClr val="accent1">
                    <a:lumMod val="50000"/>
                  </a:schemeClr>
                </a:solidFill>
              </a:rPr>
              <a:t>П.80, №</a:t>
            </a:r>
            <a:r>
              <a:rPr lang="tt-RU" sz="3600" b="1" i="1" dirty="0">
                <a:solidFill>
                  <a:schemeClr val="accent1">
                    <a:lumMod val="50000"/>
                  </a:schemeClr>
                </a:solidFill>
              </a:rPr>
              <a:t>696, </a:t>
            </a:r>
            <a:r>
              <a:rPr lang="tt-RU" sz="3600" b="1" i="1" dirty="0" smtClean="0">
                <a:solidFill>
                  <a:schemeClr val="accent1">
                    <a:lumMod val="50000"/>
                  </a:schemeClr>
                </a:solidFill>
              </a:rPr>
              <a:t>697 из учебника.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05742" y="363070"/>
            <a:ext cx="35365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624" y="1409510"/>
            <a:ext cx="82833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1. На уроке я </a:t>
            </a:r>
            <a:r>
              <a:rPr lang="ru-RU" sz="2400" b="1" i="1" dirty="0" smtClean="0">
                <a:solidFill>
                  <a:srgbClr val="C00000"/>
                </a:solidFill>
              </a:rPr>
              <a:t>работал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активно </a:t>
            </a:r>
            <a:r>
              <a:rPr lang="ru-RU" sz="2400" b="1" i="1" dirty="0">
                <a:solidFill>
                  <a:srgbClr val="002060"/>
                </a:solidFill>
              </a:rPr>
              <a:t>/ </a:t>
            </a:r>
            <a:r>
              <a:rPr lang="ru-RU" sz="2400" b="1" i="1" dirty="0" smtClean="0">
                <a:solidFill>
                  <a:srgbClr val="002060"/>
                </a:solidFill>
              </a:rPr>
              <a:t>пассивно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2. Своей работой на </a:t>
            </a:r>
            <a:r>
              <a:rPr lang="ru-RU" sz="2400" b="1" i="1" dirty="0" smtClean="0">
                <a:solidFill>
                  <a:srgbClr val="C00000"/>
                </a:solidFill>
              </a:rPr>
              <a:t>уроке       </a:t>
            </a:r>
            <a:r>
              <a:rPr lang="ru-RU" sz="2400" b="1" i="1" dirty="0" smtClean="0">
                <a:solidFill>
                  <a:srgbClr val="002060"/>
                </a:solidFill>
              </a:rPr>
              <a:t>я доволен / не доволен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3. Урок для меня </a:t>
            </a:r>
            <a:r>
              <a:rPr lang="ru-RU" sz="2400" b="1" i="1" dirty="0" smtClean="0">
                <a:solidFill>
                  <a:srgbClr val="C00000"/>
                </a:solidFill>
              </a:rPr>
              <a:t>показался      </a:t>
            </a:r>
            <a:r>
              <a:rPr lang="ru-RU" sz="2400" b="1" i="1" dirty="0" smtClean="0">
                <a:solidFill>
                  <a:srgbClr val="002060"/>
                </a:solidFill>
              </a:rPr>
              <a:t>коротким / длинным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4. За урок </a:t>
            </a:r>
            <a:r>
              <a:rPr lang="ru-RU" sz="2400" b="1" i="1" dirty="0" smtClean="0">
                <a:solidFill>
                  <a:srgbClr val="C00000"/>
                </a:solidFill>
              </a:rPr>
              <a:t>я                 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не </a:t>
            </a:r>
            <a:r>
              <a:rPr lang="ru-RU" sz="2400" b="1" i="1" dirty="0">
                <a:solidFill>
                  <a:srgbClr val="002060"/>
                </a:solidFill>
              </a:rPr>
              <a:t>устал / </a:t>
            </a:r>
            <a:r>
              <a:rPr lang="ru-RU" sz="2400" b="1" i="1" dirty="0" smtClean="0">
                <a:solidFill>
                  <a:srgbClr val="002060"/>
                </a:solidFill>
              </a:rPr>
              <a:t>устал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5. Мое </a:t>
            </a:r>
            <a:r>
              <a:rPr lang="ru-RU" sz="2400" b="1" i="1" dirty="0" smtClean="0">
                <a:solidFill>
                  <a:srgbClr val="C00000"/>
                </a:solidFill>
              </a:rPr>
              <a:t>настроение 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стало </a:t>
            </a:r>
            <a:r>
              <a:rPr lang="ru-RU" sz="2400" b="1" i="1" dirty="0">
                <a:solidFill>
                  <a:srgbClr val="002060"/>
                </a:solidFill>
              </a:rPr>
              <a:t>лучше / стало </a:t>
            </a:r>
            <a:r>
              <a:rPr lang="ru-RU" sz="2400" b="1" i="1" dirty="0" smtClean="0">
                <a:solidFill>
                  <a:srgbClr val="002060"/>
                </a:solidFill>
              </a:rPr>
              <a:t>хуже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6. Материал урока мне </a:t>
            </a:r>
            <a:r>
              <a:rPr lang="ru-RU" sz="2400" b="1" i="1" dirty="0" smtClean="0">
                <a:solidFill>
                  <a:srgbClr val="C00000"/>
                </a:solidFill>
              </a:rPr>
              <a:t>был    </a:t>
            </a:r>
            <a:r>
              <a:rPr lang="ru-RU" sz="2400" b="1" i="1" dirty="0" smtClean="0">
                <a:solidFill>
                  <a:srgbClr val="002060"/>
                </a:solidFill>
              </a:rPr>
              <a:t>понятен </a:t>
            </a:r>
            <a:r>
              <a:rPr lang="ru-RU" sz="2400" b="1" i="1" dirty="0">
                <a:solidFill>
                  <a:srgbClr val="002060"/>
                </a:solidFill>
              </a:rPr>
              <a:t>/ не </a:t>
            </a:r>
            <a:r>
              <a:rPr lang="ru-RU" sz="2400" b="1" i="1" dirty="0" smtClean="0">
                <a:solidFill>
                  <a:srgbClr val="002060"/>
                </a:solidFill>
              </a:rPr>
              <a:t>понятен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C00000"/>
                </a:solidFill>
              </a:rPr>
              <a:t>7. Домашнее задание мне </a:t>
            </a:r>
            <a:r>
              <a:rPr lang="ru-RU" sz="2400" b="1" i="1" dirty="0" smtClean="0">
                <a:solidFill>
                  <a:srgbClr val="C00000"/>
                </a:solidFill>
              </a:rPr>
              <a:t>кажется 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                                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полезен </a:t>
            </a:r>
            <a:r>
              <a:rPr lang="ru-RU" sz="2400" b="1" i="1" dirty="0">
                <a:solidFill>
                  <a:srgbClr val="002060"/>
                </a:solidFill>
              </a:rPr>
              <a:t>/ бесполезен</a:t>
            </a:r>
          </a:p>
          <a:p>
            <a:pPr lvl="8"/>
            <a:r>
              <a:rPr lang="ru-RU" sz="2400" b="1" i="1" dirty="0">
                <a:solidFill>
                  <a:srgbClr val="002060"/>
                </a:solidFill>
              </a:rPr>
              <a:t>интересен / скучен</a:t>
            </a:r>
          </a:p>
          <a:p>
            <a:pPr lvl="8"/>
            <a:r>
              <a:rPr lang="ru-RU" sz="2400" b="1" i="1" dirty="0">
                <a:solidFill>
                  <a:srgbClr val="002060"/>
                </a:solidFill>
              </a:rPr>
              <a:t>легким / трудным</a:t>
            </a:r>
          </a:p>
          <a:p>
            <a:pPr lvl="8"/>
            <a:r>
              <a:rPr lang="ru-RU" sz="2400" b="1" i="1" dirty="0">
                <a:solidFill>
                  <a:srgbClr val="002060"/>
                </a:solidFill>
              </a:rPr>
              <a:t>интересным / </a:t>
            </a:r>
            <a:r>
              <a:rPr lang="ru-RU" sz="2400" b="1" i="1" dirty="0" smtClean="0">
                <a:solidFill>
                  <a:srgbClr val="002060"/>
                </a:solidFill>
              </a:rPr>
              <a:t>неинтересным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2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8854" y="2138082"/>
            <a:ext cx="7530353" cy="157330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tt-RU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УРОК!</a:t>
            </a:r>
            <a:endParaRPr lang="ru-RU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5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18" y="268255"/>
            <a:ext cx="9139938" cy="6858000"/>
          </a:xfrm>
          <a:prstGeom prst="rect">
            <a:avLst/>
          </a:prstGeom>
        </p:spPr>
      </p:pic>
      <p:pic>
        <p:nvPicPr>
          <p:cNvPr id="2056" name="Рисунок 1" descr="https://mathb-ege.sdamgia.ru/get_file?id=8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354" y="2254008"/>
            <a:ext cx="3592606" cy="422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42999" y="564777"/>
            <a:ext cx="68311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Дополнительные </a:t>
            </a:r>
            <a:r>
              <a:rPr lang="tt-RU" sz="48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</a:t>
            </a:r>
            <a:endParaRPr lang="ru-RU" sz="48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6834" y="2120304"/>
            <a:ext cx="57015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Объем </a:t>
            </a:r>
            <a:r>
              <a:rPr lang="ru-RU" sz="2800" b="1" dirty="0" smtClean="0">
                <a:solidFill>
                  <a:srgbClr val="002060"/>
                </a:solidFill>
              </a:rPr>
              <a:t>треугольной пирамиды  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</a:rPr>
              <a:t>являющейся частью правильной шестиугольной пирамиды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равен </a:t>
            </a:r>
            <a:r>
              <a:rPr lang="ru-RU" sz="2800" b="1" dirty="0">
                <a:solidFill>
                  <a:srgbClr val="002060"/>
                </a:solidFill>
              </a:rPr>
              <a:t>1</a:t>
            </a:r>
            <a:r>
              <a:rPr lang="ru-RU" sz="2800" b="1" dirty="0" smtClean="0">
                <a:solidFill>
                  <a:srgbClr val="002060"/>
                </a:solidFill>
              </a:rPr>
              <a:t>. Найдите </a:t>
            </a:r>
            <a:r>
              <a:rPr lang="ru-RU" sz="2800" b="1" dirty="0">
                <a:solidFill>
                  <a:srgbClr val="002060"/>
                </a:solidFill>
              </a:rPr>
              <a:t>объем </a:t>
            </a:r>
            <a:r>
              <a:rPr lang="ru-RU" sz="2800" b="1" dirty="0" smtClean="0">
                <a:solidFill>
                  <a:srgbClr val="002060"/>
                </a:solidFill>
              </a:rPr>
              <a:t>шестиугольной пирамиды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178" y="2259772"/>
            <a:ext cx="990308" cy="34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352" y="3086287"/>
            <a:ext cx="1574004" cy="31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0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074" name="Рисунок 12" descr="https://mathb-ege.sdamgia.ru/get_file?id=8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47" y="2547642"/>
            <a:ext cx="3384176" cy="347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2999" y="564777"/>
            <a:ext cx="6831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Дополнительные </a:t>
            </a:r>
            <a:r>
              <a:rPr lang="ru-RU" sz="48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</a:t>
            </a:r>
          </a:p>
          <a:p>
            <a:pPr algn="ctr"/>
            <a:endParaRPr lang="ru-RU" sz="48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9624" y="2547642"/>
            <a:ext cx="57015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b="1" dirty="0">
                <a:solidFill>
                  <a:srgbClr val="002060"/>
                </a:solidFill>
              </a:rPr>
              <a:t>О</a:t>
            </a:r>
            <a:r>
              <a:rPr lang="ru-RU" sz="2800" b="1" dirty="0" err="1">
                <a:solidFill>
                  <a:srgbClr val="002060"/>
                </a:solidFill>
              </a:rPr>
              <a:t>бъем</a:t>
            </a:r>
            <a:r>
              <a:rPr lang="ru-RU" sz="2800" b="1" dirty="0">
                <a:solidFill>
                  <a:srgbClr val="002060"/>
                </a:solidFill>
              </a:rPr>
              <a:t> пра­виль­ной </a:t>
            </a:r>
            <a:r>
              <a:rPr lang="ru-RU" sz="2800" b="1" dirty="0" smtClean="0">
                <a:solidFill>
                  <a:srgbClr val="002060"/>
                </a:solidFill>
              </a:rPr>
              <a:t>че­ты­рех­уголь­ной </a:t>
            </a:r>
            <a:r>
              <a:rPr lang="ru-RU" sz="2800" b="1" dirty="0">
                <a:solidFill>
                  <a:srgbClr val="002060"/>
                </a:solidFill>
              </a:rPr>
              <a:t>пи­ра­ми­ды  равен 12. Точка </a:t>
            </a:r>
            <a:r>
              <a:rPr lang="ru-RU" sz="2800" b="1" dirty="0" smtClean="0">
                <a:solidFill>
                  <a:srgbClr val="002060"/>
                </a:solidFill>
              </a:rPr>
              <a:t>Е</a:t>
            </a:r>
            <a:r>
              <a:rPr lang="ru-RU" sz="2800" b="1" dirty="0">
                <a:solidFill>
                  <a:srgbClr val="002060"/>
                </a:solidFill>
              </a:rPr>
              <a:t> – се­ре­ди­на </a:t>
            </a:r>
            <a:r>
              <a:rPr lang="ru-RU" sz="2800" b="1" dirty="0" smtClean="0">
                <a:solidFill>
                  <a:srgbClr val="002060"/>
                </a:solidFill>
              </a:rPr>
              <a:t>ребра </a:t>
            </a:r>
            <a:r>
              <a:rPr lang="en-US" sz="2800" b="1" dirty="0" smtClean="0">
                <a:solidFill>
                  <a:srgbClr val="002060"/>
                </a:solidFill>
              </a:rPr>
              <a:t>SB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r>
              <a:rPr lang="ru-RU" sz="2800" b="1" dirty="0">
                <a:solidFill>
                  <a:srgbClr val="002060"/>
                </a:solidFill>
              </a:rPr>
              <a:t>Най­ди­те объем тре­уголь­ной </a:t>
            </a:r>
            <a:r>
              <a:rPr lang="ru-RU" sz="2800" b="1" dirty="0" smtClean="0">
                <a:solidFill>
                  <a:srgbClr val="002060"/>
                </a:solidFill>
              </a:rPr>
              <a:t>пи­ра­ми­ды</a:t>
            </a:r>
            <a:r>
              <a:rPr lang="en-US" sz="2800" b="1" dirty="0" smtClean="0">
                <a:solidFill>
                  <a:srgbClr val="002060"/>
                </a:solidFill>
              </a:rPr>
              <a:t> EABC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06353" y="557905"/>
            <a:ext cx="61312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</a:rPr>
              <a:t>Закончите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предложение: 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062" y="1265791"/>
            <a:ext cx="86131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Высотой </a:t>
            </a:r>
            <a:r>
              <a:rPr lang="ru-RU" sz="2800" b="1" dirty="0">
                <a:solidFill>
                  <a:srgbClr val="002060"/>
                </a:solidFill>
              </a:rPr>
              <a:t>пирамиды называется </a:t>
            </a:r>
            <a:r>
              <a:rPr lang="ru-RU" sz="2800" b="1" dirty="0" smtClean="0">
                <a:solidFill>
                  <a:srgbClr val="002060"/>
                </a:solidFill>
              </a:rPr>
              <a:t>….</a:t>
            </a:r>
          </a:p>
          <a:p>
            <a:pPr marL="457200" indent="-4572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Пирамида называется правильной, если </a:t>
            </a:r>
            <a:r>
              <a:rPr lang="ru-RU" sz="2800" b="1" dirty="0" smtClean="0">
                <a:solidFill>
                  <a:srgbClr val="002060"/>
                </a:solidFill>
              </a:rPr>
              <a:t>…</a:t>
            </a:r>
          </a:p>
          <a:p>
            <a:pPr marL="457200" indent="-4572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Апофемой правильной пирамиды называется </a:t>
            </a:r>
            <a:r>
              <a:rPr lang="ru-RU" sz="2800" b="1" dirty="0" smtClean="0">
                <a:solidFill>
                  <a:srgbClr val="002060"/>
                </a:solidFill>
              </a:rPr>
              <a:t>….</a:t>
            </a:r>
          </a:p>
          <a:p>
            <a:pPr marL="457200" indent="-4572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Объем прямоугольного параллелепипеда равен </a:t>
            </a:r>
            <a:r>
              <a:rPr lang="ru-RU" sz="2800" b="1" dirty="0" smtClean="0">
                <a:solidFill>
                  <a:srgbClr val="002060"/>
                </a:solidFill>
              </a:rPr>
              <a:t>…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Объем призмы равен ….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Объем пирамиды равен….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2351" y="2760677"/>
            <a:ext cx="74093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</a:rPr>
              <a:t>Пи­ра­ми­да </a:t>
            </a:r>
            <a:r>
              <a:rPr lang="ru-RU" sz="2400" b="1" i="1" dirty="0" err="1">
                <a:solidFill>
                  <a:srgbClr val="002060"/>
                </a:solidFill>
              </a:rPr>
              <a:t>Сно­фру</a:t>
            </a:r>
            <a:r>
              <a:rPr lang="ru-RU" sz="2400" b="1" i="1" dirty="0">
                <a:solidFill>
                  <a:srgbClr val="002060"/>
                </a:solidFill>
              </a:rPr>
              <a:t> имеет форму пра­виль­ной четырёхуголь­ной пи­ра­ми­ды, сто­ро­на ос­но­ва­ния ко­то­рой равна 220 м, а вы­со­та — 104 м. Сто­ро­на ос­но­ва­ния точ­ной му­зей­ной копии этой пи­ра­ми­ды равна 44 см. Най­ди­те вы­со­ту му­зей­ной копии. Ответ дайте в сан­ти­мет­рах.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99" y="564777"/>
            <a:ext cx="6831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Дополнительные </a:t>
            </a:r>
            <a:r>
              <a:rPr lang="ru-RU" sz="48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</a:t>
            </a:r>
          </a:p>
          <a:p>
            <a:pPr algn="ctr"/>
            <a:endParaRPr lang="ru-RU" sz="48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82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0" y="3018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97086" y="404081"/>
            <a:ext cx="2611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</a:rPr>
              <a:t>Устный счет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425" y="1001123"/>
            <a:ext cx="8341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Во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сколь­ко раз уве­ли­чит­ся объем 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пи­ра­ми­ды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, если ее вы­со­ту уве­ли­чить 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че­ты­ре раза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0" name="Group 116"/>
          <p:cNvGrpSpPr>
            <a:grpSpLocks/>
          </p:cNvGrpSpPr>
          <p:nvPr/>
        </p:nvGrpSpPr>
        <p:grpSpPr bwMode="auto">
          <a:xfrm>
            <a:off x="2131605" y="3021070"/>
            <a:ext cx="2750175" cy="2369209"/>
            <a:chOff x="1680" y="2304"/>
            <a:chExt cx="1960" cy="1642"/>
          </a:xfrm>
        </p:grpSpPr>
        <p:sp>
          <p:nvSpPr>
            <p:cNvPr id="11" name="Rectangle 42"/>
            <p:cNvSpPr>
              <a:spLocks noChangeArrowheads="1"/>
            </p:cNvSpPr>
            <p:nvPr/>
          </p:nvSpPr>
          <p:spPr bwMode="auto">
            <a:xfrm>
              <a:off x="1680" y="3216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12" name="Group 65"/>
            <p:cNvGrpSpPr>
              <a:grpSpLocks/>
            </p:cNvGrpSpPr>
            <p:nvPr/>
          </p:nvGrpSpPr>
          <p:grpSpPr bwMode="auto">
            <a:xfrm rot="-175262">
              <a:off x="1776" y="2304"/>
              <a:ext cx="1648" cy="1432"/>
              <a:chOff x="1920" y="2400"/>
              <a:chExt cx="1648" cy="1432"/>
            </a:xfrm>
          </p:grpSpPr>
          <p:grpSp>
            <p:nvGrpSpPr>
              <p:cNvPr id="18" name="Group 50"/>
              <p:cNvGrpSpPr>
                <a:grpSpLocks/>
              </p:cNvGrpSpPr>
              <p:nvPr/>
            </p:nvGrpSpPr>
            <p:grpSpPr bwMode="auto">
              <a:xfrm>
                <a:off x="1920" y="2400"/>
                <a:ext cx="1648" cy="1432"/>
                <a:chOff x="240" y="1000"/>
                <a:chExt cx="1648" cy="1432"/>
              </a:xfrm>
            </p:grpSpPr>
            <p:sp>
              <p:nvSpPr>
                <p:cNvPr id="20" name="Freeform 39"/>
                <p:cNvSpPr>
                  <a:spLocks/>
                </p:cNvSpPr>
                <p:nvPr/>
              </p:nvSpPr>
              <p:spPr bwMode="auto">
                <a:xfrm>
                  <a:off x="240" y="2133"/>
                  <a:ext cx="1643" cy="299"/>
                </a:xfrm>
                <a:custGeom>
                  <a:avLst/>
                  <a:gdLst>
                    <a:gd name="T0" fmla="*/ 1643 w 1643"/>
                    <a:gd name="T1" fmla="*/ 81 h 299"/>
                    <a:gd name="T2" fmla="*/ 1136 w 1643"/>
                    <a:gd name="T3" fmla="*/ 299 h 299"/>
                    <a:gd name="T4" fmla="*/ 480 w 1643"/>
                    <a:gd name="T5" fmla="*/ 283 h 299"/>
                    <a:gd name="T6" fmla="*/ 0 w 1643"/>
                    <a:gd name="T7" fmla="*/ 0 h 29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43" h="299">
                      <a:moveTo>
                        <a:pt x="1643" y="81"/>
                      </a:moveTo>
                      <a:lnTo>
                        <a:pt x="1136" y="299"/>
                      </a:lnTo>
                      <a:lnTo>
                        <a:pt x="480" y="28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40"/>
                <p:cNvSpPr>
                  <a:spLocks/>
                </p:cNvSpPr>
                <p:nvPr/>
              </p:nvSpPr>
              <p:spPr bwMode="auto">
                <a:xfrm>
                  <a:off x="245" y="1904"/>
                  <a:ext cx="1643" cy="310"/>
                </a:xfrm>
                <a:custGeom>
                  <a:avLst/>
                  <a:gdLst>
                    <a:gd name="T0" fmla="*/ 0 w 1643"/>
                    <a:gd name="T1" fmla="*/ 229 h 310"/>
                    <a:gd name="T2" fmla="*/ 419 w 1643"/>
                    <a:gd name="T3" fmla="*/ 0 h 310"/>
                    <a:gd name="T4" fmla="*/ 1195 w 1643"/>
                    <a:gd name="T5" fmla="*/ 16 h 310"/>
                    <a:gd name="T6" fmla="*/ 1643 w 1643"/>
                    <a:gd name="T7" fmla="*/ 310 h 31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43" h="310">
                      <a:moveTo>
                        <a:pt x="0" y="229"/>
                      </a:moveTo>
                      <a:lnTo>
                        <a:pt x="419" y="0"/>
                      </a:lnTo>
                      <a:lnTo>
                        <a:pt x="1195" y="16"/>
                      </a:lnTo>
                      <a:lnTo>
                        <a:pt x="1643" y="310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 cap="flat" cmpd="sng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43"/>
                <p:cNvSpPr>
                  <a:spLocks/>
                </p:cNvSpPr>
                <p:nvPr/>
              </p:nvSpPr>
              <p:spPr bwMode="auto">
                <a:xfrm>
                  <a:off x="1098" y="1002"/>
                  <a:ext cx="284" cy="1424"/>
                </a:xfrm>
                <a:custGeom>
                  <a:avLst/>
                  <a:gdLst>
                    <a:gd name="T0" fmla="*/ 0 w 284"/>
                    <a:gd name="T1" fmla="*/ 0 h 1424"/>
                    <a:gd name="T2" fmla="*/ 284 w 284"/>
                    <a:gd name="T3" fmla="*/ 1424 h 1424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84" h="1424">
                      <a:moveTo>
                        <a:pt x="0" y="0"/>
                      </a:moveTo>
                      <a:lnTo>
                        <a:pt x="284" y="1424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44"/>
                <p:cNvSpPr>
                  <a:spLocks/>
                </p:cNvSpPr>
                <p:nvPr/>
              </p:nvSpPr>
              <p:spPr bwMode="auto">
                <a:xfrm>
                  <a:off x="1100" y="1010"/>
                  <a:ext cx="780" cy="1204"/>
                </a:xfrm>
                <a:custGeom>
                  <a:avLst/>
                  <a:gdLst>
                    <a:gd name="T0" fmla="*/ 0 w 780"/>
                    <a:gd name="T1" fmla="*/ 0 h 1204"/>
                    <a:gd name="T2" fmla="*/ 780 w 780"/>
                    <a:gd name="T3" fmla="*/ 1204 h 1204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780" h="1204">
                      <a:moveTo>
                        <a:pt x="0" y="0"/>
                      </a:moveTo>
                      <a:lnTo>
                        <a:pt x="780" y="1204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45"/>
                <p:cNvSpPr>
                  <a:spLocks/>
                </p:cNvSpPr>
                <p:nvPr/>
              </p:nvSpPr>
              <p:spPr bwMode="auto">
                <a:xfrm>
                  <a:off x="726" y="1000"/>
                  <a:ext cx="378" cy="1412"/>
                </a:xfrm>
                <a:custGeom>
                  <a:avLst/>
                  <a:gdLst>
                    <a:gd name="T0" fmla="*/ 378 w 378"/>
                    <a:gd name="T1" fmla="*/ 0 h 1412"/>
                    <a:gd name="T2" fmla="*/ 0 w 378"/>
                    <a:gd name="T3" fmla="*/ 1412 h 1412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378" h="1412">
                      <a:moveTo>
                        <a:pt x="378" y="0"/>
                      </a:moveTo>
                      <a:lnTo>
                        <a:pt x="0" y="1412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46"/>
                <p:cNvSpPr>
                  <a:spLocks/>
                </p:cNvSpPr>
                <p:nvPr/>
              </p:nvSpPr>
              <p:spPr bwMode="auto">
                <a:xfrm>
                  <a:off x="241" y="1006"/>
                  <a:ext cx="863" cy="1127"/>
                </a:xfrm>
                <a:custGeom>
                  <a:avLst/>
                  <a:gdLst>
                    <a:gd name="T0" fmla="*/ 863 w 863"/>
                    <a:gd name="T1" fmla="*/ 0 h 1127"/>
                    <a:gd name="T2" fmla="*/ 0 w 863"/>
                    <a:gd name="T3" fmla="*/ 1127 h 1127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863" h="1127">
                      <a:moveTo>
                        <a:pt x="863" y="0"/>
                      </a:moveTo>
                      <a:lnTo>
                        <a:pt x="0" y="1127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47"/>
                <p:cNvSpPr>
                  <a:spLocks/>
                </p:cNvSpPr>
                <p:nvPr/>
              </p:nvSpPr>
              <p:spPr bwMode="auto">
                <a:xfrm>
                  <a:off x="648" y="1004"/>
                  <a:ext cx="458" cy="900"/>
                </a:xfrm>
                <a:custGeom>
                  <a:avLst/>
                  <a:gdLst>
                    <a:gd name="T0" fmla="*/ 458 w 458"/>
                    <a:gd name="T1" fmla="*/ 0 h 900"/>
                    <a:gd name="T2" fmla="*/ 0 w 458"/>
                    <a:gd name="T3" fmla="*/ 900 h 90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458" h="900">
                      <a:moveTo>
                        <a:pt x="458" y="0"/>
                      </a:moveTo>
                      <a:lnTo>
                        <a:pt x="0" y="900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48"/>
                <p:cNvSpPr>
                  <a:spLocks/>
                </p:cNvSpPr>
                <p:nvPr/>
              </p:nvSpPr>
              <p:spPr bwMode="auto">
                <a:xfrm>
                  <a:off x="1096" y="1002"/>
                  <a:ext cx="344" cy="926"/>
                </a:xfrm>
                <a:custGeom>
                  <a:avLst/>
                  <a:gdLst>
                    <a:gd name="T0" fmla="*/ 0 w 344"/>
                    <a:gd name="T1" fmla="*/ 0 h 926"/>
                    <a:gd name="T2" fmla="*/ 344 w 344"/>
                    <a:gd name="T3" fmla="*/ 926 h 926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344" h="926">
                      <a:moveTo>
                        <a:pt x="0" y="0"/>
                      </a:moveTo>
                      <a:lnTo>
                        <a:pt x="344" y="926"/>
                      </a:lnTo>
                    </a:path>
                  </a:pathLst>
                </a:custGeom>
                <a:solidFill>
                  <a:srgbClr val="CCFFFF">
                    <a:alpha val="54117"/>
                  </a:srgbClr>
                </a:solidFill>
                <a:ln w="127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" name="Freeform 60"/>
              <p:cNvSpPr>
                <a:spLocks/>
              </p:cNvSpPr>
              <p:nvPr/>
            </p:nvSpPr>
            <p:spPr bwMode="auto">
              <a:xfrm>
                <a:off x="2776" y="2432"/>
                <a:ext cx="8" cy="1120"/>
              </a:xfrm>
              <a:custGeom>
                <a:avLst/>
                <a:gdLst>
                  <a:gd name="T0" fmla="*/ 8 w 8"/>
                  <a:gd name="T1" fmla="*/ 0 h 1120"/>
                  <a:gd name="T2" fmla="*/ 0 w 8"/>
                  <a:gd name="T3" fmla="*/ 1120 h 11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120">
                    <a:moveTo>
                      <a:pt x="8" y="0"/>
                    </a:moveTo>
                    <a:lnTo>
                      <a:pt x="0" y="1120"/>
                    </a:lnTo>
                  </a:path>
                </a:pathLst>
              </a:custGeom>
              <a:solidFill>
                <a:srgbClr val="CCFFFF">
                  <a:alpha val="54117"/>
                </a:srgbClr>
              </a:solidFill>
              <a:ln w="28575" cap="flat" cmpd="sng">
                <a:solidFill>
                  <a:srgbClr val="FF0000"/>
                </a:solidFill>
                <a:prstDash val="dash"/>
                <a:round/>
                <a:headEnd type="oval" w="med" len="med"/>
                <a:tailEnd type="oval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" name="Rectangle 66"/>
            <p:cNvSpPr>
              <a:spLocks noChangeArrowheads="1"/>
            </p:cNvSpPr>
            <p:nvPr/>
          </p:nvSpPr>
          <p:spPr bwMode="auto">
            <a:xfrm>
              <a:off x="2064" y="3024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2160" y="3696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5" name="Rectangle 68"/>
            <p:cNvSpPr>
              <a:spLocks noChangeArrowheads="1"/>
            </p:cNvSpPr>
            <p:nvPr/>
          </p:nvSpPr>
          <p:spPr bwMode="auto">
            <a:xfrm>
              <a:off x="2880" y="3696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3408" y="3408"/>
              <a:ext cx="2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7" name="Rectangle 70"/>
            <p:cNvSpPr>
              <a:spLocks noChangeArrowheads="1"/>
            </p:cNvSpPr>
            <p:nvPr/>
          </p:nvSpPr>
          <p:spPr bwMode="auto">
            <a:xfrm>
              <a:off x="2928" y="3024"/>
              <a:ext cx="22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28" name="Group 64"/>
          <p:cNvGrpSpPr>
            <a:grpSpLocks/>
          </p:cNvGrpSpPr>
          <p:nvPr/>
        </p:nvGrpSpPr>
        <p:grpSpPr bwMode="auto">
          <a:xfrm>
            <a:off x="6506512" y="995339"/>
            <a:ext cx="2351741" cy="4488540"/>
            <a:chOff x="288" y="192"/>
            <a:chExt cx="1648" cy="3880"/>
          </a:xfrm>
        </p:grpSpPr>
        <p:sp>
          <p:nvSpPr>
            <p:cNvPr id="29" name="Freeform 52"/>
            <p:cNvSpPr>
              <a:spLocks/>
            </p:cNvSpPr>
            <p:nvPr/>
          </p:nvSpPr>
          <p:spPr bwMode="auto">
            <a:xfrm>
              <a:off x="288" y="3773"/>
              <a:ext cx="1643" cy="299"/>
            </a:xfrm>
            <a:custGeom>
              <a:avLst/>
              <a:gdLst>
                <a:gd name="T0" fmla="*/ 1643 w 1643"/>
                <a:gd name="T1" fmla="*/ 81 h 299"/>
                <a:gd name="T2" fmla="*/ 1136 w 1643"/>
                <a:gd name="T3" fmla="*/ 299 h 299"/>
                <a:gd name="T4" fmla="*/ 480 w 1643"/>
                <a:gd name="T5" fmla="*/ 283 h 299"/>
                <a:gd name="T6" fmla="*/ 0 w 1643"/>
                <a:gd name="T7" fmla="*/ 0 h 29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43" h="299">
                  <a:moveTo>
                    <a:pt x="1643" y="81"/>
                  </a:moveTo>
                  <a:lnTo>
                    <a:pt x="1136" y="299"/>
                  </a:lnTo>
                  <a:lnTo>
                    <a:pt x="480" y="283"/>
                  </a:lnTo>
                  <a:lnTo>
                    <a:pt x="0" y="0"/>
                  </a:lnTo>
                </a:path>
              </a:pathLst>
            </a:custGeom>
            <a:solidFill>
              <a:srgbClr val="CCFFFF"/>
            </a:solidFill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53"/>
            <p:cNvSpPr>
              <a:spLocks/>
            </p:cNvSpPr>
            <p:nvPr/>
          </p:nvSpPr>
          <p:spPr bwMode="auto">
            <a:xfrm>
              <a:off x="293" y="3544"/>
              <a:ext cx="1643" cy="310"/>
            </a:xfrm>
            <a:custGeom>
              <a:avLst/>
              <a:gdLst>
                <a:gd name="T0" fmla="*/ 0 w 1643"/>
                <a:gd name="T1" fmla="*/ 229 h 310"/>
                <a:gd name="T2" fmla="*/ 419 w 1643"/>
                <a:gd name="T3" fmla="*/ 0 h 310"/>
                <a:gd name="T4" fmla="*/ 1195 w 1643"/>
                <a:gd name="T5" fmla="*/ 16 h 310"/>
                <a:gd name="T6" fmla="*/ 1643 w 1643"/>
                <a:gd name="T7" fmla="*/ 310 h 3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43" h="310">
                  <a:moveTo>
                    <a:pt x="0" y="229"/>
                  </a:moveTo>
                  <a:lnTo>
                    <a:pt x="419" y="0"/>
                  </a:lnTo>
                  <a:lnTo>
                    <a:pt x="1195" y="16"/>
                  </a:lnTo>
                  <a:lnTo>
                    <a:pt x="1643" y="310"/>
                  </a:lnTo>
                </a:path>
              </a:pathLst>
            </a:custGeom>
            <a:solidFill>
              <a:srgbClr val="CCFFFF"/>
            </a:solidFill>
            <a:ln w="12700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54"/>
            <p:cNvSpPr>
              <a:spLocks/>
            </p:cNvSpPr>
            <p:nvPr/>
          </p:nvSpPr>
          <p:spPr bwMode="auto">
            <a:xfrm>
              <a:off x="1146" y="197"/>
              <a:ext cx="284" cy="3869"/>
            </a:xfrm>
            <a:custGeom>
              <a:avLst/>
              <a:gdLst>
                <a:gd name="T0" fmla="*/ 0 w 284"/>
                <a:gd name="T1" fmla="*/ 0 h 1424"/>
                <a:gd name="T2" fmla="*/ 284 w 284"/>
                <a:gd name="T3" fmla="*/ 10512 h 142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84" h="1424">
                  <a:moveTo>
                    <a:pt x="0" y="0"/>
                  </a:moveTo>
                  <a:lnTo>
                    <a:pt x="284" y="14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55"/>
            <p:cNvSpPr>
              <a:spLocks/>
            </p:cNvSpPr>
            <p:nvPr/>
          </p:nvSpPr>
          <p:spPr bwMode="auto">
            <a:xfrm>
              <a:off x="1148" y="219"/>
              <a:ext cx="788" cy="3637"/>
            </a:xfrm>
            <a:custGeom>
              <a:avLst/>
              <a:gdLst>
                <a:gd name="T0" fmla="*/ 0 w 788"/>
                <a:gd name="T1" fmla="*/ 0 h 3637"/>
                <a:gd name="T2" fmla="*/ 788 w 788"/>
                <a:gd name="T3" fmla="*/ 3637 h 363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88" h="3637">
                  <a:moveTo>
                    <a:pt x="0" y="0"/>
                  </a:moveTo>
                  <a:lnTo>
                    <a:pt x="788" y="363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56"/>
            <p:cNvSpPr>
              <a:spLocks/>
            </p:cNvSpPr>
            <p:nvPr/>
          </p:nvSpPr>
          <p:spPr bwMode="auto">
            <a:xfrm>
              <a:off x="774" y="192"/>
              <a:ext cx="378" cy="3836"/>
            </a:xfrm>
            <a:custGeom>
              <a:avLst/>
              <a:gdLst>
                <a:gd name="T0" fmla="*/ 378 w 378"/>
                <a:gd name="T1" fmla="*/ 0 h 1412"/>
                <a:gd name="T2" fmla="*/ 0 w 378"/>
                <a:gd name="T3" fmla="*/ 10421 h 14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78" h="1412">
                  <a:moveTo>
                    <a:pt x="378" y="0"/>
                  </a:moveTo>
                  <a:lnTo>
                    <a:pt x="0" y="141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57"/>
            <p:cNvSpPr>
              <a:spLocks/>
            </p:cNvSpPr>
            <p:nvPr/>
          </p:nvSpPr>
          <p:spPr bwMode="auto">
            <a:xfrm>
              <a:off x="288" y="208"/>
              <a:ext cx="864" cy="3568"/>
            </a:xfrm>
            <a:custGeom>
              <a:avLst/>
              <a:gdLst>
                <a:gd name="T0" fmla="*/ 864 w 864"/>
                <a:gd name="T1" fmla="*/ 0 h 3568"/>
                <a:gd name="T2" fmla="*/ 0 w 864"/>
                <a:gd name="T3" fmla="*/ 3568 h 356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64" h="3568">
                  <a:moveTo>
                    <a:pt x="864" y="0"/>
                  </a:moveTo>
                  <a:lnTo>
                    <a:pt x="0" y="356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58"/>
            <p:cNvSpPr>
              <a:spLocks/>
            </p:cNvSpPr>
            <p:nvPr/>
          </p:nvSpPr>
          <p:spPr bwMode="auto">
            <a:xfrm>
              <a:off x="712" y="203"/>
              <a:ext cx="442" cy="3341"/>
            </a:xfrm>
            <a:custGeom>
              <a:avLst/>
              <a:gdLst>
                <a:gd name="T0" fmla="*/ 442 w 442"/>
                <a:gd name="T1" fmla="*/ 0 h 3341"/>
                <a:gd name="T2" fmla="*/ 0 w 442"/>
                <a:gd name="T3" fmla="*/ 3341 h 33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42" h="3341">
                  <a:moveTo>
                    <a:pt x="442" y="0"/>
                  </a:moveTo>
                  <a:lnTo>
                    <a:pt x="0" y="334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59"/>
            <p:cNvSpPr>
              <a:spLocks/>
            </p:cNvSpPr>
            <p:nvPr/>
          </p:nvSpPr>
          <p:spPr bwMode="auto">
            <a:xfrm>
              <a:off x="1144" y="197"/>
              <a:ext cx="352" cy="3355"/>
            </a:xfrm>
            <a:custGeom>
              <a:avLst/>
              <a:gdLst>
                <a:gd name="T0" fmla="*/ 0 w 352"/>
                <a:gd name="T1" fmla="*/ 0 h 3355"/>
                <a:gd name="T2" fmla="*/ 352 w 352"/>
                <a:gd name="T3" fmla="*/ 3355 h 335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2" h="3355">
                  <a:moveTo>
                    <a:pt x="0" y="0"/>
                  </a:moveTo>
                  <a:lnTo>
                    <a:pt x="352" y="335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1112" y="232"/>
              <a:ext cx="40" cy="3568"/>
            </a:xfrm>
            <a:custGeom>
              <a:avLst/>
              <a:gdLst>
                <a:gd name="T0" fmla="*/ 40 w 40"/>
                <a:gd name="T1" fmla="*/ 0 h 3568"/>
                <a:gd name="T2" fmla="*/ 0 w 40"/>
                <a:gd name="T3" fmla="*/ 3568 h 356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0" h="3568">
                  <a:moveTo>
                    <a:pt x="40" y="0"/>
                  </a:moveTo>
                  <a:lnTo>
                    <a:pt x="0" y="3568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dash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Rectangle 114"/>
          <p:cNvSpPr>
            <a:spLocks noChangeArrowheads="1"/>
          </p:cNvSpPr>
          <p:nvPr/>
        </p:nvSpPr>
        <p:spPr bwMode="auto">
          <a:xfrm>
            <a:off x="3072532" y="3945487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36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</a:t>
            </a:r>
            <a:endParaRPr lang="ru-RU" altLang="ru-RU" sz="3600" b="1" i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9" name="Rectangle 115"/>
          <p:cNvSpPr>
            <a:spLocks noChangeArrowheads="1"/>
          </p:cNvSpPr>
          <p:nvPr/>
        </p:nvSpPr>
        <p:spPr bwMode="auto">
          <a:xfrm>
            <a:off x="7600164" y="3523850"/>
            <a:ext cx="66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r>
              <a:rPr lang="en-US" altLang="ru-RU" sz="36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</a:t>
            </a:r>
            <a:endParaRPr lang="ru-RU" altLang="ru-RU" sz="3600" b="1" i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3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1176" y="4889974"/>
            <a:ext cx="8341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Найдите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объем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многогранника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изображенного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рисунке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(все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двугранные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углы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многогранника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прямые)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https://ege.sdamgia.ru/get_file?id=75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9" b="5582"/>
          <a:stretch/>
        </p:blipFill>
        <p:spPr bwMode="auto">
          <a:xfrm>
            <a:off x="2343150" y="522247"/>
            <a:ext cx="4007224" cy="3796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7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69815" y="713776"/>
            <a:ext cx="2611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</a:rPr>
              <a:t>Устный счет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9181" y="5384154"/>
            <a:ext cx="83856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Най­ди­те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объем мно­го­гран­ни­ка, изоб­ра­жен­но­го на ри­сун­ке (все дву­гран­ные углы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пря­мые)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https://ege.sdamgia.ru/get_file?id=89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639" y="388783"/>
            <a:ext cx="3566974" cy="49953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27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55539" y="728063"/>
            <a:ext cx="2611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</a:rPr>
              <a:t>Устный счет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6935" y="4889974"/>
            <a:ext cx="80301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Найдите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объем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пространственного креста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изображенного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рисунке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составленного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из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единичных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кубов.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 descr="https://ege.sdamgia.ru/get_file?id=83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728062"/>
            <a:ext cx="4387794" cy="3843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92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3448"/>
            <a:ext cx="9139938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1901" y="4688268"/>
            <a:ext cx="8341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Найдите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объем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многогранника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вершинами которого являются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точки АВСД1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прямоугольного параллелепипеда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АВСДА1В1С1Д1, у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которого </a:t>
            </a: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АВ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= 4, АД = 3, АА1 =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4.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 descr="https://ege.sdamgia.ru/get_file?id=337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870" y="2478741"/>
            <a:ext cx="4182035" cy="23708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590364" y="4426658"/>
            <a:ext cx="349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/>
              <a:t>4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78422" y="3818964"/>
            <a:ext cx="349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/>
              <a:t>4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39035" y="3633281"/>
            <a:ext cx="349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/>
              <a:t>3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28046" y="820880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47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9410" y="4533621"/>
            <a:ext cx="8865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800" b="1" i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Во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сколько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раз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увеличится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объем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правильного тетраэдра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, если все его ребра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увеличить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в два раза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 descr="https://mathb-ege.sdamgia.ru/get_file?id=79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88" y="1727108"/>
            <a:ext cx="3267768" cy="234511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2773388" y="834010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02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16588" y="528493"/>
            <a:ext cx="3166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ЗАДАЧ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389" y="1255530"/>
            <a:ext cx="85388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Объем куба равен 12. Най­ди­те объем че­ты­рех­уголь­ной пи­ра­ми­ды, ос­но­ва­ни­ем ко­то­рой яв­ля­ет­ся грань куба, а вер­ши­ной — </a:t>
            </a:r>
            <a:r>
              <a:rPr lang="ru-RU" sz="2800" b="1" u="sng" dirty="0">
                <a:solidFill>
                  <a:srgbClr val="002060"/>
                </a:solidFill>
              </a:rPr>
              <a:t>центр куба. </a:t>
            </a:r>
          </a:p>
        </p:txBody>
      </p:sp>
      <p:pic>
        <p:nvPicPr>
          <p:cNvPr id="6" name="Рисунок 5" descr="https://mathb-ege.sdamgia.ru/get_file?id=88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882" y="2918012"/>
            <a:ext cx="3415553" cy="2998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47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682</TotalTime>
  <Words>411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Гульфира Рифкатовна</cp:lastModifiedBy>
  <cp:revision>61</cp:revision>
  <dcterms:created xsi:type="dcterms:W3CDTF">2013-11-19T05:52:05Z</dcterms:created>
  <dcterms:modified xsi:type="dcterms:W3CDTF">2021-10-24T23:23:50Z</dcterms:modified>
</cp:coreProperties>
</file>