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notesMasterIdLst>
    <p:notesMasterId r:id="rId12"/>
  </p:notesMasterIdLst>
  <p:sldIdLst>
    <p:sldId id="278" r:id="rId2"/>
    <p:sldId id="279" r:id="rId3"/>
    <p:sldId id="280" r:id="rId4"/>
    <p:sldId id="283" r:id="rId5"/>
    <p:sldId id="282" r:id="rId6"/>
    <p:sldId id="284" r:id="rId7"/>
    <p:sldId id="285" r:id="rId8"/>
    <p:sldId id="286" r:id="rId9"/>
    <p:sldId id="291" r:id="rId10"/>
    <p:sldId id="29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Татьяна" initials="Т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EE2"/>
    <a:srgbClr val="F7FDBB"/>
    <a:srgbClr val="F6FEDE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6167E-0912-4302-95C5-2FF79B4C3ED0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2DDE8-11E9-4B0D-8E01-10843FDE4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413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12.10.2021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199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12.10.2021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564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12.10.2021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081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12.10.2021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138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12.10.2021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498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12.10.2021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710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12.10.2021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01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12.10.2021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275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12.10.2021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685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12.10.2021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392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12.10.2021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884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914400"/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 defTabSz="914400"/>
              <a:t>12.10.2021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914400"/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914400"/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 defTabSz="914400"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997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vatars.mds.yandex.net/get-pdb/2474062/6c76ebef-682e-4a4d-984e-d751b4977062/s1200?webp=fals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ortal-slovo.ru/history/40144.php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teresnyefakty.org/wp-content/uploads/Foto-Petra-1-Pervogo-13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&#1089;&#1077;&#1079;&#1086;&#1085;&#1099;-&#1075;&#1086;&#1076;&#1072;.&#1088;&#1092;/sites/default/files/images/shkolnikam/sochinenie_Petr-I-4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8AB616F6-D1CF-43C6-B60E-13F6400C5B4C}"/>
              </a:ext>
            </a:extLst>
          </p:cNvPr>
          <p:cNvSpPr/>
          <p:nvPr/>
        </p:nvSpPr>
        <p:spPr>
          <a:xfrm>
            <a:off x="4224918" y="204869"/>
            <a:ext cx="7529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Предметная неделя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914400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духовно-нравственной (православной) культуры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8AB616F6-D1CF-43C6-B60E-13F6400C5B4C}"/>
              </a:ext>
            </a:extLst>
          </p:cNvPr>
          <p:cNvSpPr/>
          <p:nvPr/>
        </p:nvSpPr>
        <p:spPr>
          <a:xfrm>
            <a:off x="4483720" y="1380614"/>
            <a:ext cx="69310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ОБРАЗОВАТЕЛЬНЫЙ ПРОЕКТ НА ТЕМУ </a:t>
            </a:r>
          </a:p>
          <a:p>
            <a:pPr algn="ctr" defTabSz="914400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Петр Великий в русской истории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2E2672A5-08A3-4F3F-8A22-9B4B2CD37F46}"/>
              </a:ext>
            </a:extLst>
          </p:cNvPr>
          <p:cNvSpPr/>
          <p:nvPr/>
        </p:nvSpPr>
        <p:spPr>
          <a:xfrm>
            <a:off x="4144098" y="3050765"/>
            <a:ext cx="76102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ru-RU" altLang="ru-RU" sz="2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Методическая разработка </a:t>
            </a:r>
            <a:r>
              <a:rPr lang="ru-RU" altLang="ru-RU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внеклассного мероприятия</a:t>
            </a:r>
          </a:p>
          <a:p>
            <a:pPr algn="ctr" defTabSz="914400"/>
            <a:r>
              <a:rPr lang="ru-RU" altLang="ru-RU" sz="2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духовному краеведению </a:t>
            </a:r>
          </a:p>
          <a:p>
            <a:pPr algn="ctr" defTabSz="914400"/>
            <a:r>
              <a:rPr lang="ru-RU" altLang="ru-RU" sz="2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Россию поднял на дыбы» </a:t>
            </a:r>
          </a:p>
          <a:p>
            <a:pPr algn="ctr" defTabSz="914400"/>
            <a:r>
              <a:rPr lang="ru-RU" altLang="ru-RU" sz="20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(дискуссия с элементами игрового моделирования)</a:t>
            </a:r>
            <a:endParaRPr lang="ru-RU" altLang="ru-RU" sz="24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914400"/>
            <a:r>
              <a:rPr lang="ru-RU" altLang="ru-RU" sz="2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altLang="ru-RU" sz="24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</a:p>
        </p:txBody>
      </p:sp>
      <p:sp>
        <p:nvSpPr>
          <p:cNvPr id="6" name="TextBox 19"/>
          <p:cNvSpPr txBox="1">
            <a:spLocks noChangeArrowheads="1"/>
          </p:cNvSpPr>
          <p:nvPr/>
        </p:nvSpPr>
        <p:spPr bwMode="auto">
          <a:xfrm>
            <a:off x="5200024" y="5442508"/>
            <a:ext cx="6435622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r>
              <a:rPr lang="ru-RU" altLang="ru-RU" sz="2000" dirty="0"/>
              <a:t>Автор: </a:t>
            </a:r>
            <a:endParaRPr lang="en-US" altLang="ru-RU" sz="2000" dirty="0"/>
          </a:p>
          <a:p>
            <a:pPr algn="r" eaLnBrk="1" hangingPunct="1"/>
            <a:r>
              <a:rPr lang="ru-RU" altLang="ru-RU" sz="2000" dirty="0" smtClean="0">
                <a:solidFill>
                  <a:schemeClr val="tx2"/>
                </a:solidFill>
              </a:rPr>
              <a:t>Балакина С.В., </a:t>
            </a:r>
            <a:r>
              <a:rPr lang="ru-RU" altLang="ru-RU" sz="2000" dirty="0">
                <a:solidFill>
                  <a:schemeClr val="tx2"/>
                </a:solidFill>
              </a:rPr>
              <a:t>учитель истории и обществознания</a:t>
            </a:r>
          </a:p>
          <a:p>
            <a:pPr algn="r" eaLnBrk="1" hangingPunct="1"/>
            <a:r>
              <a:rPr lang="ru-RU" altLang="ru-RU" sz="2000" dirty="0">
                <a:solidFill>
                  <a:schemeClr val="tx2"/>
                </a:solidFill>
              </a:rPr>
              <a:t>МАОУ «СОШ №10» г. Реутов Московской области</a:t>
            </a:r>
          </a:p>
          <a:p>
            <a:pPr algn="r" eaLnBrk="1" hangingPunct="1"/>
            <a:endParaRPr lang="ru-RU" altLang="ru-RU" dirty="0"/>
          </a:p>
        </p:txBody>
      </p:sp>
      <p:pic>
        <p:nvPicPr>
          <p:cNvPr id="1026" name="Picture 2" descr="https://avatars.mds.yandex.net/get-pdb/2474062/6c76ebef-682e-4a4d-984e-d751b4977062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12" y="1380614"/>
            <a:ext cx="3677306" cy="4069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062" y="5627174"/>
            <a:ext cx="500575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hlinkClick r:id="rId3"/>
              </a:rPr>
              <a:t>https://avatars.mds.yandex.net/get-pdb/2474062/6c76ebef-682e-4a4d-984e-d751b4977062/s1200?webp=false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98434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85B13647-5257-4455-BB1E-4049FBFD73BB}"/>
              </a:ext>
            </a:extLst>
          </p:cNvPr>
          <p:cNvSpPr/>
          <p:nvPr/>
        </p:nvSpPr>
        <p:spPr>
          <a:xfrm>
            <a:off x="991167" y="262513"/>
            <a:ext cx="45986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А. Рефлексия. Критерии факта.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4E7D2447-9B0F-46CD-AA3F-ADD200EA9C76}"/>
              </a:ext>
            </a:extLst>
          </p:cNvPr>
          <p:cNvSpPr/>
          <p:nvPr/>
        </p:nvSpPr>
        <p:spPr>
          <a:xfrm>
            <a:off x="4283664" y="2830393"/>
            <a:ext cx="5200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Б. Рефлексия. Критерии отношения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79230" y="785532"/>
            <a:ext cx="860444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4625" algn="just">
              <a:buFontTx/>
              <a:buAutoNum type="arabicPeriod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Хорошо усвоен материал о роли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как реформатора, который превратил Россию в мощную державу.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174625" algn="just">
              <a:buFontTx/>
              <a:buAutoNum type="arabicPeriod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Все обучающиеся успешно справились с проблемными вопросами, заданиями, так как была проведена предварительная подготовка</a:t>
            </a:r>
          </a:p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Обучающиеся при работе с документами провели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многоуровневый анализ исторических источников.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3830" y="3588763"/>
            <a:ext cx="90320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4625" algn="just">
              <a:buFontTx/>
              <a:buAutoNum type="arabicPeriod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Цели и задачи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мероприятия достигнуты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174625" algn="just">
              <a:buFontTx/>
              <a:buAutoNum type="arabicPeriod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Тип мероприятия, его структура, взаимосвязь частей оправданы для достижения целей.</a:t>
            </a:r>
          </a:p>
          <a:p>
            <a:pPr indent="174625" algn="just">
              <a:buFontTx/>
              <a:buAutoNum type="arabicPeriod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Форма достижения целей выбрана групповая, индивидуальная, фронтальная.</a:t>
            </a:r>
          </a:p>
          <a:p>
            <a:pPr indent="174625" algn="just">
              <a:buFontTx/>
              <a:buAutoNum type="arabicPeriod"/>
              <a:defRPr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Все учащиеся были вовлечены в работу. Различный характер предлагаемых заданий способствовал сохранению благоприятной атмосферы,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повышению мотивации. 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4625" algn="just">
              <a:buFontTx/>
              <a:buAutoNum type="arabicPeriod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Организовано учебное сотрудничество, которое включало все формы взаимодействия обучения – и сотрудничество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 учителем, и с другими учениками, и с самим собой.</a:t>
            </a:r>
            <a:r>
              <a:rPr lang="ru-RU" dirty="0"/>
              <a:t>  </a:t>
            </a:r>
          </a:p>
          <a:p>
            <a:pPr indent="174625" algn="just">
              <a:buFontTx/>
              <a:buAutoNum type="arabicPeriod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Дидактический материал, технические средства обучения использовались в соответствии с нормами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СанПин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1360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7817" y="409489"/>
            <a:ext cx="1142547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2075" indent="349250" algn="just">
              <a:defRPr/>
            </a:pPr>
            <a:r>
              <a:rPr lang="ru-RU" sz="20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проекта</a:t>
            </a:r>
            <a:r>
              <a:rPr lang="ru-RU" sz="2000" b="1" dirty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92075" indent="349250" algn="just">
              <a:buFont typeface="Wingdings" pitchFamily="2" charset="2"/>
              <a:buChar char="v"/>
              <a:defRPr/>
            </a:pPr>
            <a:r>
              <a:rPr lang="ru-RU" sz="2000" b="1" dirty="0">
                <a:latin typeface="Times New Roman" pitchFamily="18" charset="0"/>
                <a:cs typeface="Times New Roman" panose="02020603050405020304" pitchFamily="18" charset="0"/>
              </a:rPr>
              <a:t>Предметные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через оценку личности Петра I и характер его правления подвести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обучающихся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 осмыслению исторической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эпохи.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075" indent="349250" algn="just">
              <a:buFont typeface="Wingdings" pitchFamily="2" charset="2"/>
              <a:buChar char="v"/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понимать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ценность человека как двигателя истории; проявлять чувство любви к Родине, уважение к ее истории.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075" indent="349250" algn="just">
              <a:buFont typeface="Wingdings" pitchFamily="2" charset="2"/>
              <a:buChar char="v"/>
              <a:defRPr/>
            </a:pP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мение аргументировать свою точку зрения, организовывать сотрудничество и совместную деятельность с учителем, другими учениками, формирование умений сравнивать, обобщать факты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075" algn="just">
              <a:defRPr/>
            </a:pPr>
            <a:endParaRPr lang="ru-RU" sz="2000" b="1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075" indent="349250" algn="just">
              <a:defRPr/>
            </a:pPr>
            <a:r>
              <a:rPr lang="ru-RU" sz="20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</a:p>
          <a:p>
            <a:pPr marL="92075" indent="349250" algn="just">
              <a:buFont typeface="Wingdings" pitchFamily="2" charset="2"/>
              <a:buChar char="v"/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Обучающая: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учить проводить поиск исторической информации в источниках, осуществлять внешнюю и внутреннюю критику источника (характеризовать авторство источника, время, обстоятельства, цели его создания, степень достоверности); различать в исторической информации факты и мнения,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формулировать собственную позицию по обсуждаемым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вопросам.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075" indent="349250" algn="just">
              <a:buFont typeface="Wingdings" pitchFamily="2" charset="2"/>
              <a:buChar char="v"/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познавательную активность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обучающихся;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самостоятельность; развивать интерес к изучению исторического прошлого нашей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страны,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в группах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индивидуально. </a:t>
            </a:r>
          </a:p>
          <a:p>
            <a:pPr marL="92075" indent="349250" algn="just">
              <a:buFont typeface="Wingdings" pitchFamily="2" charset="2"/>
              <a:buChar char="v"/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Воспитывающая:</a:t>
            </a:r>
            <a:r>
              <a:rPr lang="ru-RU" sz="2000" dirty="0"/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формирование ценностных ориентаций и убеждений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обучающихся</a:t>
            </a:r>
            <a:r>
              <a:rPr lang="ru-RU" sz="2000" dirty="0"/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61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61B9D453-7169-4C08-8CDF-99987FB4CF69}"/>
              </a:ext>
            </a:extLst>
          </p:cNvPr>
          <p:cNvSpPr/>
          <p:nvPr/>
        </p:nvSpPr>
        <p:spPr>
          <a:xfrm>
            <a:off x="456588" y="974431"/>
            <a:ext cx="1121725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5125" defTabSz="914400" eaLnBrk="0" fontAlgn="base" hangingPunct="0"/>
            <a:r>
              <a:rPr lang="ru-RU" alt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Тип внеклассного мероприятия: </a:t>
            </a:r>
            <a:r>
              <a:rPr lang="ru-RU" alt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дискуссия с элементами </a:t>
            </a:r>
            <a:r>
              <a:rPr lang="ru-RU" alt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игрового моделирования</a:t>
            </a:r>
            <a:endParaRPr lang="ru-RU" alt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365125" defTabSz="914400" eaLnBrk="0" fontAlgn="base" hangingPunct="0"/>
            <a:endParaRPr lang="ru-RU" altLang="ru-RU" sz="14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5125" algn="just"/>
            <a:r>
              <a:rPr lang="ru-RU" alt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Формы работы</a:t>
            </a:r>
            <a:r>
              <a:rPr lang="ru-RU" alt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alt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групповая, проблемная ситуация, </a:t>
            </a:r>
            <a:r>
              <a:rPr lang="ru-RU" alt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многоуровневый анализ исторического источника.</a:t>
            </a:r>
          </a:p>
          <a:p>
            <a:pPr indent="365125" algn="just"/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indent="365125" algn="just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Использование образовательных технологий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технология развития критического мышления, игровые технологии.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365125" algn="just"/>
            <a:endParaRPr lang="ru-RU" altLang="ru-RU" sz="12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365125" algn="just" defTabSz="914400" eaLnBrk="0" fontAlgn="base" hangingPunct="0"/>
            <a:r>
              <a:rPr lang="ru-RU" alt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Средства обучения</a:t>
            </a:r>
            <a:r>
              <a:rPr lang="ru-RU" alt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alt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мультимедийная </a:t>
            </a:r>
            <a:r>
              <a:rPr lang="ru-RU" alt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презентация, исторические источники.</a:t>
            </a:r>
            <a:endParaRPr lang="ru-RU" alt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365125" algn="just" defTabSz="914400" eaLnBrk="0" fontAlgn="base" hangingPunct="0"/>
            <a:endParaRPr lang="ru-RU" alt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4D4C566C-3F9B-4593-B376-B0F437D224F3}"/>
              </a:ext>
            </a:extLst>
          </p:cNvPr>
          <p:cNvSpPr/>
          <p:nvPr/>
        </p:nvSpPr>
        <p:spPr>
          <a:xfrm>
            <a:off x="874282" y="207966"/>
            <a:ext cx="46121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Инновационность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22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B9EF4FC4-E2DC-45FA-BD19-E500D555C859}"/>
              </a:ext>
            </a:extLst>
          </p:cNvPr>
          <p:cNvSpPr/>
          <p:nvPr/>
        </p:nvSpPr>
        <p:spPr>
          <a:xfrm>
            <a:off x="684261" y="415119"/>
            <a:ext cx="107152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 ЗАНЯТИЯ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«Россию поднял на дыбы»</a:t>
            </a: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 фаза. Вызов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Работа с эпиграфом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 фаза. Осмысление: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- Работа с документами;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- игровое моделирование – выступление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учащихся от имени представителей петровской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эпохи (Петр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дворянство, купечество, духовенство, крестьянство);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- составление и обсуждение кластера «Значение и цена Петровских реформ» 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 фаза.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Рефлексия: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Работа по группам «Исторические шляпы».</a:t>
            </a:r>
          </a:p>
          <a:p>
            <a:pPr algn="just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Женя\Desktop\Коллекция картинок (Microsoft)\Книги и чтение\читать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759" y="186519"/>
            <a:ext cx="1662113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516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293385" y="148298"/>
            <a:ext cx="5341208" cy="439718"/>
          </a:xfrm>
          <a:prstGeom prst="rect">
            <a:avLst/>
          </a:prstGeom>
        </p:spPr>
        <p:txBody>
          <a:bodyPr/>
          <a:lstStyle/>
          <a:p>
            <a:pPr algn="just" eaLnBrk="0" hangingPunct="0">
              <a:defRPr/>
            </a:pPr>
            <a:r>
              <a:rPr lang="ru-RU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Учебный материал. </a:t>
            </a:r>
            <a:r>
              <a:rPr lang="ru-RU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 фаза. Вызов</a:t>
            </a:r>
            <a:endParaRPr lang="ru-RU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pbs.twimg.com/media/EA-3si4WwAAqf_h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49" y="854076"/>
            <a:ext cx="3227558" cy="4034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5782" y="5098758"/>
            <a:ext cx="41851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tx2"/>
                </a:solidFill>
              </a:rPr>
              <a:t>П</a:t>
            </a:r>
            <a:r>
              <a:rPr lang="ru-RU" dirty="0" smtClean="0">
                <a:solidFill>
                  <a:schemeClr val="tx2"/>
                </a:solidFill>
              </a:rPr>
              <a:t>амятник</a:t>
            </a:r>
            <a:r>
              <a:rPr lang="ru-RU" dirty="0">
                <a:solidFill>
                  <a:schemeClr val="tx2"/>
                </a:solidFill>
              </a:rPr>
              <a:t> Петру I на Сенатской площади в </a:t>
            </a:r>
            <a:r>
              <a:rPr lang="ru-RU" dirty="0" smtClean="0">
                <a:solidFill>
                  <a:schemeClr val="tx2"/>
                </a:solidFill>
              </a:rPr>
              <a:t>Санкт-Петербурге</a:t>
            </a:r>
            <a:r>
              <a:rPr lang="ru-RU" dirty="0">
                <a:solidFill>
                  <a:schemeClr val="tx2"/>
                </a:solidFill>
              </a:rPr>
              <a:t> работы скульптора Фальконе.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86400" y="827799"/>
            <a:ext cx="35872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Какая дума на челе!</a:t>
            </a:r>
          </a:p>
          <a:p>
            <a:r>
              <a:rPr lang="ru-RU" dirty="0"/>
              <a:t>Какая сила в нем сокрыта!</a:t>
            </a:r>
          </a:p>
          <a:p>
            <a:r>
              <a:rPr lang="ru-RU" dirty="0"/>
              <a:t>А в сем коне какой огонь!</a:t>
            </a:r>
          </a:p>
          <a:p>
            <a:r>
              <a:rPr lang="ru-RU" dirty="0"/>
              <a:t>Куда ты скачешь, гордый конь,</a:t>
            </a:r>
          </a:p>
          <a:p>
            <a:r>
              <a:rPr lang="ru-RU" dirty="0"/>
              <a:t>И где опустишь ты копыта?</a:t>
            </a:r>
          </a:p>
          <a:p>
            <a:r>
              <a:rPr lang="ru-RU" dirty="0"/>
              <a:t>О, мощный властелин судьбы,</a:t>
            </a:r>
          </a:p>
          <a:p>
            <a:r>
              <a:rPr lang="ru-RU" dirty="0"/>
              <a:t>На высоте уздой железной,</a:t>
            </a:r>
          </a:p>
          <a:p>
            <a:r>
              <a:rPr lang="ru-RU" dirty="0"/>
              <a:t>Россию поднял на дыбы.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69297" y="3393885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А. С. Пушкин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486400" y="4498593"/>
            <a:ext cx="6096000" cy="1200329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just"/>
            <a:r>
              <a:rPr lang="ru-RU" b="1" u="sng" dirty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опросы </a:t>
            </a:r>
            <a:r>
              <a:rPr lang="ru-RU" b="1" u="sng" dirty="0">
                <a:solidFill>
                  <a:schemeClr val="accent1">
                    <a:lumMod val="75000"/>
                  </a:schemeClr>
                </a:solidFill>
              </a:rPr>
              <a:t>для обсуждения: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Всем </a:t>
            </a:r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понятно, что «Медный всадник» - это Пётр. А кого олицетворяет «Гордый конь»? Как вы понимаете смысл трех последних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строк?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09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31362" y="60261"/>
            <a:ext cx="6465435" cy="439718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ru-RU" sz="20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Учебный материал. </a:t>
            </a:r>
            <a:r>
              <a:rPr lang="ru-RU" sz="20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 фаза. Осмысление</a:t>
            </a:r>
            <a:endParaRPr lang="ru-RU" sz="20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59966" y="782488"/>
            <a:ext cx="6578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Работа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документами: </a:t>
            </a:r>
            <a:r>
              <a:rPr lang="ru-RU" sz="1200" b="1" dirty="0"/>
              <a:t>ОБЩАЯ ОЦЕНКА ЛИЧНОСТИ И ДЕЯТЕЛЬНОСТИ ПЕТРА I</a:t>
            </a:r>
            <a:endParaRPr lang="ru-RU" sz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81997" y="1151820"/>
            <a:ext cx="51728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www.portal-slovo.ru/history/40144.php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76413" y="1798151"/>
            <a:ext cx="4413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chemeClr val="accent6"/>
                </a:solidFill>
              </a:rPr>
              <a:t>1 группа</a:t>
            </a:r>
            <a:r>
              <a:rPr lang="ru-RU" dirty="0" smtClean="0"/>
              <a:t>: </a:t>
            </a:r>
            <a:r>
              <a:rPr lang="ru-RU" b="1" dirty="0"/>
              <a:t>Свидетельства иностранцев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6413" y="2343493"/>
            <a:ext cx="48750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chemeClr val="accent6"/>
                </a:solidFill>
              </a:rPr>
              <a:t>2 группа</a:t>
            </a:r>
            <a:r>
              <a:rPr lang="ru-RU" dirty="0" smtClean="0"/>
              <a:t>: </a:t>
            </a:r>
            <a:r>
              <a:rPr lang="ru-RU" b="1" dirty="0"/>
              <a:t>Свидетельства современников, </a:t>
            </a:r>
            <a:endParaRPr lang="ru-RU" b="1" dirty="0" smtClean="0"/>
          </a:p>
          <a:p>
            <a:r>
              <a:rPr lang="ru-RU" b="1" dirty="0" smtClean="0"/>
              <a:t>представителей </a:t>
            </a:r>
            <a:r>
              <a:rPr lang="ru-RU" b="1" dirty="0"/>
              <a:t>простого народа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5610" y="3116535"/>
            <a:ext cx="5251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chemeClr val="accent6"/>
                </a:solidFill>
              </a:rPr>
              <a:t>3 группа</a:t>
            </a:r>
            <a:r>
              <a:rPr lang="ru-RU" dirty="0" smtClean="0"/>
              <a:t>:</a:t>
            </a:r>
            <a:r>
              <a:rPr lang="ru-RU" b="1" dirty="0"/>
              <a:t> Мнение </a:t>
            </a:r>
            <a:r>
              <a:rPr lang="ru-RU" b="1" dirty="0" smtClean="0"/>
              <a:t>историков (</a:t>
            </a:r>
            <a:r>
              <a:rPr lang="ru-RU" b="1" dirty="0"/>
              <a:t>С.Ф. </a:t>
            </a:r>
            <a:r>
              <a:rPr lang="ru-RU" b="1" dirty="0" smtClean="0"/>
              <a:t>Платонов)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19124" y="3766230"/>
            <a:ext cx="5298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smtClean="0">
                <a:solidFill>
                  <a:schemeClr val="accent6"/>
                </a:solidFill>
              </a:rPr>
              <a:t>4 </a:t>
            </a:r>
            <a:r>
              <a:rPr lang="ru-RU" u="sng" dirty="0">
                <a:solidFill>
                  <a:schemeClr val="accent6"/>
                </a:solidFill>
              </a:rPr>
              <a:t>группа</a:t>
            </a:r>
            <a:r>
              <a:rPr lang="ru-RU" dirty="0"/>
              <a:t>:</a:t>
            </a:r>
            <a:r>
              <a:rPr lang="ru-RU" b="1" dirty="0"/>
              <a:t> Мнение историков </a:t>
            </a:r>
            <a:r>
              <a:rPr lang="ru-RU" b="1" dirty="0" smtClean="0"/>
              <a:t>(Н.М. Карамзин)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19124" y="4355398"/>
            <a:ext cx="55515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smtClean="0">
                <a:solidFill>
                  <a:schemeClr val="accent6"/>
                </a:solidFill>
              </a:rPr>
              <a:t>5 </a:t>
            </a:r>
            <a:r>
              <a:rPr lang="ru-RU" u="sng" dirty="0">
                <a:solidFill>
                  <a:schemeClr val="accent6"/>
                </a:solidFill>
              </a:rPr>
              <a:t>группа</a:t>
            </a:r>
            <a:r>
              <a:rPr lang="ru-RU" dirty="0"/>
              <a:t>:</a:t>
            </a:r>
            <a:r>
              <a:rPr lang="ru-RU" b="1" dirty="0"/>
              <a:t> Мнение историков </a:t>
            </a:r>
            <a:r>
              <a:rPr lang="ru-RU" b="1" dirty="0" smtClean="0"/>
              <a:t>(В.О. Ключевский)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93952" y="1558742"/>
            <a:ext cx="5759629" cy="480131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chemeClr val="bg2">
                    <a:lumMod val="25000"/>
                  </a:schemeClr>
                </a:solidFill>
              </a:rPr>
              <a:t>Вопросы: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r>
              <a:rPr lang="ru-RU" i="1" dirty="0">
                <a:solidFill>
                  <a:schemeClr val="bg2">
                    <a:lumMod val="25000"/>
                  </a:schemeClr>
                </a:solidFill>
              </a:rPr>
              <a:t>1 Кто является авторами документов? Когда они были созданы? К какому виду источников они относятся? </a:t>
            </a:r>
          </a:p>
          <a:p>
            <a:r>
              <a:rPr lang="ru-RU" i="1" dirty="0">
                <a:solidFill>
                  <a:schemeClr val="bg2">
                    <a:lumMod val="25000"/>
                  </a:schemeClr>
                </a:solidFill>
              </a:rPr>
              <a:t>2 О чем рассказывает этот источник? </a:t>
            </a:r>
          </a:p>
          <a:p>
            <a:r>
              <a:rPr lang="ru-RU" i="1" dirty="0">
                <a:solidFill>
                  <a:schemeClr val="bg2">
                    <a:lumMod val="25000"/>
                  </a:schemeClr>
                </a:solidFill>
              </a:rPr>
              <a:t>3 Найдите в тексте слова, характеризующие отношение 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авторов. </a:t>
            </a:r>
            <a:endParaRPr lang="ru-RU" i="1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i="1" dirty="0">
                <a:solidFill>
                  <a:schemeClr val="bg2">
                    <a:lumMod val="25000"/>
                  </a:schemeClr>
                </a:solidFill>
              </a:rPr>
              <a:t>4 Попробуйте объяснить, почему у авторов сложилось подобное отношение? Насколько оно, на ваш взгляд, объективно и справедливо?</a:t>
            </a:r>
          </a:p>
          <a:p>
            <a:r>
              <a:rPr lang="ru-RU" i="1" dirty="0">
                <a:solidFill>
                  <a:schemeClr val="bg2">
                    <a:lumMod val="25000"/>
                  </a:schemeClr>
                </a:solidFill>
              </a:rPr>
              <a:t>5 Что нового помогли вам эти документы узнать о 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личности Петра </a:t>
            </a:r>
            <a:r>
              <a:rPr lang="en-US" i="1" dirty="0" smtClean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?</a:t>
            </a:r>
            <a:endParaRPr lang="ru-RU" i="1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i="1" dirty="0">
                <a:solidFill>
                  <a:schemeClr val="bg2">
                    <a:lumMod val="25000"/>
                  </a:schemeClr>
                </a:solidFill>
              </a:rPr>
              <a:t>6 Что еще в связи с этими документами вам хотелось бы узнать? В чем ограниченность этого источника? Чем ее можно объяснить? Какие другие источники вам могут понадобиться для дополнительного  изучения проблемы?  </a:t>
            </a:r>
            <a:endParaRPr lang="ru-RU" i="1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6366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302554" y="137609"/>
            <a:ext cx="8229600" cy="439718"/>
          </a:xfrm>
          <a:prstGeom prst="rect">
            <a:avLst/>
          </a:prstGeom>
        </p:spPr>
        <p:txBody>
          <a:bodyPr/>
          <a:lstStyle/>
          <a:p>
            <a:pPr algn="just" eaLnBrk="0" hangingPunct="0">
              <a:defRPr/>
            </a:pPr>
            <a:r>
              <a:rPr lang="ru-RU" sz="24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33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Учебный материал. </a:t>
            </a:r>
            <a:r>
              <a:rPr lang="ru-RU" sz="24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фаза. </a:t>
            </a: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endParaRPr lang="ru-RU" sz="24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83391" y="612772"/>
            <a:ext cx="5486400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Работа по группам «Исторические шляпы».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200" i="1" dirty="0" smtClean="0"/>
              <a:t>Учитель </a:t>
            </a:r>
            <a:r>
              <a:rPr lang="ru-RU" sz="1200" i="1" dirty="0"/>
              <a:t>раздает группам  изображение шляпы определенного цвета: белую, желтую, черную,  красную и синюю и объясняет смысл каждого цвета и работу группы с ним</a:t>
            </a:r>
            <a:r>
              <a:rPr lang="ru-RU" sz="1200" i="1" dirty="0" smtClean="0"/>
              <a:t>.</a:t>
            </a:r>
          </a:p>
          <a:p>
            <a:endParaRPr lang="ru-RU" sz="1200" i="1" dirty="0"/>
          </a:p>
          <a:p>
            <a:r>
              <a:rPr lang="ru-RU" i="1" dirty="0"/>
              <a:t>Ш</a:t>
            </a:r>
            <a:r>
              <a:rPr lang="ru-RU" i="1" dirty="0" smtClean="0"/>
              <a:t>ляпа </a:t>
            </a:r>
            <a:r>
              <a:rPr lang="ru-RU" i="1" dirty="0"/>
              <a:t>объективного наблюдателя.</a:t>
            </a:r>
            <a:endParaRPr lang="ru-RU" dirty="0"/>
          </a:p>
          <a:p>
            <a:r>
              <a:rPr lang="ru-RU" sz="1400" dirty="0"/>
              <a:t>Группа, получившая белую шляпу, должна найти и перечислить только конкретные факты по теме без оценок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r>
              <a:rPr lang="ru-RU" i="1" dirty="0"/>
              <a:t>Ш</a:t>
            </a:r>
            <a:r>
              <a:rPr lang="ru-RU" i="1" dirty="0" smtClean="0"/>
              <a:t>ляпа </a:t>
            </a:r>
            <a:r>
              <a:rPr lang="ru-RU" i="1" dirty="0"/>
              <a:t>оптимиста.</a:t>
            </a:r>
            <a:endParaRPr lang="ru-RU" dirty="0"/>
          </a:p>
          <a:p>
            <a:r>
              <a:rPr lang="ru-RU" sz="1400" dirty="0"/>
              <a:t>Группа, получившая желтую шляпу, должна найти все положительные моменты в пройденной теме. </a:t>
            </a:r>
            <a:endParaRPr lang="ru-RU" sz="1400" dirty="0" smtClean="0"/>
          </a:p>
          <a:p>
            <a:endParaRPr lang="ru-RU" sz="1400" dirty="0"/>
          </a:p>
          <a:p>
            <a:r>
              <a:rPr lang="ru-RU" i="1" dirty="0"/>
              <a:t>Ш</a:t>
            </a:r>
            <a:r>
              <a:rPr lang="ru-RU" i="1" dirty="0" smtClean="0"/>
              <a:t>ляпа </a:t>
            </a:r>
            <a:r>
              <a:rPr lang="ru-RU" i="1" dirty="0"/>
              <a:t>пессимиста.</a:t>
            </a:r>
            <a:endParaRPr lang="ru-RU" dirty="0"/>
          </a:p>
          <a:p>
            <a:r>
              <a:rPr lang="ru-RU" sz="1400" dirty="0"/>
              <a:t>Группа, получившая черную шляпу, должна найти все вопросы, которые не были решены на данном историческом этапе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r>
              <a:rPr lang="ru-RU" i="1" dirty="0"/>
              <a:t>Ш</a:t>
            </a:r>
            <a:r>
              <a:rPr lang="ru-RU" i="1" dirty="0" smtClean="0"/>
              <a:t>ляпа </a:t>
            </a:r>
            <a:r>
              <a:rPr lang="ru-RU" i="1" dirty="0"/>
              <a:t>эмоционального участника.</a:t>
            </a:r>
            <a:endParaRPr lang="ru-RU" dirty="0"/>
          </a:p>
          <a:p>
            <a:r>
              <a:rPr lang="ru-RU" sz="1400" dirty="0"/>
              <a:t>Группа, получившая красную шляпу, должна объяснить, какие эмоции и чувства испытывали представители тех социальных групп, которых затрагивали проводимые преобразования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r>
              <a:rPr lang="ru-RU" i="1" dirty="0"/>
              <a:t>Ш</a:t>
            </a:r>
            <a:r>
              <a:rPr lang="ru-RU" i="1" dirty="0" smtClean="0"/>
              <a:t>ляпа </a:t>
            </a:r>
            <a:r>
              <a:rPr lang="ru-RU" i="1" dirty="0"/>
              <a:t>– шляпа философа.</a:t>
            </a:r>
            <a:endParaRPr lang="ru-RU" dirty="0"/>
          </a:p>
          <a:p>
            <a:r>
              <a:rPr lang="ru-RU" sz="1400" dirty="0"/>
              <a:t>Группа, получившая синюю  шляпу, должна подготовить рассуждения по </a:t>
            </a:r>
            <a:r>
              <a:rPr lang="ru-RU" sz="1400" dirty="0" smtClean="0"/>
              <a:t>вопросу: </a:t>
            </a:r>
            <a:r>
              <a:rPr lang="ru-RU" sz="1400" dirty="0"/>
              <a:t>Как на ваш взгляд подействовали реформы Петра на всю дальнейшую историю </a:t>
            </a:r>
            <a:r>
              <a:rPr lang="ru-RU" sz="1400" dirty="0" smtClean="0"/>
              <a:t>России?</a:t>
            </a:r>
            <a:endParaRPr lang="ru-RU" sz="1400" dirty="0"/>
          </a:p>
        </p:txBody>
      </p:sp>
      <p:pic>
        <p:nvPicPr>
          <p:cNvPr id="3074" name="Picture 2" descr="https://interesnyefakty.org/wp-content/uploads/Foto-Petra-1-Pervogo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385" y="577327"/>
            <a:ext cx="3927230" cy="4853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61385" y="5719300"/>
            <a:ext cx="4257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interesnyefakty.org/wp-content/uploads/Foto-Petra-1-Pervogo-13.jpg</a:t>
            </a:r>
            <a:endParaRPr lang="ru-RU" sz="1200" dirty="0" smtClean="0"/>
          </a:p>
          <a:p>
            <a:endParaRPr lang="ru-RU" sz="1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644" y="4625741"/>
            <a:ext cx="1162050" cy="806537"/>
          </a:xfrm>
          <a:prstGeom prst="rect">
            <a:avLst/>
          </a:prstGeom>
        </p:spPr>
      </p:pic>
      <p:pic>
        <p:nvPicPr>
          <p:cNvPr id="7" name="Рисунок 6" descr="https://ds05.infourok.ru/uploads/ex/014b/00107c0a-cc80dda7/img5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64" t="25228" r="41475" b="58309"/>
          <a:stretch/>
        </p:blipFill>
        <p:spPr bwMode="auto">
          <a:xfrm>
            <a:off x="475644" y="1752101"/>
            <a:ext cx="1162050" cy="7334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ttps://ds05.infourok.ru/uploads/ex/014b/00107c0a-cc80dda7/img5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04" t="55587" r="69534" b="24743"/>
          <a:stretch/>
        </p:blipFill>
        <p:spPr bwMode="auto">
          <a:xfrm>
            <a:off x="475644" y="2565861"/>
            <a:ext cx="1162050" cy="8763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https://ds05.infourok.ru/uploads/ex/014b/00107c0a-cc80dda7/img5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05" t="56443" r="42437" b="24315"/>
          <a:stretch/>
        </p:blipFill>
        <p:spPr bwMode="auto">
          <a:xfrm>
            <a:off x="475644" y="3522496"/>
            <a:ext cx="1066800" cy="8572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https://ds05.infourok.ru/uploads/ex/014b/00107c0a-cc80dda7/img5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11" t="57297" r="9888" b="24103"/>
          <a:stretch/>
        </p:blipFill>
        <p:spPr bwMode="auto">
          <a:xfrm>
            <a:off x="485169" y="5719300"/>
            <a:ext cx="1152525" cy="8286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9548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88255" y="42986"/>
            <a:ext cx="8229600" cy="439718"/>
          </a:xfrm>
          <a:prstGeom prst="rect">
            <a:avLst/>
          </a:prstGeom>
        </p:spPr>
        <p:txBody>
          <a:bodyPr/>
          <a:lstStyle/>
          <a:p>
            <a:pPr algn="just" eaLnBrk="0" hangingPunct="0">
              <a:defRPr/>
            </a:pPr>
            <a:r>
              <a:rPr lang="ru-RU" sz="20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33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Проблемные вопросы и задания</a:t>
            </a:r>
          </a:p>
        </p:txBody>
      </p:sp>
      <p:sp>
        <p:nvSpPr>
          <p:cNvPr id="13" name="AutoShape 20" descr="https://natonik.files.wordpress.com/2014/06/dsc_00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326922" y="1767713"/>
            <a:ext cx="4665785" cy="286232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indent="457200"/>
            <a:r>
              <a:rPr lang="ru-RU" dirty="0"/>
              <a:t>К</a:t>
            </a:r>
            <a:r>
              <a:rPr lang="ru-RU" dirty="0" smtClean="0"/>
              <a:t>ак </a:t>
            </a:r>
            <a:r>
              <a:rPr lang="ru-RU" dirty="0"/>
              <a:t>относились к деяниям Петра его современники? </a:t>
            </a:r>
            <a:endParaRPr lang="ru-RU" dirty="0" smtClean="0"/>
          </a:p>
          <a:p>
            <a:endParaRPr lang="ru-RU" dirty="0"/>
          </a:p>
          <a:p>
            <a:pPr indent="457200"/>
            <a:r>
              <a:rPr lang="ru-RU" dirty="0" smtClean="0"/>
              <a:t>Как </a:t>
            </a:r>
            <a:r>
              <a:rPr lang="ru-RU" dirty="0"/>
              <a:t>нам, его потомкам, оценивать эту эпоху</a:t>
            </a:r>
            <a:r>
              <a:rPr lang="ru-RU" dirty="0" smtClean="0"/>
              <a:t>?</a:t>
            </a:r>
          </a:p>
          <a:p>
            <a:endParaRPr lang="ru-RU" dirty="0"/>
          </a:p>
          <a:p>
            <a:pPr indent="457200"/>
            <a:r>
              <a:rPr lang="ru-RU" dirty="0"/>
              <a:t>Как на ваш взгляд подействовали реформы Петра на всю дальнейшую историю России?</a:t>
            </a:r>
          </a:p>
          <a:p>
            <a:endParaRPr lang="ru-RU" dirty="0"/>
          </a:p>
        </p:txBody>
      </p:sp>
      <p:pic>
        <p:nvPicPr>
          <p:cNvPr id="4098" name="Picture 2" descr="https://xn----8sbiecm6bhdx8i.xn--p1ai/sites/default/files/images/shkolnikam/sochinenie_Petr-I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07" y="627123"/>
            <a:ext cx="6858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0375" y="595675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3"/>
              </a:rPr>
              <a:t>https://</a:t>
            </a:r>
            <a:r>
              <a:rPr lang="ru-RU" sz="1200" dirty="0">
                <a:hlinkClick r:id="rId3"/>
              </a:rPr>
              <a:t>сезоны-</a:t>
            </a:r>
            <a:r>
              <a:rPr lang="ru-RU" sz="1200" dirty="0" err="1">
                <a:hlinkClick r:id="rId3"/>
              </a:rPr>
              <a:t>года.рф</a:t>
            </a:r>
            <a:r>
              <a:rPr lang="ru-RU" sz="1200" dirty="0">
                <a:hlinkClick r:id="rId3"/>
              </a:rPr>
              <a:t>/</a:t>
            </a:r>
            <a:r>
              <a:rPr lang="en-US" sz="1200" dirty="0" smtClean="0">
                <a:hlinkClick r:id="rId3"/>
              </a:rPr>
              <a:t>sites/default/files/images/</a:t>
            </a:r>
            <a:r>
              <a:rPr lang="en-US" sz="1200" dirty="0" err="1" smtClean="0">
                <a:hlinkClick r:id="rId3"/>
              </a:rPr>
              <a:t>shkolnikam</a:t>
            </a:r>
            <a:r>
              <a:rPr lang="en-US" sz="1200" dirty="0" smtClean="0">
                <a:hlinkClick r:id="rId3"/>
              </a:rPr>
              <a:t>/sochinenie_Petr-I-4.jpg</a:t>
            </a:r>
            <a:endParaRPr lang="ru-RU" sz="1200" dirty="0" smtClean="0"/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17518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481" t="11123" r="3634" b="4753"/>
          <a:stretch/>
        </p:blipFill>
        <p:spPr bwMode="auto">
          <a:xfrm>
            <a:off x="532262" y="951888"/>
            <a:ext cx="7001302" cy="37258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82972" y="430873"/>
            <a:ext cx="74061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defRPr/>
            </a:pPr>
            <a:r>
              <a:rPr lang="ru-RU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Примерные ответы учащихся и записи в тетради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88405" y="1312668"/>
            <a:ext cx="4067034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457200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Пётр – “работник на троне”, неутомимый труженик. Он служил примером для своих подданных. И я одобряю все его преобразования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88404" y="3200399"/>
            <a:ext cx="4067035" cy="14773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457200" algn="just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Именно благодаря огромной преобразовательной деятельности Петра Россия сумела встать в один ряд с ведущими странами Западной Европы.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05552" y="5365129"/>
            <a:ext cx="9739952" cy="9233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457200" algn="just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Пётр I был гениален и деятелен, но также был и груб, деспотичен. Со своими подданными обращался как с рабами.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Считаю, что 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реформы можно было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провести без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столь больших жертв и лишений.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26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2916</TotalTime>
  <Words>982</Words>
  <Application>Microsoft Office PowerPoint</Application>
  <PresentationFormat>Широкоэкранный</PresentationFormat>
  <Paragraphs>112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Calibri</vt:lpstr>
      <vt:lpstr>Georgia</vt:lpstr>
      <vt:lpstr>Times New Roman</vt:lpstr>
      <vt:lpstr>Trebuchet MS</vt:lpstr>
      <vt:lpstr>Wingdings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ОБРАЗОВАТЕЛЬНЫЙ ПРОЕКТ НА ТЕМУ: «Священнослужители на дорогах войны».</dc:title>
  <dc:creator>Татьяна</dc:creator>
  <cp:lastModifiedBy>Светлана Балакина</cp:lastModifiedBy>
  <cp:revision>302</cp:revision>
  <dcterms:created xsi:type="dcterms:W3CDTF">2019-10-07T19:43:48Z</dcterms:created>
  <dcterms:modified xsi:type="dcterms:W3CDTF">2021-10-12T06:23:12Z</dcterms:modified>
</cp:coreProperties>
</file>