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4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F9FFD-46D2-4325-99BD-2FFF6B95DDF5}" type="datetimeFigureOut">
              <a:rPr lang="ru-RU" smtClean="0"/>
              <a:pPr/>
              <a:t>24.10.2021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FDA37-5CE3-486C-9ABE-5F1EA5A0F5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reviews.123rf.com/images/kuco/kuco1210/kuco121000101/15832189-fencing-drawings-collection-Stock-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88840"/>
            <a:ext cx="7236296" cy="460851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1520" y="260648"/>
            <a:ext cx="8496944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Нумерация защит в классическом фехтовании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343" y="5877272"/>
            <a:ext cx="4038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Выполнил:</a:t>
            </a:r>
          </a:p>
          <a:p>
            <a:r>
              <a:rPr lang="ru-RU" dirty="0" smtClean="0"/>
              <a:t>Любенский Александр Николаевич</a:t>
            </a:r>
          </a:p>
          <a:p>
            <a:r>
              <a:rPr lang="ru-RU" dirty="0"/>
              <a:t>п</a:t>
            </a:r>
            <a:r>
              <a:rPr lang="ru-RU" dirty="0" smtClean="0"/>
              <a:t>едагог дополнительного образования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hovrashok.com.ua/images/Nov/04/8ce7297f72bcb4885725e603349b3a93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7266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Восьмая защита 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Octavo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530" name="Picture 2" descr="седьмая сабельная защи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6947" y="1196752"/>
            <a:ext cx="2917053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11560" y="1412776"/>
            <a:ext cx="57606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/>
              <a:t>Oktava — лат. (итал.) числительное, восьмой</a:t>
            </a:r>
            <a:br>
              <a:rPr lang="ru-RU" sz="2400" dirty="0" smtClean="0"/>
            </a:br>
            <a:r>
              <a:rPr lang="ru-RU" sz="2400" dirty="0" smtClean="0"/>
              <a:t>Защищает в основном внешний нижний сектор</a:t>
            </a:r>
            <a:br>
              <a:rPr lang="ru-RU" sz="2400" dirty="0" smtClean="0"/>
            </a:br>
            <a:r>
              <a:rPr lang="ru-RU" sz="2400" dirty="0" smtClean="0"/>
              <a:t>Защищает от:</a:t>
            </a:r>
            <a:br>
              <a:rPr lang="ru-RU" sz="2400" dirty="0" smtClean="0"/>
            </a:br>
            <a:r>
              <a:rPr lang="ru-RU" sz="2400" dirty="0" smtClean="0"/>
              <a:t>— уколов в колено впередистоящей ноги</a:t>
            </a:r>
            <a:br>
              <a:rPr lang="ru-RU" sz="2400" dirty="0" smtClean="0"/>
            </a:br>
            <a:r>
              <a:rPr lang="ru-RU" sz="2400" dirty="0" smtClean="0"/>
              <a:t>— рубящих ударов с правой стороны тела  (для правши)</a:t>
            </a:r>
          </a:p>
          <a:p>
            <a:pPr fontAlgn="base"/>
            <a:r>
              <a:rPr lang="ru-RU" sz="2400" dirty="0" smtClean="0"/>
              <a:t>Кисть находится в положение супинации, тыльная сторона ладони смотрит вниз.  Острие клинка направлено вниз, чуть в сторону силуэта оппонента. Октава характерна для фехтования на легкой рапире (fleuret).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hovrashok.com.ua/images/Nov/04/8ce7297f72bcb4885725e603349b3a93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97806" y="404664"/>
            <a:ext cx="7983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Классическое 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фехтование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170" name="Picture 2" descr="Защита септим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5568" y="3861048"/>
            <a:ext cx="3888432" cy="2739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3528" y="1412776"/>
            <a:ext cx="55446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Классическое фехтование можно назвать некой кульминацией развития искусства фехтования от эпохи Возрождения до эпохи Модерн.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hovrashok.com.ua/images/Nov/04/8ce7297f72bcb4885725e603349b3a93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pic>
        <p:nvPicPr>
          <p:cNvPr id="6146" name="Picture 2" descr="Первая защи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1255" y="476672"/>
            <a:ext cx="1962745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65517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Первая защита </a:t>
            </a:r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Prima</a:t>
            </a:r>
          </a:p>
          <a:p>
            <a:pPr algn="ctr"/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H="1" flipV="1">
            <a:off x="323528" y="1412776"/>
            <a:ext cx="69847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 smtClean="0"/>
              <a:t>Prima — лат. (итал.) числительное, первый</a:t>
            </a:r>
          </a:p>
          <a:p>
            <a:pPr fontAlgn="base"/>
            <a:r>
              <a:rPr lang="ru-RU" sz="2400" dirty="0" smtClean="0"/>
              <a:t>Это защита от:</a:t>
            </a:r>
            <a:br>
              <a:rPr lang="ru-RU" sz="2400" dirty="0" smtClean="0"/>
            </a:br>
            <a:r>
              <a:rPr lang="ru-RU" sz="2400" dirty="0" smtClean="0"/>
              <a:t>— рубящих ударов в левую часть тела (для правши)</a:t>
            </a:r>
            <a:br>
              <a:rPr lang="ru-RU" sz="2400" dirty="0" smtClean="0"/>
            </a:br>
            <a:r>
              <a:rPr lang="ru-RU" sz="2400" dirty="0" smtClean="0"/>
              <a:t>— уколов в корпус</a:t>
            </a:r>
          </a:p>
          <a:p>
            <a:pPr fontAlgn="base"/>
            <a:r>
              <a:rPr lang="ru-RU" sz="2400" dirty="0" smtClean="0"/>
              <a:t>Прима защищает внутренний сектор (как нижний, так и верхний).</a:t>
            </a:r>
          </a:p>
          <a:p>
            <a:pPr fontAlgn="base"/>
            <a:r>
              <a:rPr lang="ru-RU" sz="2400" dirty="0" smtClean="0"/>
              <a:t>Наилучший способ выполнения первой защиты — полу-круговой.</a:t>
            </a:r>
          </a:p>
          <a:p>
            <a:pPr fontAlgn="base"/>
            <a:r>
              <a:rPr lang="ru-RU" sz="2400" dirty="0" smtClean="0"/>
              <a:t>Описание:</a:t>
            </a:r>
            <a:br>
              <a:rPr lang="ru-RU" sz="2400" dirty="0" smtClean="0"/>
            </a:br>
            <a:r>
              <a:rPr lang="ru-RU" sz="2400" dirty="0" smtClean="0"/>
              <a:t>— кисть находится в положении полу-супинации, тыльная сторона ладони смотрит во внутренний сектор. Острие клинка направлено вниз, чуть в сторону силуэта оппонента.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hovrashok.com.ua/images/Nov/04/8ce7297f72bcb4885725e603349b3a93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pic>
        <p:nvPicPr>
          <p:cNvPr id="5122" name="Picture 2" descr="Защита Секун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9005" y="1268760"/>
            <a:ext cx="2754995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7177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fontAlgn="base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Вторая защита </a:t>
            </a:r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Secunda</a:t>
            </a:r>
            <a:endParaRPr lang="en-US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41277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400" b="1" dirty="0" smtClean="0"/>
              <a:t>Secunda</a:t>
            </a:r>
            <a:r>
              <a:rPr lang="ru-RU" sz="2400" dirty="0" smtClean="0"/>
              <a:t> — лат. (итал.) числительное, второй</a:t>
            </a:r>
          </a:p>
          <a:p>
            <a:pPr fontAlgn="base"/>
            <a:r>
              <a:rPr lang="ru-RU" sz="2400" dirty="0" smtClean="0"/>
              <a:t>Защищает от:</a:t>
            </a:r>
            <a:br>
              <a:rPr lang="ru-RU" sz="2400" dirty="0" smtClean="0"/>
            </a:br>
            <a:r>
              <a:rPr lang="ru-RU" sz="2400" dirty="0" smtClean="0"/>
              <a:t>— рубящих ударов с правой стороны тела (для правши)</a:t>
            </a:r>
            <a:br>
              <a:rPr lang="ru-RU" sz="2400" dirty="0" smtClean="0"/>
            </a:br>
            <a:r>
              <a:rPr lang="ru-RU" sz="2400" dirty="0" smtClean="0"/>
              <a:t>— уколов в корпус</a:t>
            </a:r>
          </a:p>
          <a:p>
            <a:pPr fontAlgn="base"/>
            <a:r>
              <a:rPr lang="ru-RU" sz="2400" dirty="0" smtClean="0"/>
              <a:t>Описание:</a:t>
            </a:r>
          </a:p>
          <a:p>
            <a:pPr fontAlgn="base"/>
            <a:r>
              <a:rPr lang="ru-RU" sz="2400" dirty="0" smtClean="0"/>
              <a:t>кисть находится в положении пронации, тыльная сторона ладони смотрит вверх. Острие клинка направлено вниз, чуть в сторону силуэта оппонента.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hovrashok.com.ua/images/Nov/04/8ce7297f72bcb4885725e603349b3a93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332656"/>
            <a:ext cx="6288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Третья защита 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Tertia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 descr="Третий пара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052736"/>
            <a:ext cx="3187150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1340769"/>
            <a:ext cx="612068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/>
              <a:t>Tertia (terza)</a:t>
            </a:r>
            <a:r>
              <a:rPr lang="ru-RU" sz="2000" dirty="0" smtClean="0"/>
              <a:t> — лат. (итал.) числительное, третий</a:t>
            </a:r>
            <a:br>
              <a:rPr lang="ru-RU" sz="2000" dirty="0" smtClean="0"/>
            </a:br>
            <a:r>
              <a:rPr lang="ru-RU" sz="2000" dirty="0" smtClean="0"/>
              <a:t>Третья защита защищает внешний верхний сектор.</a:t>
            </a:r>
          </a:p>
          <a:p>
            <a:pPr fontAlgn="base"/>
            <a:r>
              <a:rPr lang="ru-RU" sz="2000" dirty="0" smtClean="0"/>
              <a:t>Защищает от:</a:t>
            </a:r>
            <a:br>
              <a:rPr lang="ru-RU" sz="2000" dirty="0" smtClean="0"/>
            </a:br>
            <a:r>
              <a:rPr lang="ru-RU" sz="2000" dirty="0" smtClean="0"/>
              <a:t>— ударов в правое плечо, правый висок (для правши)</a:t>
            </a:r>
            <a:br>
              <a:rPr lang="ru-RU" sz="2000" dirty="0" smtClean="0"/>
            </a:br>
            <a:r>
              <a:rPr lang="ru-RU" sz="2000" dirty="0" smtClean="0"/>
              <a:t>— уколов в правую </a:t>
            </a:r>
            <a:r>
              <a:rPr lang="ru-RU" sz="2000" dirty="0" smtClean="0"/>
              <a:t>верхнюю </a:t>
            </a:r>
            <a:r>
              <a:rPr lang="ru-RU" sz="2000" dirty="0" smtClean="0"/>
              <a:t>часть тела</a:t>
            </a:r>
          </a:p>
          <a:p>
            <a:pPr fontAlgn="base"/>
            <a:r>
              <a:rPr lang="ru-RU" sz="2000" dirty="0" smtClean="0"/>
              <a:t>Описание:</a:t>
            </a:r>
          </a:p>
          <a:p>
            <a:pPr fontAlgn="base"/>
            <a:r>
              <a:rPr lang="ru-RU" sz="2000" dirty="0" smtClean="0"/>
              <a:t>кисть находится в положении полу-пронации, тыльная сторона ладони смотрит вправо.</a:t>
            </a:r>
            <a:br>
              <a:rPr lang="ru-RU" sz="2000" dirty="0" smtClean="0"/>
            </a:br>
            <a:r>
              <a:rPr lang="ru-RU" sz="2000" dirty="0" smtClean="0"/>
              <a:t>Клинок направлен на оппонента, острие смотрит на уровень лба оппонента (или выше), локоть согнут на уровне талии, направлен чуть внутрь, не касается корпуса, предплечье параллельно земле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hovrashok.com.ua/images/Nov/04/8ce7297f72bcb4885725e603349b3a93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77456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Четвертая защита 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Quarto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 descr="Четвертый пара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0967" y="1124744"/>
            <a:ext cx="2863033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0" y="1340768"/>
            <a:ext cx="63001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/>
              <a:t>Quarto</a:t>
            </a:r>
            <a:r>
              <a:rPr lang="ru-RU" sz="2400" dirty="0" smtClean="0"/>
              <a:t> — лат. (итал.) числительное, четвертый</a:t>
            </a:r>
            <a:br>
              <a:rPr lang="ru-RU" sz="2400" dirty="0" smtClean="0"/>
            </a:br>
            <a:r>
              <a:rPr lang="ru-RU" sz="2400" dirty="0" smtClean="0"/>
              <a:t>Защищает внутренний верхний сектор.</a:t>
            </a:r>
          </a:p>
          <a:p>
            <a:pPr fontAlgn="base"/>
            <a:r>
              <a:rPr lang="ru-RU" sz="2400" b="1" dirty="0" smtClean="0"/>
              <a:t>Четвертая</a:t>
            </a:r>
            <a:r>
              <a:rPr lang="ru-RU" sz="2400" dirty="0" smtClean="0"/>
              <a:t> защита защищает от:</a:t>
            </a:r>
            <a:br>
              <a:rPr lang="ru-RU" sz="2400" dirty="0" smtClean="0"/>
            </a:br>
            <a:r>
              <a:rPr lang="ru-RU" sz="2400" dirty="0" smtClean="0"/>
              <a:t>— ударов в левое плечо, левый висок (для правши)</a:t>
            </a:r>
            <a:br>
              <a:rPr lang="ru-RU" sz="2400" dirty="0" smtClean="0"/>
            </a:br>
            <a:r>
              <a:rPr lang="ru-RU" sz="2400" dirty="0" smtClean="0"/>
              <a:t>— уколов в левую </a:t>
            </a:r>
            <a:r>
              <a:rPr lang="ru-RU" sz="2400" dirty="0" smtClean="0"/>
              <a:t>верхнюю </a:t>
            </a:r>
            <a:r>
              <a:rPr lang="ru-RU" sz="2400" dirty="0" smtClean="0"/>
              <a:t>часть тела</a:t>
            </a:r>
          </a:p>
          <a:p>
            <a:pPr fontAlgn="base"/>
            <a:r>
              <a:rPr lang="ru-RU" sz="2400" dirty="0" smtClean="0"/>
              <a:t>Описание:</a:t>
            </a:r>
          </a:p>
          <a:p>
            <a:pPr fontAlgn="base"/>
            <a:r>
              <a:rPr lang="ru-RU" sz="2400" dirty="0" smtClean="0"/>
              <a:t>кисть находится в положении полу-пронации, тыльная сторона ладони смотрит вправо.</a:t>
            </a:r>
            <a:br>
              <a:rPr lang="ru-RU" sz="2400" dirty="0" smtClean="0"/>
            </a:br>
            <a:r>
              <a:rPr lang="ru-RU" sz="2400" dirty="0" smtClean="0"/>
              <a:t>Клинок направлен на оппонента, острие смотрит на уровень лба оппонента (или выше), локоть согнут на уровне талии, направлен чуть внутрь, не касается корпуса, предплечье направлено в сторону оппонента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hovrashok.com.ua/images/Nov/04/8ce7297f72bcb4885725e603349b3a93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pic>
        <p:nvPicPr>
          <p:cNvPr id="2050" name="Picture 2" descr="Пятый пара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9285" y="1484784"/>
            <a:ext cx="3304715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64007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Пятая защита 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Quinto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484784"/>
            <a:ext cx="49685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/>
              <a:t>Quinto — лат. (итал.) числительное, пятый</a:t>
            </a:r>
            <a:br>
              <a:rPr lang="ru-RU" sz="2400" dirty="0" smtClean="0"/>
            </a:br>
            <a:r>
              <a:rPr lang="ru-RU" sz="2400" dirty="0" smtClean="0"/>
              <a:t>Защищает от ударов в голову.</a:t>
            </a:r>
          </a:p>
          <a:p>
            <a:pPr fontAlgn="base"/>
            <a:r>
              <a:rPr lang="ru-RU" sz="2400" dirty="0" smtClean="0"/>
              <a:t>Особенности взятия пятой защиты:</a:t>
            </a:r>
            <a:br>
              <a:rPr lang="ru-RU" sz="2400" dirty="0" smtClean="0"/>
            </a:br>
            <a:r>
              <a:rPr lang="ru-RU" sz="2400" dirty="0" smtClean="0"/>
              <a:t>Клинок над головой, гарда во внешнем секторе, гарда чуть выше чем острие клинка, рука согнута в локте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hovrashok.com.ua/images/Nov/04/8ce7297f72bcb4885725e603349b3a93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pic>
        <p:nvPicPr>
          <p:cNvPr id="1026" name="Picture 2" descr="шестая сабельная защи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3287" y="1340768"/>
            <a:ext cx="3140713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62805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Шестая защита 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Sixta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12776"/>
            <a:ext cx="54726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Sixta — лат. (итал.) числительное, шестой</a:t>
            </a:r>
            <a:br>
              <a:rPr lang="ru-RU" sz="2000" dirty="0" smtClean="0"/>
            </a:br>
            <a:r>
              <a:rPr lang="ru-RU" sz="2000" dirty="0" smtClean="0"/>
              <a:t>Шестая сабельная — </a:t>
            </a:r>
            <a:r>
              <a:rPr lang="ru-RU" sz="2000" dirty="0" smtClean="0"/>
              <a:t>защищает </a:t>
            </a:r>
            <a:r>
              <a:rPr lang="ru-RU" sz="2000" dirty="0" smtClean="0"/>
              <a:t>от ударов в голову.</a:t>
            </a:r>
            <a:br>
              <a:rPr lang="ru-RU" sz="2000" dirty="0" smtClean="0"/>
            </a:br>
            <a:r>
              <a:rPr lang="ru-RU" sz="2000" dirty="0" smtClean="0"/>
              <a:t>Особенности взятия защиты:</a:t>
            </a:r>
            <a:br>
              <a:rPr lang="ru-RU" sz="2000" dirty="0" smtClean="0"/>
            </a:br>
            <a:r>
              <a:rPr lang="ru-RU" sz="2000" dirty="0" smtClean="0"/>
              <a:t>Клинок над головой, гарда во внутреннем секторе, гарда чуть выше чем острие клинка, рука согнута в локте.</a:t>
            </a:r>
            <a:br>
              <a:rPr lang="ru-RU" sz="2000" dirty="0" smtClean="0"/>
            </a:br>
            <a:r>
              <a:rPr lang="ru-RU" sz="2000" dirty="0" smtClean="0"/>
              <a:t>В легкой рапире (фр. fleuret) шестой защитой принято считать, ту что защищает внешний верхний сектор (по типу терции), отличается от терции положением кисти. Кисть находится в положении супинации (раскрытой ладонью вверх). При этом важно чтобы </a:t>
            </a:r>
            <a:r>
              <a:rPr lang="ru-RU" sz="2000" dirty="0" err="1" smtClean="0"/>
              <a:t>навершие</a:t>
            </a:r>
            <a:r>
              <a:rPr lang="ru-RU" sz="2000" dirty="0" smtClean="0"/>
              <a:t> были прижато к руке, и была разница уровней (гарда ниже чем острие).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hovrashok.com.ua/images/Nov/04/8ce7297f72bcb4885725e603349b3a93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pic>
        <p:nvPicPr>
          <p:cNvPr id="23554" name="Picture 2" descr="Седьмая защи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2323" y="1124744"/>
            <a:ext cx="2521677" cy="3094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76966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Седьмая защита </a:t>
            </a:r>
            <a:r>
              <a:rPr lang="en-US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Septimo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124744"/>
            <a:ext cx="58326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dirty="0" smtClean="0"/>
              <a:t>eptima — лат. (итал.) числительное, седьмой</a:t>
            </a:r>
            <a:br>
              <a:rPr lang="ru-RU" sz="2000" dirty="0" smtClean="0"/>
            </a:br>
            <a:r>
              <a:rPr lang="ru-RU" sz="2000" dirty="0" smtClean="0"/>
              <a:t>Способ выполнения — полу-круговой, отсюда второе название этого парада — демисекль.</a:t>
            </a:r>
            <a:br>
              <a:rPr lang="ru-RU" sz="2000" dirty="0" smtClean="0"/>
            </a:br>
            <a:r>
              <a:rPr lang="ru-RU" sz="2000" dirty="0" smtClean="0"/>
              <a:t>Септима защищает внутренний нижний сектор.</a:t>
            </a:r>
            <a:br>
              <a:rPr lang="ru-RU" sz="2000" dirty="0" smtClean="0"/>
            </a:br>
            <a:r>
              <a:rPr lang="ru-RU" sz="2000" dirty="0" smtClean="0"/>
              <a:t>Септима может быть высокой, тогда она будет защищать внутренний верхний сектор.</a:t>
            </a:r>
          </a:p>
          <a:p>
            <a:pPr fontAlgn="base"/>
            <a:r>
              <a:rPr lang="ru-RU" sz="2000" dirty="0" smtClean="0"/>
              <a:t>Это защита от:</a:t>
            </a:r>
            <a:br>
              <a:rPr lang="ru-RU" sz="2000" dirty="0" smtClean="0"/>
            </a:br>
            <a:r>
              <a:rPr lang="ru-RU" sz="2000" dirty="0" smtClean="0"/>
              <a:t>— рубящих ударов в нижнюю левую часть тела (для правши)</a:t>
            </a:r>
            <a:br>
              <a:rPr lang="ru-RU" sz="2000" dirty="0" smtClean="0"/>
            </a:br>
            <a:r>
              <a:rPr lang="ru-RU" sz="2000" dirty="0" smtClean="0"/>
              <a:t>— уколов в корпус</a:t>
            </a:r>
          </a:p>
          <a:p>
            <a:pPr fontAlgn="base"/>
            <a:r>
              <a:rPr lang="ru-RU" sz="2000" dirty="0" smtClean="0"/>
              <a:t>Описание:</a:t>
            </a:r>
            <a:br>
              <a:rPr lang="ru-RU" sz="2000" dirty="0" smtClean="0"/>
            </a:br>
            <a:r>
              <a:rPr lang="ru-RU" sz="2000" dirty="0" smtClean="0"/>
              <a:t>кисть находится в положение супинации, тыльная сторона ладони смотрит вниз. Острие клинка направлено вниз, чуть в сторону силуэта оппонента.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110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Александр</cp:lastModifiedBy>
  <cp:revision>12</cp:revision>
  <dcterms:created xsi:type="dcterms:W3CDTF">2017-02-10T10:02:40Z</dcterms:created>
  <dcterms:modified xsi:type="dcterms:W3CDTF">2021-10-24T21:11:40Z</dcterms:modified>
</cp:coreProperties>
</file>