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9"/>
  </p:notesMasterIdLst>
  <p:sldIdLst>
    <p:sldId id="309" r:id="rId2"/>
    <p:sldId id="306" r:id="rId3"/>
    <p:sldId id="307" r:id="rId4"/>
    <p:sldId id="308" r:id="rId5"/>
    <p:sldId id="322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8" r:id="rId14"/>
    <p:sldId id="321" r:id="rId15"/>
    <p:sldId id="323" r:id="rId16"/>
    <p:sldId id="324" r:id="rId17"/>
    <p:sldId id="319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Book Antiqua" pitchFamily="18" charset="0"/>
      <p:regular r:id="rId24"/>
      <p:bold r:id="rId25"/>
      <p:italic r:id="rId26"/>
      <p:boldItalic r:id="rId27"/>
    </p:embeddedFont>
  </p:embeddedFontLst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73">
          <p15:clr>
            <a:srgbClr val="A4A3A4"/>
          </p15:clr>
        </p15:guide>
        <p15:guide id="2" orient="horz" pos="2967">
          <p15:clr>
            <a:srgbClr val="A4A3A4"/>
          </p15:clr>
        </p15:guide>
        <p15:guide id="3" pos="271">
          <p15:clr>
            <a:srgbClr val="A4A3A4"/>
          </p15:clr>
        </p15:guide>
        <p15:guide id="4" pos="5465" userDrawn="1">
          <p15:clr>
            <a:srgbClr val="A4A3A4"/>
          </p15:clr>
        </p15:guide>
        <p15:guide id="5" pos="3016">
          <p15:clr>
            <a:srgbClr val="A4A3A4"/>
          </p15:clr>
        </p15:guide>
        <p15:guide id="6" pos="27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831"/>
    <a:srgbClr val="47A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4" autoAdjust="0"/>
    <p:restoredTop sz="94660"/>
  </p:normalViewPr>
  <p:slideViewPr>
    <p:cSldViewPr snapToGrid="0">
      <p:cViewPr>
        <p:scale>
          <a:sx n="90" d="100"/>
          <a:sy n="90" d="100"/>
        </p:scale>
        <p:origin x="-2160" y="-1002"/>
      </p:cViewPr>
      <p:guideLst>
        <p:guide orient="horz" pos="273"/>
        <p:guide orient="horz" pos="2967"/>
        <p:guide pos="271"/>
        <p:guide pos="5465"/>
        <p:guide pos="3016"/>
        <p:guide pos="27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E5066-6F13-4F01-A3AB-5E0AB2D83B1A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AB41D-065C-42A5-886D-9C7B60404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19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9B236-47C7-443B-BADD-4AAE5A9B9B2B}" type="slidenum">
              <a:rPr lang="ru-RU"/>
              <a:pPr/>
              <a:t>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Использованы материалы учебника «Русский язык для 9 кл. Авт.: Л. А. Тростенцова и др.».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165647"/>
            <a:ext cx="6779110" cy="923330"/>
            <a:chOff x="1172584" y="1381459"/>
            <a:chExt cx="6779110" cy="1231106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040803"/>
            <a:ext cx="6777318" cy="1298987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5897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044162"/>
            <a:ext cx="6779110" cy="923330"/>
            <a:chOff x="1172584" y="1381459"/>
            <a:chExt cx="6779110" cy="1231106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1" y="419549"/>
            <a:ext cx="1678193" cy="41750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9" y="637391"/>
            <a:ext cx="5507917" cy="37678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594069" y="2045201"/>
            <a:ext cx="4110116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000879" y="1381459"/>
              <a:ext cx="116955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044162"/>
            <a:ext cx="6779110" cy="923330"/>
            <a:chOff x="1172584" y="1381459"/>
            <a:chExt cx="6779110" cy="1231106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165684"/>
            <a:ext cx="6779110" cy="923330"/>
            <a:chOff x="1172584" y="1381459"/>
            <a:chExt cx="6779110" cy="1231106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903643"/>
            <a:ext cx="7754713" cy="1433037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2825488"/>
            <a:ext cx="7734747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044162"/>
            <a:ext cx="6779110" cy="923330"/>
            <a:chOff x="1172584" y="1381459"/>
            <a:chExt cx="6779110" cy="123110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680210"/>
            <a:ext cx="3803904" cy="29077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1680210"/>
            <a:ext cx="3803904" cy="29077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1680210"/>
            <a:ext cx="3442446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210696"/>
            <a:ext cx="3803904" cy="23797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1680210"/>
            <a:ext cx="3447288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208276"/>
            <a:ext cx="3799728" cy="23797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044162"/>
            <a:ext cx="6779110" cy="923330"/>
            <a:chOff x="1172584" y="1381459"/>
            <a:chExt cx="6779110" cy="1231106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044162"/>
            <a:ext cx="6779110" cy="923330"/>
            <a:chOff x="1172584" y="1381459"/>
            <a:chExt cx="6779110" cy="123110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1258647"/>
            <a:ext cx="3422483" cy="141519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19549"/>
            <a:ext cx="4116667" cy="417507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2702859"/>
            <a:ext cx="3411725" cy="188796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501614"/>
            <a:ext cx="7767021" cy="483547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500224"/>
            <a:ext cx="4772156" cy="2698512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3993229"/>
            <a:ext cx="7756264" cy="603647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427617"/>
            <a:ext cx="7756263" cy="7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686261"/>
            <a:ext cx="7745505" cy="2908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46210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F4203FD-6B6C-4C5C-BA2B-A0EA7CDDAFBB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2108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46210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471423-9472-45FA-BF97-658D00F4A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Тема урока: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«Понятие о сложном предложении»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7944" y="3327834"/>
            <a:ext cx="4680520" cy="135015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Барышникова Лилия Петровна, учитель русского языка и литературы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Авторская пунктуация – это постановка знаков препинания, не предусмотренных правилами, но допустимая, если автор с их помощью передаёт какой-либо добавочный смысл. </a:t>
            </a:r>
          </a:p>
        </p:txBody>
      </p:sp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Помните!</a:t>
            </a:r>
          </a:p>
        </p:txBody>
      </p:sp>
      <p:pic>
        <p:nvPicPr>
          <p:cNvPr id="26629" name="Picture 5" descr="http://player.myshared.ru/10/1014824/slides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4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71651"/>
            <a:ext cx="8208962" cy="2793206"/>
          </a:xfrm>
        </p:spPr>
        <p:txBody>
          <a:bodyPr/>
          <a:lstStyle/>
          <a:p>
            <a:r>
              <a:rPr lang="ru-RU"/>
              <a:t>Сначала повышение голоса, затем пауза между частями сложного предложения и постепенное понижение голоса к концу предложения.</a:t>
            </a:r>
          </a:p>
          <a:p>
            <a:pPr>
              <a:buFont typeface="Wingdings" pitchFamily="2" charset="2"/>
              <a:buNone/>
            </a:pPr>
            <a:r>
              <a:rPr lang="ru-RU" i="1"/>
              <a:t>	</a:t>
            </a:r>
          </a:p>
          <a:p>
            <a:pPr>
              <a:buFont typeface="Wingdings" pitchFamily="2" charset="2"/>
              <a:buNone/>
            </a:pPr>
            <a:r>
              <a:rPr lang="ru-RU" sz="2000" i="1"/>
              <a:t>Зима заканчивалась, </a:t>
            </a:r>
            <a:r>
              <a:rPr lang="en-US" sz="2000" i="1">
                <a:cs typeface="Arial" charset="0"/>
              </a:rPr>
              <a:t>|</a:t>
            </a:r>
            <a:r>
              <a:rPr lang="ru-RU" sz="2000" i="1">
                <a:cs typeface="Arial" charset="0"/>
              </a:rPr>
              <a:t> </a:t>
            </a:r>
            <a:r>
              <a:rPr lang="ru-RU" sz="2000" i="1"/>
              <a:t>однако снега по-прежнему выпадало много.</a:t>
            </a:r>
          </a:p>
        </p:txBody>
      </p:sp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Интонация сложного предложения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V="1">
            <a:off x="827089" y="3327797"/>
            <a:ext cx="2232025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3635376" y="3327797"/>
            <a:ext cx="4824413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Сложное предложение и его признаки. Основные виды сложных предложений - СЛОЖНОЕ  ПРЕДЛО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6" y="0"/>
            <a:ext cx="922423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19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лишний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1653648"/>
            <a:ext cx="8928992" cy="34898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Простое, бессоюзное, сложное.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Обстоятельство, подлежащее, сказуемое.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Повествовательное, невосклицательное, восклицательное.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Нераспространенное, простое, распространённое.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Грачи прилетели, ворона и лисица, красивый мальчик.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731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player.myshared.ru/7/826366/slides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4"/>
          <a:stretch/>
        </p:blipFill>
        <p:spPr bwMode="auto">
          <a:xfrm>
            <a:off x="0" y="0"/>
            <a:ext cx="9144000" cy="515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45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 предложения по предложенным схемам, выполнить синтаксический  разбор одного из них (на выбор).</a:t>
            </a:r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en-US" dirty="0" smtClean="0"/>
              <a:t>[-=],[-=]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en-US" dirty="0" smtClean="0"/>
              <a:t>[=-],</a:t>
            </a:r>
            <a:r>
              <a:rPr lang="ru-RU" dirty="0"/>
              <a:t>а</a:t>
            </a:r>
            <a:r>
              <a:rPr lang="en-US" dirty="0" smtClean="0"/>
              <a:t>[</a:t>
            </a:r>
            <a:r>
              <a:rPr lang="ru-RU" dirty="0" smtClean="0"/>
              <a:t>-=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en-US" dirty="0" smtClean="0"/>
              <a:t>[-=],</a:t>
            </a:r>
            <a:r>
              <a:rPr lang="ru-RU" dirty="0" smtClean="0"/>
              <a:t>когда</a:t>
            </a:r>
            <a:r>
              <a:rPr lang="en-US" dirty="0" smtClean="0"/>
              <a:t>[</a:t>
            </a:r>
            <a:r>
              <a:rPr lang="ru-RU" dirty="0" smtClean="0"/>
              <a:t>-=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57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Подведение итогов урока. Рефлекс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922"/>
            <a:ext cx="9143999" cy="511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9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player.myshared.ru/7/826366/slides/slide_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0"/>
          <a:stretch/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1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Двенадцатое октября.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5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509823"/>
            <a:ext cx="8847530" cy="2836162"/>
          </a:xfrm>
        </p:spPr>
        <p:txBody>
          <a:bodyPr>
            <a:normAutofit fontScale="85000" lnSpcReduction="10000"/>
          </a:bodyPr>
          <a:lstStyle/>
          <a:p>
            <a:pPr marL="533400" indent="-533400"/>
            <a:r>
              <a:rPr lang="ru-RU" sz="2400" dirty="0" smtClean="0"/>
              <a:t>Списать, расставить знаки препинания. </a:t>
            </a:r>
          </a:p>
          <a:p>
            <a:pPr marL="533400" indent="-533400"/>
            <a:r>
              <a:rPr lang="ru-RU" sz="2400" dirty="0" smtClean="0"/>
              <a:t>Определите</a:t>
            </a:r>
            <a:r>
              <a:rPr lang="ru-RU" sz="2400" dirty="0"/>
              <a:t>, какое из данных предложений простое, а какое - сложное.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dirty="0" smtClean="0"/>
              <a:t>Даже маленькие маргаритки выросшие на газонах отбрасывали миниатюрные тени.</a:t>
            </a:r>
            <a:endParaRPr lang="ru-RU" sz="2400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400" dirty="0" smtClean="0"/>
              <a:t>Дверь неслышно распахнулась и вбежал </a:t>
            </a:r>
            <a:r>
              <a:rPr lang="ru-RU" sz="2400" dirty="0"/>
              <a:t>человек.</a:t>
            </a:r>
          </a:p>
          <a:p>
            <a:pPr marL="533400" indent="-533400"/>
            <a:endParaRPr lang="ru-RU" sz="2400" dirty="0" smtClean="0"/>
          </a:p>
          <a:p>
            <a:pPr marL="533400" indent="-533400"/>
            <a:r>
              <a:rPr lang="ru-RU" sz="2400" dirty="0" smtClean="0"/>
              <a:t>Какое </a:t>
            </a:r>
            <a:r>
              <a:rPr lang="ru-RU" sz="2400" dirty="0"/>
              <a:t>из предложений содержит </a:t>
            </a:r>
            <a:r>
              <a:rPr lang="ru-RU" sz="2400" dirty="0" err="1"/>
              <a:t>бо</a:t>
            </a:r>
            <a:r>
              <a:rPr lang="en-US" sz="2400" dirty="0">
                <a:cs typeface="Arial" charset="0"/>
              </a:rPr>
              <a:t>'</a:t>
            </a:r>
            <a:r>
              <a:rPr lang="ru-RU" sz="2400" dirty="0" err="1"/>
              <a:t>льший</a:t>
            </a:r>
            <a:r>
              <a:rPr lang="ru-RU" sz="2400" dirty="0"/>
              <a:t> объём информации – простое или сложное? 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ru-RU" sz="2400" dirty="0"/>
          </a:p>
        </p:txBody>
      </p:sp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Понятие о сложном предложении</a:t>
            </a:r>
          </a:p>
        </p:txBody>
      </p:sp>
      <p:sp>
        <p:nvSpPr>
          <p:cNvPr id="1536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339753" y="4495800"/>
            <a:ext cx="5472113" cy="647700"/>
          </a:xfrm>
          <a:prstGeom prst="rightArrowCallout">
            <a:avLst>
              <a:gd name="adj1" fmla="val 25000"/>
              <a:gd name="adj2" fmla="val 25000"/>
              <a:gd name="adj3" fmla="val 10560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>
                <a:hlinkClick r:id="rId2" action="ppaction://hlinksldjump"/>
              </a:rPr>
              <a:t>Проверьте себя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641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dirty="0"/>
              <a:t>Даже маленькие </a:t>
            </a:r>
            <a:r>
              <a:rPr lang="ru-RU" u="sng" dirty="0"/>
              <a:t>маргаритки</a:t>
            </a:r>
            <a:r>
              <a:rPr lang="ru-RU" dirty="0"/>
              <a:t>, выросшие на газонах, </a:t>
            </a:r>
            <a:r>
              <a:rPr lang="ru-RU" u="sng" dirty="0"/>
              <a:t>отбрасывали</a:t>
            </a:r>
            <a:r>
              <a:rPr lang="ru-RU" dirty="0"/>
              <a:t> миниатюрные тени.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u="sng" dirty="0" smtClean="0"/>
              <a:t>Дверь</a:t>
            </a:r>
            <a:r>
              <a:rPr lang="ru-RU" dirty="0"/>
              <a:t> </a:t>
            </a:r>
            <a:r>
              <a:rPr lang="ru-RU" dirty="0" smtClean="0"/>
              <a:t>неслышно </a:t>
            </a:r>
            <a:r>
              <a:rPr lang="ru-RU" u="sng" dirty="0"/>
              <a:t>распахнулась</a:t>
            </a:r>
            <a:r>
              <a:rPr lang="ru-RU" dirty="0"/>
              <a:t>, и </a:t>
            </a:r>
            <a:r>
              <a:rPr lang="ru-RU" u="sng" dirty="0"/>
              <a:t>вбежал</a:t>
            </a:r>
            <a:r>
              <a:rPr lang="ru-RU" dirty="0"/>
              <a:t> </a:t>
            </a:r>
            <a:r>
              <a:rPr lang="ru-RU" u="sng" dirty="0"/>
              <a:t>человек</a:t>
            </a:r>
            <a:r>
              <a:rPr lang="ru-RU" u="sng" dirty="0" smtClean="0"/>
              <a:t>.</a:t>
            </a:r>
            <a:endParaRPr lang="ru-RU" u="sng" dirty="0"/>
          </a:p>
          <a:p>
            <a:pPr marL="533400" indent="-533400">
              <a:buFont typeface="Wingdings" pitchFamily="2" charset="2"/>
              <a:buNone/>
            </a:pPr>
            <a:endParaRPr lang="ru-RU" u="sng" dirty="0"/>
          </a:p>
        </p:txBody>
      </p:sp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Ключ к слайду № 2</a:t>
            </a: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4608339" y="2486275"/>
            <a:ext cx="10437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1230491" y="2491362"/>
            <a:ext cx="17952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5652120" y="2625756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8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езентация на тему: &amp;quot;СИНТАКСИС РУССКОГО ЯЗЫКА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1741"/>
            <a:ext cx="9144000" cy="523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94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/>
              <a:t>Основные структурные типы предложения: простое и сложное.</a:t>
            </a:r>
          </a:p>
          <a:p>
            <a:r>
              <a:rPr lang="ru-RU" sz="2400"/>
              <a:t>Простые предложения в составе сложного не имеют смысловой и интонационной законченности.</a:t>
            </a:r>
          </a:p>
          <a:p>
            <a:r>
              <a:rPr lang="ru-RU" sz="2400"/>
              <a:t>В сложном предложении две или более грамматические основы. Сложное предложение передаёт больший объем информации. </a:t>
            </a:r>
          </a:p>
          <a:p>
            <a:r>
              <a:rPr lang="ru-RU" sz="2400"/>
              <a:t>Запомните </a:t>
            </a:r>
          </a:p>
          <a:p>
            <a:endParaRPr lang="ru-RU" sz="2400"/>
          </a:p>
        </p:txBody>
      </p:sp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Понятие о сложном предложении</a:t>
            </a:r>
          </a:p>
        </p:txBody>
      </p:sp>
      <p:sp>
        <p:nvSpPr>
          <p:cNvPr id="1741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76600" y="4245769"/>
            <a:ext cx="1943100" cy="27027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23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Сложное предложение</a:t>
            </a:r>
            <a:r>
              <a:rPr lang="ru-RU" dirty="0"/>
              <a:t> – это предложение, состоящее их двух или нескольких простых предложений (предикативных частей), соединённых в одно целое по смыслу и интонационно.</a:t>
            </a:r>
          </a:p>
          <a:p>
            <a:r>
              <a:rPr lang="ru-RU" u="sng" dirty="0"/>
              <a:t>Сбежали</a:t>
            </a:r>
            <a:r>
              <a:rPr lang="ru-RU" dirty="0"/>
              <a:t> </a:t>
            </a:r>
            <a:r>
              <a:rPr lang="ru-RU" u="sng" dirty="0"/>
              <a:t>ручьи</a:t>
            </a:r>
            <a:r>
              <a:rPr lang="ru-RU" dirty="0"/>
              <a:t>, </a:t>
            </a:r>
            <a:r>
              <a:rPr lang="ru-RU" u="sng" dirty="0"/>
              <a:t>зацвели</a:t>
            </a:r>
            <a:r>
              <a:rPr lang="ru-RU" dirty="0"/>
              <a:t> </a:t>
            </a:r>
            <a:r>
              <a:rPr lang="ru-RU" u="sng" dirty="0"/>
              <a:t>ландыши</a:t>
            </a:r>
            <a:r>
              <a:rPr lang="ru-RU" dirty="0"/>
              <a:t>, в зарослях кустов </a:t>
            </a:r>
            <a:r>
              <a:rPr lang="ru-RU" u="sng" dirty="0"/>
              <a:t>вспыхнули</a:t>
            </a:r>
            <a:r>
              <a:rPr lang="ru-RU" dirty="0"/>
              <a:t> пурпуровые </a:t>
            </a:r>
            <a:r>
              <a:rPr lang="ru-RU" u="sng" dirty="0"/>
              <a:t>цветы</a:t>
            </a:r>
            <a:r>
              <a:rPr lang="ru-RU" dirty="0"/>
              <a:t> медуницы.</a:t>
            </a:r>
          </a:p>
          <a:p>
            <a:endParaRPr lang="ru-RU" dirty="0"/>
          </a:p>
        </p:txBody>
      </p:sp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Запомните!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1055466" y="4080992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3125104" y="3692461"/>
            <a:ext cx="135120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1055466" y="3692461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258888" y="2193131"/>
            <a:ext cx="1885950" cy="32504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союзные</a:t>
            </a: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5148264" y="2085976"/>
            <a:ext cx="2638425" cy="3929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бессоюзные</a:t>
            </a:r>
          </a:p>
        </p:txBody>
      </p:sp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0" y="3489722"/>
            <a:ext cx="4171950" cy="323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сложносочинённые</a:t>
            </a:r>
          </a:p>
        </p:txBody>
      </p:sp>
      <p:sp>
        <p:nvSpPr>
          <p:cNvPr id="19463" name="WordArt 7"/>
          <p:cNvSpPr>
            <a:spLocks noChangeArrowheads="1" noChangeShapeType="1" noTextEdit="1"/>
          </p:cNvSpPr>
          <p:nvPr/>
        </p:nvSpPr>
        <p:spPr bwMode="auto">
          <a:xfrm>
            <a:off x="4686300" y="3489723"/>
            <a:ext cx="4457700" cy="37861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сложноподчинённые</a:t>
            </a:r>
          </a:p>
        </p:txBody>
      </p:sp>
      <p:sp>
        <p:nvSpPr>
          <p:cNvPr id="19464" name="WordArt 8"/>
          <p:cNvSpPr>
            <a:spLocks noChangeArrowheads="1" noChangeShapeType="1" noTextEdit="1"/>
          </p:cNvSpPr>
          <p:nvPr/>
        </p:nvSpPr>
        <p:spPr bwMode="auto">
          <a:xfrm>
            <a:off x="2195513" y="735807"/>
            <a:ext cx="5010150" cy="3929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Сложные предложения</a:t>
            </a: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2411414" y="1221581"/>
            <a:ext cx="1152525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5364164" y="1168003"/>
            <a:ext cx="1152525" cy="9179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H="1">
            <a:off x="827089" y="2571750"/>
            <a:ext cx="865187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2484439" y="2571751"/>
            <a:ext cx="4319587" cy="9179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9" name="WordArt 13"/>
          <p:cNvSpPr>
            <a:spLocks noChangeArrowheads="1" noChangeShapeType="1" noTextEdit="1"/>
          </p:cNvSpPr>
          <p:nvPr/>
        </p:nvSpPr>
        <p:spPr bwMode="auto">
          <a:xfrm>
            <a:off x="5940426" y="2571751"/>
            <a:ext cx="1116013" cy="3929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(БСП)</a:t>
            </a:r>
          </a:p>
        </p:txBody>
      </p:sp>
      <p:sp>
        <p:nvSpPr>
          <p:cNvPr id="19470" name="WordArt 14"/>
          <p:cNvSpPr>
            <a:spLocks noChangeArrowheads="1" noChangeShapeType="1" noTextEdit="1"/>
          </p:cNvSpPr>
          <p:nvPr/>
        </p:nvSpPr>
        <p:spPr bwMode="auto">
          <a:xfrm>
            <a:off x="1116014" y="3921919"/>
            <a:ext cx="1304925" cy="3929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(ССП)</a:t>
            </a:r>
          </a:p>
        </p:txBody>
      </p:sp>
      <p:sp>
        <p:nvSpPr>
          <p:cNvPr id="19471" name="WordArt 15"/>
          <p:cNvSpPr>
            <a:spLocks noChangeArrowheads="1" noChangeShapeType="1" noTextEdit="1"/>
          </p:cNvSpPr>
          <p:nvPr/>
        </p:nvSpPr>
        <p:spPr bwMode="auto">
          <a:xfrm>
            <a:off x="6443664" y="3975498"/>
            <a:ext cx="1304925" cy="3929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(СПП)</a:t>
            </a:r>
          </a:p>
        </p:txBody>
      </p:sp>
      <p:pic>
        <p:nvPicPr>
          <p:cNvPr id="19473" name="Picture 17" descr="http://player.myshared.ru/6/575995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7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124076" y="789385"/>
            <a:ext cx="4968875" cy="3929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Средства связи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 rot="10800000">
            <a:off x="2051051" y="1383506"/>
            <a:ext cx="4968875" cy="2862263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endParaRPr lang="ru-RU"/>
          </a:p>
          <a:p>
            <a:pPr algn="ctr"/>
            <a:r>
              <a:rPr lang="ru-RU"/>
              <a:t>ССП			СПП</a:t>
            </a:r>
          </a:p>
          <a:p>
            <a:pPr algn="ctr"/>
            <a:r>
              <a:rPr lang="ru-RU"/>
              <a:t>БСП</a:t>
            </a: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 rot="18900000">
            <a:off x="1" y="2409825"/>
            <a:ext cx="2790825" cy="325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сочинительные союзы</a:t>
            </a:r>
          </a:p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интонация</a:t>
            </a:r>
          </a:p>
        </p:txBody>
      </p:sp>
      <p:sp>
        <p:nvSpPr>
          <p:cNvPr id="22535" name="WordArt 7"/>
          <p:cNvSpPr>
            <a:spLocks noChangeArrowheads="1" noChangeShapeType="1" noTextEdit="1"/>
          </p:cNvSpPr>
          <p:nvPr/>
        </p:nvSpPr>
        <p:spPr bwMode="auto">
          <a:xfrm rot="3000000">
            <a:off x="6601619" y="2307431"/>
            <a:ext cx="2214563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подчинительные союзы</a:t>
            </a:r>
          </a:p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союзные слова</a:t>
            </a:r>
          </a:p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интонация</a:t>
            </a:r>
          </a:p>
        </p:txBody>
      </p:sp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3492501" y="4354116"/>
            <a:ext cx="2087563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интонация</a:t>
            </a:r>
          </a:p>
        </p:txBody>
      </p:sp>
    </p:spTree>
    <p:extLst>
      <p:ext uri="{BB962C8B-B14F-4D97-AF65-F5344CB8AC3E}">
        <p14:creationId xmlns:p14="http://schemas.microsoft.com/office/powerpoint/2010/main" val="3206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fb99a8f348f7ed27885b994fef9a7adc998551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1150</TotalTime>
  <Words>352</Words>
  <Application>Microsoft Office PowerPoint</Application>
  <PresentationFormat>Экран (16:9)</PresentationFormat>
  <Paragraphs>59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Times New Roman</vt:lpstr>
      <vt:lpstr>Wingdings</vt:lpstr>
      <vt:lpstr>Calibri</vt:lpstr>
      <vt:lpstr>Book Antiqua</vt:lpstr>
      <vt:lpstr>Твердый переплет</vt:lpstr>
      <vt:lpstr>Тема урока: «Понятие о сложном предложении»</vt:lpstr>
      <vt:lpstr>Двенадцатое октября. Классная работа.</vt:lpstr>
      <vt:lpstr>Понятие о сложном предложении</vt:lpstr>
      <vt:lpstr>Ключ к слайду № 2</vt:lpstr>
      <vt:lpstr>Презентация PowerPoint</vt:lpstr>
      <vt:lpstr>Понятие о сложном предложении</vt:lpstr>
      <vt:lpstr>Запомните!</vt:lpstr>
      <vt:lpstr>Презентация PowerPoint</vt:lpstr>
      <vt:lpstr>Презентация PowerPoint</vt:lpstr>
      <vt:lpstr>Помните!</vt:lpstr>
      <vt:lpstr>Интонация сложного предложения</vt:lpstr>
      <vt:lpstr>Презентация PowerPoint</vt:lpstr>
      <vt:lpstr>Третий лишний</vt:lpstr>
      <vt:lpstr>Презентация PowerPoint</vt:lpstr>
      <vt:lpstr>Домашнее задание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Методический центр-2</cp:lastModifiedBy>
  <cp:revision>90</cp:revision>
  <dcterms:created xsi:type="dcterms:W3CDTF">2015-06-26T07:16:49Z</dcterms:created>
  <dcterms:modified xsi:type="dcterms:W3CDTF">2021-10-12T09:22:34Z</dcterms:modified>
</cp:coreProperties>
</file>