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9850"/>
  <p:notesSz cx="9144000" cy="51498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24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29006" y="233298"/>
            <a:ext cx="8685987" cy="330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2090"/>
              </a:lnSpc>
            </a:pPr>
            <a:fld id="{81D60167-4931-47E6-BA6A-407CBD079E47}" type="slidenum">
              <a:rPr spc="-5" dirty="0"/>
              <a:pPr marL="38100">
                <a:lnSpc>
                  <a:spcPts val="2090"/>
                </a:lnSpc>
              </a:pPr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05EA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2090"/>
              </a:lnSpc>
            </a:pPr>
            <a:fld id="{81D60167-4931-47E6-BA6A-407CBD079E47}" type="slidenum">
              <a:rPr spc="-5" dirty="0"/>
              <a:pPr marL="38100">
                <a:lnSpc>
                  <a:spcPts val="2090"/>
                </a:lnSpc>
              </a:pPr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6545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478536" y="3180587"/>
            <a:ext cx="399288" cy="149352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05EA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10/25/2021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2090"/>
              </a:lnSpc>
            </a:pPr>
            <a:fld id="{81D60167-4931-47E6-BA6A-407CBD079E47}" type="slidenum">
              <a:rPr spc="-5" dirty="0"/>
              <a:pPr marL="38100">
                <a:lnSpc>
                  <a:spcPts val="2090"/>
                </a:lnSpc>
              </a:pPr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05EA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10/25/2021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2090"/>
              </a:lnSpc>
            </a:pPr>
            <a:fld id="{81D60167-4931-47E6-BA6A-407CBD079E47}" type="slidenum">
              <a:rPr spc="-5" dirty="0"/>
              <a:pPr marL="38100">
                <a:lnSpc>
                  <a:spcPts val="2090"/>
                </a:lnSpc>
              </a:pPr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3046"/>
            <a:ext cx="9144000" cy="5145023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7915656" y="187451"/>
            <a:ext cx="944879" cy="467868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6731508" cy="514807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10/25/2021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2090"/>
              </a:lnSpc>
            </a:pPr>
            <a:fld id="{81D60167-4931-47E6-BA6A-407CBD079E47}" type="slidenum">
              <a:rPr spc="-5" dirty="0"/>
              <a:pPr marL="38100">
                <a:lnSpc>
                  <a:spcPts val="2090"/>
                </a:lnSpc>
              </a:pPr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email"/>
          <a:stretch>
            <a:fillRect/>
          </a:stretch>
        </p:blipFill>
        <p:spPr>
          <a:xfrm>
            <a:off x="0" y="3046"/>
            <a:ext cx="9144000" cy="5145023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email"/>
          <a:stretch>
            <a:fillRect/>
          </a:stretch>
        </p:blipFill>
        <p:spPr>
          <a:xfrm>
            <a:off x="7915656" y="187451"/>
            <a:ext cx="944879" cy="46786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9006" y="507313"/>
            <a:ext cx="2612390" cy="3314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005EA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84465"/>
            <a:ext cx="822960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599296" y="4809554"/>
            <a:ext cx="329565" cy="2813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pPr marL="38100">
              <a:lnSpc>
                <a:spcPts val="2090"/>
              </a:lnSpc>
            </a:pPr>
            <a:fld id="{81D60167-4931-47E6-BA6A-407CBD079E47}" type="slidenum">
              <a:rPr spc="-5" dirty="0"/>
              <a:pPr marL="38100">
                <a:lnSpc>
                  <a:spcPts val="2090"/>
                </a:lnSpc>
              </a:pPr>
              <a:t>‹#›</a:t>
            </a:fld>
            <a:endParaRPr spc="-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mo-science.r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654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481583" y="502919"/>
            <a:ext cx="586740" cy="75133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1452372" y="594359"/>
            <a:ext cx="720852" cy="576072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27100" y="2237047"/>
            <a:ext cx="4072890" cy="988694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3000" dirty="0">
                <a:solidFill>
                  <a:srgbClr val="FFFFFF"/>
                </a:solidFill>
              </a:rPr>
              <a:t>Энергия</a:t>
            </a:r>
            <a:r>
              <a:rPr sz="3000" spc="250" dirty="0">
                <a:solidFill>
                  <a:srgbClr val="FFFFFF"/>
                </a:solidFill>
              </a:rPr>
              <a:t> </a:t>
            </a:r>
            <a:r>
              <a:rPr sz="3000" spc="-75" dirty="0">
                <a:solidFill>
                  <a:srgbClr val="FFFFFF"/>
                </a:solidFill>
              </a:rPr>
              <a:t>ядра</a:t>
            </a:r>
            <a:r>
              <a:rPr sz="3000" spc="-75" dirty="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endParaRPr sz="3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z="3000" spc="-20" dirty="0">
                <a:solidFill>
                  <a:srgbClr val="FFFFFF"/>
                </a:solidFill>
              </a:rPr>
              <a:t>Безуглеродное</a:t>
            </a:r>
            <a:r>
              <a:rPr sz="3000" spc="254" dirty="0">
                <a:solidFill>
                  <a:srgbClr val="FFFFFF"/>
                </a:solidFill>
              </a:rPr>
              <a:t> </a:t>
            </a:r>
            <a:r>
              <a:rPr sz="3000" spc="-40" dirty="0">
                <a:solidFill>
                  <a:srgbClr val="FFFFFF"/>
                </a:solidFill>
              </a:rPr>
              <a:t>будущее</a:t>
            </a:r>
            <a:endParaRPr sz="3000"/>
          </a:p>
        </p:txBody>
      </p:sp>
      <p:sp>
        <p:nvSpPr>
          <p:cNvPr id="6" name="object 6"/>
          <p:cNvSpPr/>
          <p:nvPr/>
        </p:nvSpPr>
        <p:spPr>
          <a:xfrm>
            <a:off x="540258" y="3397757"/>
            <a:ext cx="4705350" cy="0"/>
          </a:xfrm>
          <a:custGeom>
            <a:avLst/>
            <a:gdLst/>
            <a:ahLst/>
            <a:cxnLst/>
            <a:rect l="l" t="t" r="r" b="b"/>
            <a:pathLst>
              <a:path w="4705350">
                <a:moveTo>
                  <a:pt x="0" y="0"/>
                </a:moveTo>
                <a:lnTo>
                  <a:pt x="4704969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27100" y="3644264"/>
            <a:ext cx="12871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0" dirty="0">
                <a:solidFill>
                  <a:srgbClr val="FFFFFF"/>
                </a:solidFill>
                <a:latin typeface="Calibri"/>
                <a:cs typeface="Calibri"/>
              </a:rPr>
              <a:t>АТОМНЫЙ</a:t>
            </a:r>
            <a:r>
              <a:rPr sz="1400" spc="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Calibri"/>
                <a:cs typeface="Calibri"/>
              </a:rPr>
              <a:t>УРОК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2520695" y="361187"/>
            <a:ext cx="743711" cy="8610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9006" y="233298"/>
            <a:ext cx="298513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Выбросы</a:t>
            </a:r>
            <a:r>
              <a:rPr spc="140" dirty="0"/>
              <a:t> </a:t>
            </a:r>
            <a:r>
              <a:rPr spc="-10" dirty="0"/>
              <a:t>углекислого</a:t>
            </a:r>
            <a:r>
              <a:rPr spc="145" dirty="0"/>
              <a:t> </a:t>
            </a:r>
            <a:r>
              <a:rPr spc="-5" dirty="0"/>
              <a:t>газа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02692" y="117347"/>
            <a:ext cx="8738616" cy="491490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5" dirty="0"/>
              <a:pPr marL="38100">
                <a:lnSpc>
                  <a:spcPts val="2090"/>
                </a:lnSpc>
              </a:pPr>
              <a:t>10</a:t>
            </a:fld>
            <a:endParaRPr spc="-5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9006" y="233298"/>
            <a:ext cx="244348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25" dirty="0"/>
              <a:t>Атом</a:t>
            </a:r>
            <a:r>
              <a:rPr spc="150" dirty="0"/>
              <a:t> </a:t>
            </a:r>
            <a:r>
              <a:rPr dirty="0"/>
              <a:t>и</a:t>
            </a:r>
            <a:r>
              <a:rPr spc="155" dirty="0"/>
              <a:t> </a:t>
            </a:r>
            <a:r>
              <a:rPr spc="-10" dirty="0"/>
              <a:t>деление</a:t>
            </a:r>
            <a:r>
              <a:rPr spc="160" dirty="0"/>
              <a:t> </a:t>
            </a:r>
            <a:r>
              <a:rPr spc="-5" dirty="0"/>
              <a:t>ядра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1577339"/>
            <a:ext cx="4376928" cy="240029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4440935" y="1127759"/>
            <a:ext cx="4703063" cy="3549396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5" dirty="0"/>
              <a:pPr marL="38100">
                <a:lnSpc>
                  <a:spcPts val="2090"/>
                </a:lnSpc>
              </a:pPr>
              <a:t>11</a:t>
            </a:fld>
            <a:endParaRPr spc="-5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9006" y="233298"/>
            <a:ext cx="3634104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Первая</a:t>
            </a:r>
            <a:r>
              <a:rPr spc="175" dirty="0"/>
              <a:t> </a:t>
            </a:r>
            <a:r>
              <a:rPr dirty="0"/>
              <a:t>АЭС</a:t>
            </a:r>
            <a:r>
              <a:rPr spc="170" dirty="0"/>
              <a:t> </a:t>
            </a:r>
            <a:r>
              <a:rPr spc="-125" dirty="0"/>
              <a:t>г</a:t>
            </a:r>
            <a:r>
              <a:rPr spc="-125" dirty="0">
                <a:latin typeface="Trebuchet MS"/>
                <a:cs typeface="Trebuchet MS"/>
              </a:rPr>
              <a:t>.</a:t>
            </a:r>
            <a:r>
              <a:rPr spc="45" dirty="0">
                <a:latin typeface="Trebuchet MS"/>
                <a:cs typeface="Trebuchet MS"/>
              </a:rPr>
              <a:t> </a:t>
            </a:r>
            <a:r>
              <a:rPr spc="-35" dirty="0"/>
              <a:t>Обнинск</a:t>
            </a:r>
            <a:r>
              <a:rPr spc="-35" dirty="0">
                <a:latin typeface="Trebuchet MS"/>
                <a:cs typeface="Trebuchet MS"/>
              </a:rPr>
              <a:t>,</a:t>
            </a:r>
            <a:r>
              <a:rPr spc="5" dirty="0">
                <a:latin typeface="Trebuchet MS"/>
                <a:cs typeface="Trebuchet MS"/>
              </a:rPr>
              <a:t> </a:t>
            </a:r>
            <a:r>
              <a:rPr spc="105" dirty="0">
                <a:latin typeface="Trebuchet MS"/>
                <a:cs typeface="Trebuchet MS"/>
              </a:rPr>
              <a:t>1954</a:t>
            </a:r>
            <a:r>
              <a:rPr dirty="0">
                <a:latin typeface="Trebuchet MS"/>
                <a:cs typeface="Trebuchet MS"/>
              </a:rPr>
              <a:t> </a:t>
            </a:r>
            <a:r>
              <a:rPr spc="-125" dirty="0"/>
              <a:t>г</a:t>
            </a:r>
            <a:r>
              <a:rPr spc="-125" dirty="0">
                <a:latin typeface="Trebuchet MS"/>
                <a:cs typeface="Trebuchet MS"/>
              </a:rPr>
              <a:t>.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751277"/>
            <a:ext cx="5180076" cy="439674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169022" y="1297381"/>
            <a:ext cx="1422400" cy="358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425"/>
              </a:lnSpc>
              <a:spcBef>
                <a:spcPts val="100"/>
              </a:spcBef>
            </a:pPr>
            <a:r>
              <a:rPr sz="1200" b="1" spc="15" dirty="0">
                <a:solidFill>
                  <a:srgbClr val="0D0D0D"/>
                </a:solidFill>
                <a:latin typeface="Trebuchet MS"/>
                <a:cs typeface="Trebuchet MS"/>
              </a:rPr>
              <a:t>11.02.1950</a:t>
            </a:r>
            <a:endParaRPr sz="1200">
              <a:latin typeface="Trebuchet MS"/>
              <a:cs typeface="Trebuchet MS"/>
            </a:endParaRPr>
          </a:p>
          <a:p>
            <a:pPr marL="12700">
              <a:lnSpc>
                <a:spcPts val="1185"/>
              </a:lnSpc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Решение</a:t>
            </a:r>
            <a:r>
              <a:rPr sz="1000" spc="8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о</a:t>
            </a:r>
            <a:r>
              <a:rPr sz="1000" spc="6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строительстве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69022" y="1785619"/>
            <a:ext cx="1126490" cy="3575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425"/>
              </a:lnSpc>
              <a:spcBef>
                <a:spcPts val="100"/>
              </a:spcBef>
            </a:pPr>
            <a:r>
              <a:rPr sz="1200" b="1" spc="15" dirty="0">
                <a:solidFill>
                  <a:srgbClr val="0D0D0D"/>
                </a:solidFill>
                <a:latin typeface="Trebuchet MS"/>
                <a:cs typeface="Trebuchet MS"/>
              </a:rPr>
              <a:t>05.03.1951</a:t>
            </a:r>
            <a:endParaRPr sz="1200">
              <a:latin typeface="Trebuchet MS"/>
              <a:cs typeface="Trebuchet MS"/>
            </a:endParaRPr>
          </a:p>
          <a:p>
            <a:pPr marL="12700">
              <a:lnSpc>
                <a:spcPts val="1185"/>
              </a:lnSpc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Технический</a:t>
            </a:r>
            <a:r>
              <a:rPr sz="1000" spc="6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проект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69022" y="2272994"/>
            <a:ext cx="1220470" cy="358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425"/>
              </a:lnSpc>
              <a:spcBef>
                <a:spcPts val="100"/>
              </a:spcBef>
            </a:pPr>
            <a:r>
              <a:rPr sz="1200" b="1" spc="15" dirty="0">
                <a:solidFill>
                  <a:srgbClr val="0D0D0D"/>
                </a:solidFill>
                <a:latin typeface="Trebuchet MS"/>
                <a:cs typeface="Trebuchet MS"/>
              </a:rPr>
              <a:t>01.11.1951</a:t>
            </a:r>
            <a:endParaRPr sz="1200">
              <a:latin typeface="Trebuchet MS"/>
              <a:cs typeface="Trebuchet MS"/>
            </a:endParaRPr>
          </a:p>
          <a:p>
            <a:pPr marL="12700">
              <a:lnSpc>
                <a:spcPts val="1185"/>
              </a:lnSpc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Начало</a:t>
            </a:r>
            <a:r>
              <a:rPr sz="1000" spc="4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строительства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69022" y="2761233"/>
            <a:ext cx="982980" cy="3575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425"/>
              </a:lnSpc>
              <a:spcBef>
                <a:spcPts val="100"/>
              </a:spcBef>
            </a:pPr>
            <a:r>
              <a:rPr sz="1200" b="1" spc="15" dirty="0">
                <a:solidFill>
                  <a:srgbClr val="005EA0"/>
                </a:solidFill>
                <a:latin typeface="Trebuchet MS"/>
                <a:cs typeface="Trebuchet MS"/>
              </a:rPr>
              <a:t>09.05.1954</a:t>
            </a:r>
            <a:endParaRPr sz="1200">
              <a:latin typeface="Trebuchet MS"/>
              <a:cs typeface="Trebuchet MS"/>
            </a:endParaRPr>
          </a:p>
          <a:p>
            <a:pPr marL="12700">
              <a:lnSpc>
                <a:spcPts val="1185"/>
              </a:lnSpc>
            </a:pPr>
            <a:r>
              <a:rPr sz="1000" b="1" spc="-5" dirty="0">
                <a:solidFill>
                  <a:srgbClr val="005EA0"/>
                </a:solidFill>
                <a:latin typeface="Calibri"/>
                <a:cs typeface="Calibri"/>
              </a:rPr>
              <a:t>Физический</a:t>
            </a:r>
            <a:r>
              <a:rPr sz="1000" b="1" spc="75" dirty="0">
                <a:solidFill>
                  <a:srgbClr val="005EA0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005EA0"/>
                </a:solidFill>
                <a:latin typeface="Calibri"/>
                <a:cs typeface="Calibri"/>
              </a:rPr>
              <a:t>пуск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69022" y="3248609"/>
            <a:ext cx="1391920" cy="358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425"/>
              </a:lnSpc>
              <a:spcBef>
                <a:spcPts val="100"/>
              </a:spcBef>
            </a:pPr>
            <a:r>
              <a:rPr sz="1200" b="1" spc="15" dirty="0">
                <a:solidFill>
                  <a:srgbClr val="005EA0"/>
                </a:solidFill>
                <a:latin typeface="Trebuchet MS"/>
                <a:cs typeface="Trebuchet MS"/>
              </a:rPr>
              <a:t>26.06.1954</a:t>
            </a:r>
            <a:endParaRPr sz="1200">
              <a:latin typeface="Trebuchet MS"/>
              <a:cs typeface="Trebuchet MS"/>
            </a:endParaRPr>
          </a:p>
          <a:p>
            <a:pPr marL="12700">
              <a:lnSpc>
                <a:spcPts val="1185"/>
              </a:lnSpc>
            </a:pPr>
            <a:r>
              <a:rPr sz="1000" b="1" spc="-5" dirty="0">
                <a:solidFill>
                  <a:srgbClr val="005EA0"/>
                </a:solidFill>
                <a:latin typeface="Calibri"/>
                <a:cs typeface="Calibri"/>
              </a:rPr>
              <a:t>Подача</a:t>
            </a:r>
            <a:r>
              <a:rPr sz="1000" b="1" spc="75" dirty="0">
                <a:solidFill>
                  <a:srgbClr val="005EA0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005EA0"/>
                </a:solidFill>
                <a:latin typeface="Calibri"/>
                <a:cs typeface="Calibri"/>
              </a:rPr>
              <a:t>пара</a:t>
            </a:r>
            <a:r>
              <a:rPr sz="1000" b="1" spc="80" dirty="0">
                <a:solidFill>
                  <a:srgbClr val="005EA0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005EA0"/>
                </a:solidFill>
                <a:latin typeface="Calibri"/>
                <a:cs typeface="Calibri"/>
              </a:rPr>
              <a:t>на</a:t>
            </a:r>
            <a:r>
              <a:rPr sz="1000" b="1" spc="75" dirty="0">
                <a:solidFill>
                  <a:srgbClr val="005EA0"/>
                </a:solidFill>
                <a:latin typeface="Calibri"/>
                <a:cs typeface="Calibri"/>
              </a:rPr>
              <a:t> </a:t>
            </a:r>
            <a:r>
              <a:rPr sz="1000" b="1" spc="-10" dirty="0">
                <a:solidFill>
                  <a:srgbClr val="005EA0"/>
                </a:solidFill>
                <a:latin typeface="Calibri"/>
                <a:cs typeface="Calibri"/>
              </a:rPr>
              <a:t>турбину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169022" y="3736949"/>
            <a:ext cx="1261745" cy="5099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425"/>
              </a:lnSpc>
              <a:spcBef>
                <a:spcPts val="100"/>
              </a:spcBef>
            </a:pPr>
            <a:r>
              <a:rPr sz="1200" b="1" spc="15" dirty="0">
                <a:solidFill>
                  <a:srgbClr val="0D0D0D"/>
                </a:solidFill>
                <a:latin typeface="Trebuchet MS"/>
                <a:cs typeface="Trebuchet MS"/>
              </a:rPr>
              <a:t>25.10.1954</a:t>
            </a:r>
            <a:endParaRPr sz="1200">
              <a:latin typeface="Trebuchet MS"/>
              <a:cs typeface="Trebuchet MS"/>
            </a:endParaRPr>
          </a:p>
          <a:p>
            <a:pPr marL="12700" marR="5080">
              <a:lnSpc>
                <a:spcPts val="1200"/>
              </a:lnSpc>
              <a:spcBef>
                <a:spcPts val="25"/>
              </a:spcBef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Достигнута</a:t>
            </a:r>
            <a:r>
              <a:rPr sz="100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проектная </a:t>
            </a:r>
            <a:r>
              <a:rPr sz="1000" spc="-21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10" dirty="0">
                <a:solidFill>
                  <a:srgbClr val="0D0D0D"/>
                </a:solidFill>
                <a:latin typeface="Calibri"/>
                <a:cs typeface="Calibri"/>
              </a:rPr>
              <a:t>мощность</a:t>
            </a:r>
            <a:r>
              <a:rPr sz="1000" spc="9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Lucida Sans Unicode"/>
                <a:cs typeface="Lucida Sans Unicode"/>
              </a:rPr>
              <a:t>–</a:t>
            </a:r>
            <a:r>
              <a:rPr sz="1000" spc="-10" dirty="0">
                <a:solidFill>
                  <a:srgbClr val="0D0D0D"/>
                </a:solidFill>
                <a:latin typeface="Lucida Sans Unicode"/>
                <a:cs typeface="Lucida Sans Unicode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Lucida Sans Unicode"/>
                <a:cs typeface="Lucida Sans Unicode"/>
              </a:rPr>
              <a:t>5 </a:t>
            </a:r>
            <a:r>
              <a:rPr sz="1000" spc="-10" dirty="0">
                <a:solidFill>
                  <a:srgbClr val="0D0D0D"/>
                </a:solidFill>
                <a:latin typeface="Calibri"/>
                <a:cs typeface="Calibri"/>
              </a:rPr>
              <a:t>МВт</a:t>
            </a:r>
            <a:r>
              <a:rPr sz="1000" spc="-10" dirty="0">
                <a:solidFill>
                  <a:srgbClr val="0D0D0D"/>
                </a:solidFill>
                <a:latin typeface="Lucida Sans Unicode"/>
                <a:cs typeface="Lucida Sans Unicode"/>
              </a:rPr>
              <a:t>(</a:t>
            </a:r>
            <a:r>
              <a:rPr sz="1000" spc="-10" dirty="0">
                <a:solidFill>
                  <a:srgbClr val="0D0D0D"/>
                </a:solidFill>
                <a:latin typeface="Calibri"/>
                <a:cs typeface="Calibri"/>
              </a:rPr>
              <a:t>эл</a:t>
            </a:r>
            <a:r>
              <a:rPr sz="1000" spc="-10" dirty="0">
                <a:solidFill>
                  <a:srgbClr val="0D0D0D"/>
                </a:solidFill>
                <a:latin typeface="Lucida Sans Unicode"/>
                <a:cs typeface="Lucida Sans Unicode"/>
              </a:rPr>
              <a:t>)</a:t>
            </a:r>
            <a:endParaRPr sz="1000">
              <a:latin typeface="Lucida Sans Unicode"/>
              <a:cs typeface="Lucida Sans Unicode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6963156" y="1371599"/>
            <a:ext cx="114300" cy="3094990"/>
            <a:chOff x="6963156" y="1371599"/>
            <a:chExt cx="114300" cy="3094990"/>
          </a:xfrm>
        </p:grpSpPr>
        <p:sp>
          <p:nvSpPr>
            <p:cNvPr id="11" name="object 11"/>
            <p:cNvSpPr/>
            <p:nvPr/>
          </p:nvSpPr>
          <p:spPr>
            <a:xfrm>
              <a:off x="6963156" y="1445513"/>
              <a:ext cx="114300" cy="3021330"/>
            </a:xfrm>
            <a:custGeom>
              <a:avLst/>
              <a:gdLst/>
              <a:ahLst/>
              <a:cxnLst/>
              <a:rect l="l" t="t" r="r" b="b"/>
              <a:pathLst>
                <a:path w="114300" h="3021329">
                  <a:moveTo>
                    <a:pt x="38100" y="2906776"/>
                  </a:moveTo>
                  <a:lnTo>
                    <a:pt x="0" y="2906776"/>
                  </a:lnTo>
                  <a:lnTo>
                    <a:pt x="57150" y="3021076"/>
                  </a:lnTo>
                  <a:lnTo>
                    <a:pt x="104768" y="2925838"/>
                  </a:lnTo>
                  <a:lnTo>
                    <a:pt x="38100" y="2925838"/>
                  </a:lnTo>
                  <a:lnTo>
                    <a:pt x="38100" y="2906776"/>
                  </a:lnTo>
                  <a:close/>
                </a:path>
                <a:path w="114300" h="3021329">
                  <a:moveTo>
                    <a:pt x="76200" y="0"/>
                  </a:moveTo>
                  <a:lnTo>
                    <a:pt x="38100" y="0"/>
                  </a:lnTo>
                  <a:lnTo>
                    <a:pt x="38100" y="2925838"/>
                  </a:lnTo>
                  <a:lnTo>
                    <a:pt x="76200" y="2925838"/>
                  </a:lnTo>
                  <a:lnTo>
                    <a:pt x="76200" y="0"/>
                  </a:lnTo>
                  <a:close/>
                </a:path>
                <a:path w="114300" h="3021329">
                  <a:moveTo>
                    <a:pt x="114300" y="2906776"/>
                  </a:moveTo>
                  <a:lnTo>
                    <a:pt x="76200" y="2906776"/>
                  </a:lnTo>
                  <a:lnTo>
                    <a:pt x="76200" y="2925838"/>
                  </a:lnTo>
                  <a:lnTo>
                    <a:pt x="104768" y="2925838"/>
                  </a:lnTo>
                  <a:lnTo>
                    <a:pt x="114300" y="2906776"/>
                  </a:lnTo>
                  <a:close/>
                </a:path>
              </a:pathLst>
            </a:custGeom>
            <a:solidFill>
              <a:srgbClr val="005E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978396" y="1371599"/>
              <a:ext cx="82296" cy="8077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6978396" y="1850135"/>
              <a:ext cx="82296" cy="80772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6978396" y="2337815"/>
              <a:ext cx="82296" cy="82295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6978396" y="2827019"/>
              <a:ext cx="82296" cy="82295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978396" y="3322319"/>
              <a:ext cx="82296" cy="80771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6978396" y="3785615"/>
              <a:ext cx="82296" cy="82296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5338698" y="731291"/>
            <a:ext cx="1449705" cy="315087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700"/>
              </a:spcBef>
              <a:buFont typeface="Lucida Sans Unicode"/>
              <a:buAutoNum type="arabicPeriod"/>
              <a:tabLst>
                <a:tab pos="241300" algn="l"/>
              </a:tabLst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Реактор</a:t>
            </a:r>
            <a:endParaRPr sz="10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00"/>
              </a:spcBef>
              <a:buFont typeface="Lucida Sans Unicode"/>
              <a:buAutoNum type="arabicPeriod"/>
              <a:tabLst>
                <a:tab pos="241300" algn="l"/>
              </a:tabLst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Центральный</a:t>
            </a:r>
            <a:r>
              <a:rPr sz="1000" spc="7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зал</a:t>
            </a:r>
            <a:endParaRPr sz="10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00"/>
              </a:spcBef>
              <a:buFont typeface="Lucida Sans Unicode"/>
              <a:buAutoNum type="arabicPeriod"/>
              <a:tabLst>
                <a:tab pos="241300" algn="l"/>
              </a:tabLst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Сервоприводы</a:t>
            </a:r>
            <a:endParaRPr sz="10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</a:pPr>
            <a:r>
              <a:rPr sz="1000" spc="-10" dirty="0">
                <a:solidFill>
                  <a:srgbClr val="0D0D0D"/>
                </a:solidFill>
                <a:latin typeface="Calibri"/>
                <a:cs typeface="Calibri"/>
              </a:rPr>
              <a:t>стержней</a:t>
            </a:r>
            <a:r>
              <a:rPr sz="1000" spc="9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управления</a:t>
            </a:r>
            <a:endParaRPr sz="10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00"/>
              </a:spcBef>
              <a:buFont typeface="Lucida Sans Unicode"/>
              <a:buAutoNum type="arabicPeriod" startAt="4"/>
              <a:tabLst>
                <a:tab pos="241300" algn="l"/>
              </a:tabLst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Бассейн</a:t>
            </a:r>
            <a:r>
              <a:rPr sz="1000" spc="6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выдержки</a:t>
            </a:r>
            <a:endParaRPr sz="10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00"/>
              </a:spcBef>
              <a:buFont typeface="Lucida Sans Unicode"/>
              <a:buAutoNum type="arabicPeriod" startAt="4"/>
              <a:tabLst>
                <a:tab pos="241300" algn="l"/>
              </a:tabLst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Коллектор</a:t>
            </a:r>
            <a:r>
              <a:rPr sz="1000" spc="2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первого</a:t>
            </a:r>
            <a:endParaRPr sz="10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контура</a:t>
            </a:r>
            <a:endParaRPr sz="10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05"/>
              </a:spcBef>
              <a:buFont typeface="Lucida Sans Unicode"/>
              <a:buAutoNum type="arabicPeriod" startAt="6"/>
              <a:tabLst>
                <a:tab pos="241300" algn="l"/>
              </a:tabLst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Парогенератор</a:t>
            </a:r>
            <a:endParaRPr sz="1000">
              <a:latin typeface="Calibri"/>
              <a:cs typeface="Calibri"/>
            </a:endParaRPr>
          </a:p>
          <a:p>
            <a:pPr marL="241300" marR="218440" indent="-228600">
              <a:lnSpc>
                <a:spcPct val="100000"/>
              </a:lnSpc>
              <a:spcBef>
                <a:spcPts val="600"/>
              </a:spcBef>
              <a:buFont typeface="Lucida Sans Unicode"/>
              <a:buAutoNum type="arabicPeriod" startAt="6"/>
              <a:tabLst>
                <a:tab pos="241300" algn="l"/>
              </a:tabLst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Привод</a:t>
            </a:r>
            <a:r>
              <a:rPr sz="1000" spc="3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задвижки </a:t>
            </a:r>
            <a:r>
              <a:rPr sz="1000" spc="-21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первого</a:t>
            </a:r>
            <a:r>
              <a:rPr sz="1000" spc="6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контура</a:t>
            </a:r>
            <a:endParaRPr sz="10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00"/>
              </a:spcBef>
              <a:buFont typeface="Lucida Sans Unicode"/>
              <a:buAutoNum type="arabicPeriod" startAt="6"/>
              <a:tabLst>
                <a:tab pos="241300" algn="l"/>
              </a:tabLst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Коридор</a:t>
            </a:r>
            <a:endParaRPr sz="10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коммуникаций</a:t>
            </a:r>
            <a:endParaRPr sz="10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первого</a:t>
            </a:r>
            <a:r>
              <a:rPr sz="1000" spc="5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контура</a:t>
            </a:r>
            <a:endParaRPr sz="1000">
              <a:latin typeface="Calibri"/>
              <a:cs typeface="Calibri"/>
            </a:endParaRPr>
          </a:p>
          <a:p>
            <a:pPr marL="241300" marR="14604" indent="-228600">
              <a:lnSpc>
                <a:spcPct val="100000"/>
              </a:lnSpc>
              <a:spcBef>
                <a:spcPts val="600"/>
              </a:spcBef>
              <a:buFont typeface="Lucida Sans Unicode"/>
              <a:buAutoNum type="arabicPeriod" startAt="9"/>
              <a:tabLst>
                <a:tab pos="241300" algn="l"/>
              </a:tabLst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Циркуляционный </a:t>
            </a:r>
            <a:r>
              <a:rPr sz="100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насос</a:t>
            </a:r>
            <a:r>
              <a:rPr sz="1000" spc="-5" dirty="0">
                <a:solidFill>
                  <a:srgbClr val="0D0D0D"/>
                </a:solidFill>
                <a:latin typeface="Lucida Sans Unicode"/>
                <a:cs typeface="Lucida Sans Unicode"/>
              </a:rPr>
              <a:t>,</a:t>
            </a:r>
            <a:r>
              <a:rPr sz="1000" spc="-35" dirty="0">
                <a:solidFill>
                  <a:srgbClr val="0D0D0D"/>
                </a:solidFill>
                <a:latin typeface="Lucida Sans Unicode"/>
                <a:cs typeface="Lucida Sans Unicode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насосный</a:t>
            </a:r>
            <a:r>
              <a:rPr sz="1000" spc="7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узел </a:t>
            </a:r>
            <a:r>
              <a:rPr sz="1000" spc="-21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станции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5" dirty="0"/>
              <a:pPr marL="38100">
                <a:lnSpc>
                  <a:spcPts val="2090"/>
                </a:lnSpc>
              </a:pPr>
              <a:t>12</a:t>
            </a:fld>
            <a:endParaRPr spc="-5" dirty="0"/>
          </a:p>
        </p:txBody>
      </p:sp>
      <p:sp>
        <p:nvSpPr>
          <p:cNvPr id="19" name="object 19"/>
          <p:cNvSpPr txBox="1"/>
          <p:nvPr/>
        </p:nvSpPr>
        <p:spPr>
          <a:xfrm>
            <a:off x="5338698" y="3933240"/>
            <a:ext cx="1368425" cy="711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95"/>
              </a:spcBef>
              <a:buFont typeface="Lucida Sans Unicode"/>
              <a:buAutoNum type="arabicPeriod" startAt="10"/>
              <a:tabLst>
                <a:tab pos="241300" algn="l"/>
              </a:tabLst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Подпиточный</a:t>
            </a:r>
            <a:r>
              <a:rPr sz="1000" spc="7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насос</a:t>
            </a:r>
            <a:endParaRPr sz="10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первого</a:t>
            </a:r>
            <a:r>
              <a:rPr sz="1000" spc="5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контура</a:t>
            </a:r>
            <a:endParaRPr sz="10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00"/>
              </a:spcBef>
              <a:buFont typeface="Lucida Sans Unicode"/>
              <a:buAutoNum type="arabicPeriod" startAt="11"/>
              <a:tabLst>
                <a:tab pos="241300" algn="l"/>
              </a:tabLst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Лаборатория</a:t>
            </a:r>
            <a:r>
              <a:rPr sz="1000" spc="5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10" dirty="0">
                <a:solidFill>
                  <a:srgbClr val="0D0D0D"/>
                </a:solidFill>
                <a:latin typeface="Calibri"/>
                <a:cs typeface="Calibri"/>
              </a:rPr>
              <a:t>для</a:t>
            </a:r>
            <a:endParaRPr sz="10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</a:pP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получения</a:t>
            </a:r>
            <a:r>
              <a:rPr sz="1000" spc="6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000" spc="-5" dirty="0">
                <a:solidFill>
                  <a:srgbClr val="0D0D0D"/>
                </a:solidFill>
                <a:latin typeface="Calibri"/>
                <a:cs typeface="Calibri"/>
              </a:rPr>
              <a:t>изотопов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9006" y="233298"/>
            <a:ext cx="587565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40" dirty="0">
                <a:solidFill>
                  <a:srgbClr val="005EA0"/>
                </a:solidFill>
                <a:latin typeface="Calibri"/>
                <a:cs typeface="Calibri"/>
              </a:rPr>
              <a:t>Годовая</a:t>
            </a:r>
            <a:r>
              <a:rPr sz="2000" b="1" spc="175" dirty="0">
                <a:solidFill>
                  <a:srgbClr val="005EA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5EA0"/>
                </a:solidFill>
                <a:latin typeface="Calibri"/>
                <a:cs typeface="Calibri"/>
              </a:rPr>
              <a:t>потребность</a:t>
            </a:r>
            <a:r>
              <a:rPr sz="2000" b="1" spc="145" dirty="0">
                <a:solidFill>
                  <a:srgbClr val="005EA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5EA0"/>
                </a:solidFill>
                <a:latin typeface="Calibri"/>
                <a:cs typeface="Calibri"/>
              </a:rPr>
              <a:t>в</a:t>
            </a:r>
            <a:r>
              <a:rPr sz="2000" b="1" spc="200" dirty="0">
                <a:solidFill>
                  <a:srgbClr val="005EA0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5EA0"/>
                </a:solidFill>
                <a:latin typeface="Calibri"/>
                <a:cs typeface="Calibri"/>
              </a:rPr>
              <a:t>топливе</a:t>
            </a:r>
            <a:r>
              <a:rPr sz="2000" b="1" spc="160" dirty="0">
                <a:solidFill>
                  <a:srgbClr val="005EA0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5EA0"/>
                </a:solidFill>
                <a:latin typeface="Calibri"/>
                <a:cs typeface="Calibri"/>
              </a:rPr>
              <a:t>для</a:t>
            </a:r>
            <a:r>
              <a:rPr sz="2000" b="1" spc="185" dirty="0">
                <a:solidFill>
                  <a:srgbClr val="005EA0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5EA0"/>
                </a:solidFill>
                <a:latin typeface="Calibri"/>
                <a:cs typeface="Calibri"/>
              </a:rPr>
              <a:t>электростанции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мощностью</a:t>
            </a:r>
            <a:r>
              <a:rPr spc="160" dirty="0"/>
              <a:t> </a:t>
            </a:r>
            <a:r>
              <a:rPr spc="100" dirty="0">
                <a:latin typeface="Trebuchet MS"/>
                <a:cs typeface="Trebuchet MS"/>
              </a:rPr>
              <a:t>1000</a:t>
            </a:r>
            <a:r>
              <a:rPr spc="-25" dirty="0">
                <a:latin typeface="Trebuchet MS"/>
                <a:cs typeface="Trebuchet MS"/>
              </a:rPr>
              <a:t> </a:t>
            </a:r>
            <a:r>
              <a:rPr spc="-5" dirty="0"/>
              <a:t>МВт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95757" y="2484500"/>
            <a:ext cx="754380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1915" algn="just">
              <a:lnSpc>
                <a:spcPct val="100000"/>
              </a:lnSpc>
              <a:spcBef>
                <a:spcPts val="100"/>
              </a:spcBef>
            </a:pPr>
            <a:r>
              <a:rPr sz="1400" b="1" spc="75" dirty="0">
                <a:latin typeface="Trebuchet MS"/>
                <a:cs typeface="Trebuchet MS"/>
              </a:rPr>
              <a:t>20</a:t>
            </a:r>
            <a:r>
              <a:rPr sz="1400" b="1" spc="-50" dirty="0">
                <a:latin typeface="Trebuchet MS"/>
                <a:cs typeface="Trebuchet MS"/>
              </a:rPr>
              <a:t> </a:t>
            </a:r>
            <a:r>
              <a:rPr sz="1400" b="1" spc="-5" dirty="0">
                <a:latin typeface="Calibri"/>
                <a:cs typeface="Calibri"/>
              </a:rPr>
              <a:t>тонн </a:t>
            </a:r>
            <a:r>
              <a:rPr sz="1400" b="1" spc="-30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я</a:t>
            </a:r>
            <a:r>
              <a:rPr sz="1400" b="1" spc="-20" dirty="0">
                <a:latin typeface="Calibri"/>
                <a:cs typeface="Calibri"/>
              </a:rPr>
              <a:t>д</a:t>
            </a:r>
            <a:r>
              <a:rPr sz="1400" b="1" spc="-5" dirty="0">
                <a:latin typeface="Calibri"/>
                <a:cs typeface="Calibri"/>
              </a:rPr>
              <a:t>ер</a:t>
            </a:r>
            <a:r>
              <a:rPr sz="1400" b="1" spc="5" dirty="0">
                <a:latin typeface="Calibri"/>
                <a:cs typeface="Calibri"/>
              </a:rPr>
              <a:t>н</a:t>
            </a:r>
            <a:r>
              <a:rPr sz="1400" b="1" dirty="0">
                <a:latin typeface="Calibri"/>
                <a:cs typeface="Calibri"/>
              </a:rPr>
              <a:t>о</a:t>
            </a:r>
            <a:r>
              <a:rPr sz="1400" b="1" spc="-20" dirty="0">
                <a:latin typeface="Calibri"/>
                <a:cs typeface="Calibri"/>
              </a:rPr>
              <a:t>г</a:t>
            </a:r>
            <a:r>
              <a:rPr sz="1400" b="1" dirty="0">
                <a:latin typeface="Calibri"/>
                <a:cs typeface="Calibri"/>
              </a:rPr>
              <a:t>о  топлива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1313688" y="1187195"/>
            <a:ext cx="2479548" cy="3717036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4229861" y="2448000"/>
            <a:ext cx="38163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dirty="0">
                <a:latin typeface="Arial"/>
                <a:cs typeface="Arial"/>
              </a:rPr>
              <a:t>=</a:t>
            </a:r>
            <a:endParaRPr sz="4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474711" y="1525904"/>
            <a:ext cx="1355725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b="1" spc="75" dirty="0">
                <a:latin typeface="Trebuchet MS"/>
                <a:cs typeface="Trebuchet MS"/>
              </a:rPr>
              <a:t>2</a:t>
            </a:r>
            <a:r>
              <a:rPr sz="1400" b="1" dirty="0">
                <a:latin typeface="Trebuchet MS"/>
                <a:cs typeface="Trebuchet MS"/>
              </a:rPr>
              <a:t> </a:t>
            </a:r>
            <a:r>
              <a:rPr sz="1400" b="1" spc="75" dirty="0">
                <a:latin typeface="Trebuchet MS"/>
                <a:cs typeface="Trebuchet MS"/>
              </a:rPr>
              <a:t>500</a:t>
            </a:r>
            <a:r>
              <a:rPr sz="1400" b="1" spc="10" dirty="0">
                <a:latin typeface="Trebuchet MS"/>
                <a:cs typeface="Trebuchet MS"/>
              </a:rPr>
              <a:t> </a:t>
            </a:r>
            <a:r>
              <a:rPr sz="1400" b="1" spc="75" dirty="0">
                <a:latin typeface="Trebuchet MS"/>
                <a:cs typeface="Trebuchet MS"/>
              </a:rPr>
              <a:t>000</a:t>
            </a:r>
            <a:r>
              <a:rPr sz="1400" b="1" dirty="0">
                <a:latin typeface="Trebuchet MS"/>
                <a:cs typeface="Trebuchet MS"/>
              </a:rPr>
              <a:t> </a:t>
            </a:r>
            <a:r>
              <a:rPr sz="1400" b="1" spc="-5" dirty="0">
                <a:latin typeface="Calibri"/>
                <a:cs typeface="Calibri"/>
              </a:rPr>
              <a:t>тонн </a:t>
            </a:r>
            <a:r>
              <a:rPr sz="1400" b="1" spc="-300" dirty="0">
                <a:latin typeface="Calibri"/>
                <a:cs typeface="Calibri"/>
              </a:rPr>
              <a:t> </a:t>
            </a:r>
            <a:r>
              <a:rPr sz="1400" b="1" spc="-20" dirty="0">
                <a:latin typeface="Calibri"/>
                <a:cs typeface="Calibri"/>
              </a:rPr>
              <a:t>угля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474711" y="2650997"/>
            <a:ext cx="135572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b="1" spc="75" dirty="0">
                <a:latin typeface="Trebuchet MS"/>
                <a:cs typeface="Trebuchet MS"/>
              </a:rPr>
              <a:t>2</a:t>
            </a:r>
            <a:r>
              <a:rPr sz="1400" b="1" dirty="0">
                <a:latin typeface="Trebuchet MS"/>
                <a:cs typeface="Trebuchet MS"/>
              </a:rPr>
              <a:t> </a:t>
            </a:r>
            <a:r>
              <a:rPr sz="1400" b="1" spc="75" dirty="0">
                <a:latin typeface="Trebuchet MS"/>
                <a:cs typeface="Trebuchet MS"/>
              </a:rPr>
              <a:t>000</a:t>
            </a:r>
            <a:r>
              <a:rPr sz="1400" b="1" spc="10" dirty="0">
                <a:latin typeface="Trebuchet MS"/>
                <a:cs typeface="Trebuchet MS"/>
              </a:rPr>
              <a:t> </a:t>
            </a:r>
            <a:r>
              <a:rPr sz="1400" b="1" spc="75" dirty="0">
                <a:latin typeface="Trebuchet MS"/>
                <a:cs typeface="Trebuchet MS"/>
              </a:rPr>
              <a:t>000</a:t>
            </a:r>
            <a:r>
              <a:rPr sz="1400" b="1" dirty="0">
                <a:latin typeface="Trebuchet MS"/>
                <a:cs typeface="Trebuchet MS"/>
              </a:rPr>
              <a:t> </a:t>
            </a:r>
            <a:r>
              <a:rPr sz="1400" b="1" spc="-5" dirty="0">
                <a:latin typeface="Calibri"/>
                <a:cs typeface="Calibri"/>
              </a:rPr>
              <a:t>тонн </a:t>
            </a:r>
            <a:r>
              <a:rPr sz="1400" b="1" spc="-300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нефти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5085588" y="3674363"/>
            <a:ext cx="1984248" cy="1214627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5085588" y="1170431"/>
            <a:ext cx="1956815" cy="1071371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5085588" y="2415539"/>
            <a:ext cx="1984248" cy="1114044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7449311" y="3783583"/>
            <a:ext cx="1389380" cy="4457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ts val="1650"/>
              </a:lnSpc>
              <a:spcBef>
                <a:spcPts val="100"/>
              </a:spcBef>
            </a:pPr>
            <a:r>
              <a:rPr sz="1400" b="1" spc="75" dirty="0">
                <a:latin typeface="Trebuchet MS"/>
                <a:cs typeface="Trebuchet MS"/>
              </a:rPr>
              <a:t>1</a:t>
            </a:r>
            <a:r>
              <a:rPr sz="1400" b="1" dirty="0">
                <a:latin typeface="Trebuchet MS"/>
                <a:cs typeface="Trebuchet MS"/>
              </a:rPr>
              <a:t> </a:t>
            </a:r>
            <a:r>
              <a:rPr sz="1400" b="1" spc="75" dirty="0">
                <a:latin typeface="Trebuchet MS"/>
                <a:cs typeface="Trebuchet MS"/>
              </a:rPr>
              <a:t>900</a:t>
            </a:r>
            <a:r>
              <a:rPr sz="1400" b="1" spc="10" dirty="0">
                <a:latin typeface="Trebuchet MS"/>
                <a:cs typeface="Trebuchet MS"/>
              </a:rPr>
              <a:t> </a:t>
            </a:r>
            <a:r>
              <a:rPr sz="1400" b="1" spc="75" dirty="0">
                <a:latin typeface="Trebuchet MS"/>
                <a:cs typeface="Trebuchet MS"/>
              </a:rPr>
              <a:t>000</a:t>
            </a:r>
            <a:r>
              <a:rPr sz="1400" b="1" spc="5" dirty="0">
                <a:latin typeface="Trebuchet MS"/>
                <a:cs typeface="Trebuchet MS"/>
              </a:rPr>
              <a:t> </a:t>
            </a:r>
            <a:r>
              <a:rPr sz="1400" b="1" spc="75" dirty="0">
                <a:latin typeface="Trebuchet MS"/>
                <a:cs typeface="Trebuchet MS"/>
              </a:rPr>
              <a:t>000</a:t>
            </a:r>
            <a:endParaRPr sz="1400">
              <a:latin typeface="Trebuchet MS"/>
              <a:cs typeface="Trebuchet MS"/>
            </a:endParaRPr>
          </a:p>
          <a:p>
            <a:pPr marL="38100">
              <a:lnSpc>
                <a:spcPts val="1650"/>
              </a:lnSpc>
            </a:pPr>
            <a:r>
              <a:rPr sz="1400" b="1" spc="30" dirty="0">
                <a:latin typeface="Calibri"/>
                <a:cs typeface="Calibri"/>
              </a:rPr>
              <a:t>м</a:t>
            </a:r>
            <a:r>
              <a:rPr sz="1350" b="1" spc="44" baseline="24691" dirty="0">
                <a:latin typeface="Trebuchet MS"/>
                <a:cs typeface="Trebuchet MS"/>
              </a:rPr>
              <a:t>3</a:t>
            </a:r>
            <a:r>
              <a:rPr sz="1350" b="1" spc="202" baseline="24691" dirty="0">
                <a:latin typeface="Trebuchet MS"/>
                <a:cs typeface="Trebuchet MS"/>
              </a:rPr>
              <a:t> </a:t>
            </a:r>
            <a:r>
              <a:rPr sz="1400" b="1" dirty="0">
                <a:latin typeface="Calibri"/>
                <a:cs typeface="Calibri"/>
              </a:rPr>
              <a:t>газа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5" dirty="0"/>
              <a:pPr marL="38100">
                <a:lnSpc>
                  <a:spcPts val="2090"/>
                </a:lnSpc>
              </a:pPr>
              <a:t>13</a:t>
            </a:fld>
            <a:endParaRPr spc="-5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27196" y="233298"/>
            <a:ext cx="314706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Атомная</a:t>
            </a:r>
            <a:r>
              <a:rPr spc="135" dirty="0"/>
              <a:t> </a:t>
            </a:r>
            <a:r>
              <a:rPr spc="-5" dirty="0"/>
              <a:t>энергетика</a:t>
            </a:r>
            <a:r>
              <a:rPr spc="155" dirty="0"/>
              <a:t> </a:t>
            </a:r>
            <a:r>
              <a:rPr dirty="0"/>
              <a:t>в</a:t>
            </a:r>
            <a:r>
              <a:rPr spc="155" dirty="0"/>
              <a:t> </a:t>
            </a:r>
            <a:r>
              <a:rPr spc="-5" dirty="0"/>
              <a:t>мире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46888" y="196595"/>
            <a:ext cx="3282696" cy="478840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3677411" y="1043939"/>
            <a:ext cx="5224271" cy="394106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31165" y="379602"/>
            <a:ext cx="67310" cy="39243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b="1" spc="35" dirty="0">
                <a:solidFill>
                  <a:srgbClr val="053173"/>
                </a:solidFill>
                <a:latin typeface="Trebuchet MS"/>
                <a:cs typeface="Trebuchet MS"/>
              </a:rPr>
              <a:t>1</a:t>
            </a:r>
            <a:endParaRPr sz="5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25"/>
              </a:spcBef>
            </a:pPr>
            <a:r>
              <a:rPr sz="500" b="1" spc="35" dirty="0">
                <a:solidFill>
                  <a:srgbClr val="053173"/>
                </a:solidFill>
                <a:latin typeface="Trebuchet MS"/>
                <a:cs typeface="Trebuchet MS"/>
              </a:rPr>
              <a:t>2</a:t>
            </a:r>
            <a:endParaRPr sz="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4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500" b="1" spc="35" dirty="0">
                <a:solidFill>
                  <a:srgbClr val="053173"/>
                </a:solidFill>
                <a:latin typeface="Trebuchet MS"/>
                <a:cs typeface="Trebuchet MS"/>
              </a:rPr>
              <a:t>3</a:t>
            </a:r>
            <a:endParaRPr sz="5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5" dirty="0"/>
              <a:pPr marL="38100">
                <a:lnSpc>
                  <a:spcPts val="2090"/>
                </a:lnSpc>
              </a:pPr>
              <a:t>14</a:t>
            </a:fld>
            <a:endParaRPr spc="-5" dirty="0"/>
          </a:p>
        </p:txBody>
      </p:sp>
      <p:sp>
        <p:nvSpPr>
          <p:cNvPr id="6" name="object 6"/>
          <p:cNvSpPr txBox="1"/>
          <p:nvPr/>
        </p:nvSpPr>
        <p:spPr>
          <a:xfrm>
            <a:off x="105155" y="778763"/>
            <a:ext cx="3420110" cy="143510"/>
          </a:xfrm>
          <a:prstGeom prst="rect">
            <a:avLst/>
          </a:prstGeom>
          <a:ln w="12192">
            <a:solidFill>
              <a:srgbClr val="C00000"/>
            </a:solidFill>
          </a:ln>
        </p:spPr>
        <p:txBody>
          <a:bodyPr vert="horz" wrap="square" lIns="0" tIns="482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80"/>
              </a:spcBef>
            </a:pPr>
            <a:r>
              <a:rPr sz="500" b="1" spc="35" dirty="0">
                <a:solidFill>
                  <a:srgbClr val="053173"/>
                </a:solidFill>
                <a:latin typeface="Trebuchet MS"/>
                <a:cs typeface="Trebuchet MS"/>
              </a:rPr>
              <a:t>4</a:t>
            </a:r>
            <a:endParaRPr sz="5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1165" y="955928"/>
            <a:ext cx="107950" cy="385762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b="1" spc="35" dirty="0">
                <a:solidFill>
                  <a:srgbClr val="053173"/>
                </a:solidFill>
                <a:latin typeface="Trebuchet MS"/>
                <a:cs typeface="Trebuchet MS"/>
              </a:rPr>
              <a:t>5</a:t>
            </a:r>
            <a:endParaRPr sz="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4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500" b="1" spc="35" dirty="0">
                <a:solidFill>
                  <a:srgbClr val="053173"/>
                </a:solidFill>
                <a:latin typeface="Trebuchet MS"/>
                <a:cs typeface="Trebuchet MS"/>
              </a:rPr>
              <a:t>6</a:t>
            </a:r>
            <a:endParaRPr sz="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4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500" b="1" spc="35" dirty="0">
                <a:solidFill>
                  <a:srgbClr val="053173"/>
                </a:solidFill>
                <a:latin typeface="Trebuchet MS"/>
                <a:cs typeface="Trebuchet MS"/>
              </a:rPr>
              <a:t>7</a:t>
            </a:r>
            <a:endParaRPr sz="5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25"/>
              </a:spcBef>
            </a:pPr>
            <a:r>
              <a:rPr sz="500" b="1" spc="35" dirty="0">
                <a:solidFill>
                  <a:srgbClr val="053173"/>
                </a:solidFill>
                <a:latin typeface="Trebuchet MS"/>
                <a:cs typeface="Trebuchet MS"/>
              </a:rPr>
              <a:t>8</a:t>
            </a:r>
            <a:endParaRPr sz="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4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500" b="1" spc="35" dirty="0">
                <a:solidFill>
                  <a:srgbClr val="053173"/>
                </a:solidFill>
                <a:latin typeface="Trebuchet MS"/>
                <a:cs typeface="Trebuchet MS"/>
              </a:rPr>
              <a:t>9</a:t>
            </a:r>
            <a:endParaRPr sz="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4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10</a:t>
            </a:r>
            <a:endParaRPr sz="5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11</a:t>
            </a:r>
            <a:endParaRPr sz="5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12</a:t>
            </a:r>
            <a:endParaRPr sz="5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13</a:t>
            </a:r>
            <a:endParaRPr sz="5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25"/>
              </a:spcBef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14</a:t>
            </a:r>
            <a:endParaRPr sz="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4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15</a:t>
            </a:r>
            <a:endParaRPr sz="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4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16</a:t>
            </a:r>
            <a:endParaRPr sz="5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17</a:t>
            </a:r>
            <a:endParaRPr sz="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4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18</a:t>
            </a:r>
            <a:endParaRPr sz="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4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19</a:t>
            </a:r>
            <a:endParaRPr sz="5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20</a:t>
            </a:r>
            <a:endParaRPr sz="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4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21</a:t>
            </a:r>
            <a:endParaRPr sz="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4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22</a:t>
            </a:r>
            <a:endParaRPr sz="5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25"/>
              </a:spcBef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23</a:t>
            </a:r>
            <a:endParaRPr sz="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4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24</a:t>
            </a:r>
            <a:endParaRPr sz="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4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25</a:t>
            </a:r>
            <a:endParaRPr sz="5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26</a:t>
            </a:r>
            <a:endParaRPr sz="5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27</a:t>
            </a:r>
            <a:endParaRPr sz="5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28</a:t>
            </a:r>
            <a:endParaRPr sz="5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25"/>
              </a:spcBef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29</a:t>
            </a:r>
            <a:endParaRPr sz="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4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30</a:t>
            </a:r>
            <a:endParaRPr sz="5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sz="500" b="1" spc="25" dirty="0">
                <a:solidFill>
                  <a:srgbClr val="053173"/>
                </a:solidFill>
                <a:latin typeface="Trebuchet MS"/>
                <a:cs typeface="Trebuchet MS"/>
              </a:rPr>
              <a:t>31</a:t>
            </a:r>
            <a:endParaRPr sz="5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9006" y="233298"/>
            <a:ext cx="280543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15" dirty="0">
                <a:solidFill>
                  <a:srgbClr val="005EA0"/>
                </a:solidFill>
                <a:latin typeface="Calibri"/>
                <a:cs typeface="Calibri"/>
              </a:rPr>
              <a:t>Атомная</a:t>
            </a:r>
            <a:r>
              <a:rPr sz="2000" b="1" spc="140" dirty="0">
                <a:solidFill>
                  <a:srgbClr val="005EA0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5EA0"/>
                </a:solidFill>
                <a:latin typeface="Calibri"/>
                <a:cs typeface="Calibri"/>
              </a:rPr>
              <a:t>электростанция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845819"/>
            <a:ext cx="9143999" cy="4049267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683245" y="2278506"/>
            <a:ext cx="124650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20" dirty="0">
                <a:solidFill>
                  <a:srgbClr val="120F18"/>
                </a:solidFill>
                <a:latin typeface="Arial"/>
                <a:cs typeface="Arial"/>
              </a:rPr>
              <a:t>Тип</a:t>
            </a:r>
            <a:r>
              <a:rPr sz="1400" b="1" spc="-65" dirty="0">
                <a:solidFill>
                  <a:srgbClr val="120F18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120F18"/>
                </a:solidFill>
                <a:latin typeface="Arial"/>
                <a:cs typeface="Arial"/>
              </a:rPr>
              <a:t>реактора: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5" dirty="0"/>
              <a:pPr marL="38100">
                <a:lnSpc>
                  <a:spcPts val="2090"/>
                </a:lnSpc>
              </a:pPr>
              <a:t>15</a:t>
            </a:fld>
            <a:endParaRPr spc="-5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806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9006" y="233298"/>
            <a:ext cx="374650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20" dirty="0">
                <a:solidFill>
                  <a:srgbClr val="FFFFFF"/>
                </a:solidFill>
              </a:rPr>
              <a:t>Термоядерный</a:t>
            </a:r>
            <a:r>
              <a:rPr spc="155" dirty="0">
                <a:solidFill>
                  <a:srgbClr val="FFFFFF"/>
                </a:solidFill>
              </a:rPr>
              <a:t> </a:t>
            </a:r>
            <a:r>
              <a:rPr spc="-5" dirty="0">
                <a:solidFill>
                  <a:srgbClr val="FFFFFF"/>
                </a:solidFill>
              </a:rPr>
              <a:t>синтез</a:t>
            </a:r>
            <a:r>
              <a:rPr spc="165" dirty="0">
                <a:solidFill>
                  <a:srgbClr val="FFFFFF"/>
                </a:solidFill>
              </a:rPr>
              <a:t> </a:t>
            </a:r>
            <a:r>
              <a:rPr spc="-5" dirty="0">
                <a:solidFill>
                  <a:srgbClr val="FFFFFF"/>
                </a:solidFill>
              </a:rPr>
              <a:t>на</a:t>
            </a:r>
            <a:r>
              <a:rPr spc="170" dirty="0">
                <a:solidFill>
                  <a:srgbClr val="FFFFFF"/>
                </a:solidFill>
              </a:rPr>
              <a:t> </a:t>
            </a:r>
            <a:r>
              <a:rPr spc="-10" dirty="0">
                <a:solidFill>
                  <a:srgbClr val="FFFFFF"/>
                </a:solidFill>
              </a:rPr>
              <a:t>Солнце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8353043" y="220442"/>
            <a:ext cx="514350" cy="410845"/>
            <a:chOff x="8353043" y="220442"/>
            <a:chExt cx="514350" cy="410845"/>
          </a:xfrm>
        </p:grpSpPr>
        <p:sp>
          <p:nvSpPr>
            <p:cNvPr id="5" name="object 5"/>
            <p:cNvSpPr/>
            <p:nvPr/>
          </p:nvSpPr>
          <p:spPr>
            <a:xfrm>
              <a:off x="8357146" y="577874"/>
              <a:ext cx="509905" cy="53340"/>
            </a:xfrm>
            <a:custGeom>
              <a:avLst/>
              <a:gdLst/>
              <a:ahLst/>
              <a:cxnLst/>
              <a:rect l="l" t="t" r="r" b="b"/>
              <a:pathLst>
                <a:path w="509904" h="53340">
                  <a:moveTo>
                    <a:pt x="38620" y="15113"/>
                  </a:moveTo>
                  <a:lnTo>
                    <a:pt x="38125" y="12534"/>
                  </a:lnTo>
                  <a:lnTo>
                    <a:pt x="37249" y="10591"/>
                  </a:lnTo>
                  <a:lnTo>
                    <a:pt x="36182" y="8216"/>
                  </a:lnTo>
                  <a:lnTo>
                    <a:pt x="34785" y="6400"/>
                  </a:lnTo>
                  <a:lnTo>
                    <a:pt x="32905" y="5016"/>
                  </a:lnTo>
                  <a:lnTo>
                    <a:pt x="31102" y="3619"/>
                  </a:lnTo>
                  <a:lnTo>
                    <a:pt x="28879" y="2578"/>
                  </a:lnTo>
                  <a:lnTo>
                    <a:pt x="27266" y="2184"/>
                  </a:lnTo>
                  <a:lnTo>
                    <a:pt x="27266" y="15608"/>
                  </a:lnTo>
                  <a:lnTo>
                    <a:pt x="27266" y="21170"/>
                  </a:lnTo>
                  <a:lnTo>
                    <a:pt x="26365" y="23202"/>
                  </a:lnTo>
                  <a:lnTo>
                    <a:pt x="22606" y="25844"/>
                  </a:lnTo>
                  <a:lnTo>
                    <a:pt x="20040" y="26466"/>
                  </a:lnTo>
                  <a:lnTo>
                    <a:pt x="10718" y="26466"/>
                  </a:lnTo>
                  <a:lnTo>
                    <a:pt x="10718" y="10591"/>
                  </a:lnTo>
                  <a:lnTo>
                    <a:pt x="20180" y="10591"/>
                  </a:lnTo>
                  <a:lnTo>
                    <a:pt x="22745" y="11137"/>
                  </a:lnTo>
                  <a:lnTo>
                    <a:pt x="24561" y="12331"/>
                  </a:lnTo>
                  <a:lnTo>
                    <a:pt x="26365" y="13576"/>
                  </a:lnTo>
                  <a:lnTo>
                    <a:pt x="27266" y="15608"/>
                  </a:lnTo>
                  <a:lnTo>
                    <a:pt x="27266" y="2184"/>
                  </a:lnTo>
                  <a:lnTo>
                    <a:pt x="26301" y="1943"/>
                  </a:lnTo>
                  <a:lnTo>
                    <a:pt x="23723" y="1244"/>
                  </a:lnTo>
                  <a:lnTo>
                    <a:pt x="20802" y="901"/>
                  </a:lnTo>
                  <a:lnTo>
                    <a:pt x="0" y="901"/>
                  </a:lnTo>
                  <a:lnTo>
                    <a:pt x="0" y="52184"/>
                  </a:lnTo>
                  <a:lnTo>
                    <a:pt x="10922" y="52184"/>
                  </a:lnTo>
                  <a:lnTo>
                    <a:pt x="10922" y="36156"/>
                  </a:lnTo>
                  <a:lnTo>
                    <a:pt x="20040" y="36156"/>
                  </a:lnTo>
                  <a:lnTo>
                    <a:pt x="23101" y="35737"/>
                  </a:lnTo>
                  <a:lnTo>
                    <a:pt x="25806" y="34899"/>
                  </a:lnTo>
                  <a:lnTo>
                    <a:pt x="28524" y="34137"/>
                  </a:lnTo>
                  <a:lnTo>
                    <a:pt x="36753" y="26466"/>
                  </a:lnTo>
                  <a:lnTo>
                    <a:pt x="37084" y="25704"/>
                  </a:lnTo>
                  <a:lnTo>
                    <a:pt x="38125" y="23482"/>
                  </a:lnTo>
                  <a:lnTo>
                    <a:pt x="38557" y="21170"/>
                  </a:lnTo>
                  <a:lnTo>
                    <a:pt x="38620" y="15113"/>
                  </a:lnTo>
                  <a:close/>
                </a:path>
                <a:path w="509904" h="53340">
                  <a:moveTo>
                    <a:pt x="120650" y="31076"/>
                  </a:moveTo>
                  <a:lnTo>
                    <a:pt x="120624" y="22225"/>
                  </a:lnTo>
                  <a:lnTo>
                    <a:pt x="120091" y="18732"/>
                  </a:lnTo>
                  <a:lnTo>
                    <a:pt x="118808" y="15113"/>
                  </a:lnTo>
                  <a:lnTo>
                    <a:pt x="117792" y="12115"/>
                  </a:lnTo>
                  <a:lnTo>
                    <a:pt x="116395" y="9677"/>
                  </a:lnTo>
                  <a:lnTo>
                    <a:pt x="116205" y="9334"/>
                  </a:lnTo>
                  <a:lnTo>
                    <a:pt x="114046" y="7099"/>
                  </a:lnTo>
                  <a:lnTo>
                    <a:pt x="111950" y="4800"/>
                  </a:lnTo>
                  <a:lnTo>
                    <a:pt x="109308" y="3060"/>
                  </a:lnTo>
                  <a:lnTo>
                    <a:pt x="108966" y="2933"/>
                  </a:lnTo>
                  <a:lnTo>
                    <a:pt x="108966" y="20688"/>
                  </a:lnTo>
                  <a:lnTo>
                    <a:pt x="108966" y="29400"/>
                  </a:lnTo>
                  <a:lnTo>
                    <a:pt x="101447" y="42354"/>
                  </a:lnTo>
                  <a:lnTo>
                    <a:pt x="99923" y="43053"/>
                  </a:lnTo>
                  <a:lnTo>
                    <a:pt x="98183" y="43408"/>
                  </a:lnTo>
                  <a:lnTo>
                    <a:pt x="94424" y="43408"/>
                  </a:lnTo>
                  <a:lnTo>
                    <a:pt x="92671" y="43053"/>
                  </a:lnTo>
                  <a:lnTo>
                    <a:pt x="89344" y="41656"/>
                  </a:lnTo>
                  <a:lnTo>
                    <a:pt x="87884" y="40614"/>
                  </a:lnTo>
                  <a:lnTo>
                    <a:pt x="86702" y="39217"/>
                  </a:lnTo>
                  <a:lnTo>
                    <a:pt x="85445" y="37833"/>
                  </a:lnTo>
                  <a:lnTo>
                    <a:pt x="84467" y="36093"/>
                  </a:lnTo>
                  <a:lnTo>
                    <a:pt x="83083" y="31902"/>
                  </a:lnTo>
                  <a:lnTo>
                    <a:pt x="82727" y="29400"/>
                  </a:lnTo>
                  <a:lnTo>
                    <a:pt x="82727" y="23685"/>
                  </a:lnTo>
                  <a:lnTo>
                    <a:pt x="86487" y="13792"/>
                  </a:lnTo>
                  <a:lnTo>
                    <a:pt x="87604" y="12395"/>
                  </a:lnTo>
                  <a:lnTo>
                    <a:pt x="88988" y="11417"/>
                  </a:lnTo>
                  <a:lnTo>
                    <a:pt x="92189" y="10033"/>
                  </a:lnTo>
                  <a:lnTo>
                    <a:pt x="93865" y="9677"/>
                  </a:lnTo>
                  <a:lnTo>
                    <a:pt x="99707" y="9677"/>
                  </a:lnTo>
                  <a:lnTo>
                    <a:pt x="102908" y="10998"/>
                  </a:lnTo>
                  <a:lnTo>
                    <a:pt x="107784" y="16433"/>
                  </a:lnTo>
                  <a:lnTo>
                    <a:pt x="108966" y="20688"/>
                  </a:lnTo>
                  <a:lnTo>
                    <a:pt x="108966" y="2933"/>
                  </a:lnTo>
                  <a:lnTo>
                    <a:pt x="106248" y="1879"/>
                  </a:lnTo>
                  <a:lnTo>
                    <a:pt x="103124" y="622"/>
                  </a:lnTo>
                  <a:lnTo>
                    <a:pt x="99644" y="0"/>
                  </a:lnTo>
                  <a:lnTo>
                    <a:pt x="92189" y="0"/>
                  </a:lnTo>
                  <a:lnTo>
                    <a:pt x="88925" y="622"/>
                  </a:lnTo>
                  <a:lnTo>
                    <a:pt x="82943" y="2857"/>
                  </a:lnTo>
                  <a:lnTo>
                    <a:pt x="80302" y="4597"/>
                  </a:lnTo>
                  <a:lnTo>
                    <a:pt x="78143" y="6819"/>
                  </a:lnTo>
                  <a:lnTo>
                    <a:pt x="75907" y="9055"/>
                  </a:lnTo>
                  <a:lnTo>
                    <a:pt x="74168" y="11836"/>
                  </a:lnTo>
                  <a:lnTo>
                    <a:pt x="72859" y="15468"/>
                  </a:lnTo>
                  <a:lnTo>
                    <a:pt x="71742" y="18465"/>
                  </a:lnTo>
                  <a:lnTo>
                    <a:pt x="71107" y="22225"/>
                  </a:lnTo>
                  <a:lnTo>
                    <a:pt x="71145" y="31076"/>
                  </a:lnTo>
                  <a:lnTo>
                    <a:pt x="71666" y="34620"/>
                  </a:lnTo>
                  <a:lnTo>
                    <a:pt x="72923" y="37896"/>
                  </a:lnTo>
                  <a:lnTo>
                    <a:pt x="74104" y="41236"/>
                  </a:lnTo>
                  <a:lnTo>
                    <a:pt x="92265" y="53086"/>
                  </a:lnTo>
                  <a:lnTo>
                    <a:pt x="99504" y="53086"/>
                  </a:lnTo>
                  <a:lnTo>
                    <a:pt x="116446" y="43408"/>
                  </a:lnTo>
                  <a:lnTo>
                    <a:pt x="117513" y="41732"/>
                  </a:lnTo>
                  <a:lnTo>
                    <a:pt x="120027" y="35039"/>
                  </a:lnTo>
                  <a:lnTo>
                    <a:pt x="120650" y="31076"/>
                  </a:lnTo>
                  <a:close/>
                </a:path>
                <a:path w="509904" h="53340">
                  <a:moveTo>
                    <a:pt x="194068" y="2438"/>
                  </a:moveTo>
                  <a:lnTo>
                    <a:pt x="192747" y="1803"/>
                  </a:lnTo>
                  <a:lnTo>
                    <a:pt x="190931" y="1244"/>
                  </a:lnTo>
                  <a:lnTo>
                    <a:pt x="186474" y="279"/>
                  </a:lnTo>
                  <a:lnTo>
                    <a:pt x="183972" y="0"/>
                  </a:lnTo>
                  <a:lnTo>
                    <a:pt x="177012" y="0"/>
                  </a:lnTo>
                  <a:lnTo>
                    <a:pt x="156006" y="15532"/>
                  </a:lnTo>
                  <a:lnTo>
                    <a:pt x="154749" y="18872"/>
                  </a:lnTo>
                  <a:lnTo>
                    <a:pt x="154127" y="22783"/>
                  </a:lnTo>
                  <a:lnTo>
                    <a:pt x="154127" y="31419"/>
                  </a:lnTo>
                  <a:lnTo>
                    <a:pt x="154749" y="35115"/>
                  </a:lnTo>
                  <a:lnTo>
                    <a:pt x="157251" y="41516"/>
                  </a:lnTo>
                  <a:lnTo>
                    <a:pt x="158991" y="44234"/>
                  </a:lnTo>
                  <a:lnTo>
                    <a:pt x="161290" y="46405"/>
                  </a:lnTo>
                  <a:lnTo>
                    <a:pt x="163512" y="48628"/>
                  </a:lnTo>
                  <a:lnTo>
                    <a:pt x="166306" y="50228"/>
                  </a:lnTo>
                  <a:lnTo>
                    <a:pt x="169430" y="51346"/>
                  </a:lnTo>
                  <a:lnTo>
                    <a:pt x="172631" y="52463"/>
                  </a:lnTo>
                  <a:lnTo>
                    <a:pt x="176174" y="53086"/>
                  </a:lnTo>
                  <a:lnTo>
                    <a:pt x="181965" y="53086"/>
                  </a:lnTo>
                  <a:lnTo>
                    <a:pt x="191693" y="51142"/>
                  </a:lnTo>
                  <a:lnTo>
                    <a:pt x="193230" y="50507"/>
                  </a:lnTo>
                  <a:lnTo>
                    <a:pt x="193929" y="50165"/>
                  </a:lnTo>
                  <a:lnTo>
                    <a:pt x="191770" y="40970"/>
                  </a:lnTo>
                  <a:lnTo>
                    <a:pt x="190169" y="41656"/>
                  </a:lnTo>
                  <a:lnTo>
                    <a:pt x="188569" y="42151"/>
                  </a:lnTo>
                  <a:lnTo>
                    <a:pt x="186893" y="42494"/>
                  </a:lnTo>
                  <a:lnTo>
                    <a:pt x="185229" y="42773"/>
                  </a:lnTo>
                  <a:lnTo>
                    <a:pt x="183832" y="42913"/>
                  </a:lnTo>
                  <a:lnTo>
                    <a:pt x="177507" y="42913"/>
                  </a:lnTo>
                  <a:lnTo>
                    <a:pt x="173393" y="41592"/>
                  </a:lnTo>
                  <a:lnTo>
                    <a:pt x="170332" y="38811"/>
                  </a:lnTo>
                  <a:lnTo>
                    <a:pt x="167271" y="36093"/>
                  </a:lnTo>
                  <a:lnTo>
                    <a:pt x="165747" y="31978"/>
                  </a:lnTo>
                  <a:lnTo>
                    <a:pt x="165747" y="23749"/>
                  </a:lnTo>
                  <a:lnTo>
                    <a:pt x="166166" y="21247"/>
                  </a:lnTo>
                  <a:lnTo>
                    <a:pt x="166992" y="19227"/>
                  </a:lnTo>
                  <a:lnTo>
                    <a:pt x="167830" y="17132"/>
                  </a:lnTo>
                  <a:lnTo>
                    <a:pt x="180213" y="10096"/>
                  </a:lnTo>
                  <a:lnTo>
                    <a:pt x="183908" y="10096"/>
                  </a:lnTo>
                  <a:lnTo>
                    <a:pt x="185293" y="10236"/>
                  </a:lnTo>
                  <a:lnTo>
                    <a:pt x="186893" y="10515"/>
                  </a:lnTo>
                  <a:lnTo>
                    <a:pt x="188493" y="10731"/>
                  </a:lnTo>
                  <a:lnTo>
                    <a:pt x="190093" y="11137"/>
                  </a:lnTo>
                  <a:lnTo>
                    <a:pt x="191693" y="11633"/>
                  </a:lnTo>
                  <a:lnTo>
                    <a:pt x="194068" y="2438"/>
                  </a:lnTo>
                  <a:close/>
                </a:path>
                <a:path w="509904" h="53340">
                  <a:moveTo>
                    <a:pt x="274650" y="52184"/>
                  </a:moveTo>
                  <a:lnTo>
                    <a:pt x="270865" y="40970"/>
                  </a:lnTo>
                  <a:lnTo>
                    <a:pt x="267614" y="31280"/>
                  </a:lnTo>
                  <a:lnTo>
                    <a:pt x="260362" y="9753"/>
                  </a:lnTo>
                  <a:lnTo>
                    <a:pt x="257378" y="901"/>
                  </a:lnTo>
                  <a:lnTo>
                    <a:pt x="256755" y="901"/>
                  </a:lnTo>
                  <a:lnTo>
                    <a:pt x="256755" y="31280"/>
                  </a:lnTo>
                  <a:lnTo>
                    <a:pt x="243128" y="31280"/>
                  </a:lnTo>
                  <a:lnTo>
                    <a:pt x="250012" y="9753"/>
                  </a:lnTo>
                  <a:lnTo>
                    <a:pt x="256755" y="31280"/>
                  </a:lnTo>
                  <a:lnTo>
                    <a:pt x="256755" y="901"/>
                  </a:lnTo>
                  <a:lnTo>
                    <a:pt x="243128" y="901"/>
                  </a:lnTo>
                  <a:lnTo>
                    <a:pt x="225590" y="52184"/>
                  </a:lnTo>
                  <a:lnTo>
                    <a:pt x="236435" y="52184"/>
                  </a:lnTo>
                  <a:lnTo>
                    <a:pt x="240131" y="40970"/>
                  </a:lnTo>
                  <a:lnTo>
                    <a:pt x="259816" y="40970"/>
                  </a:lnTo>
                  <a:lnTo>
                    <a:pt x="263436" y="52184"/>
                  </a:lnTo>
                  <a:lnTo>
                    <a:pt x="274650" y="52184"/>
                  </a:lnTo>
                  <a:close/>
                </a:path>
                <a:path w="509904" h="53340">
                  <a:moveTo>
                    <a:pt x="338239" y="901"/>
                  </a:moveTo>
                  <a:lnTo>
                    <a:pt x="298157" y="901"/>
                  </a:lnTo>
                  <a:lnTo>
                    <a:pt x="298157" y="10998"/>
                  </a:lnTo>
                  <a:lnTo>
                    <a:pt x="312775" y="10998"/>
                  </a:lnTo>
                  <a:lnTo>
                    <a:pt x="312775" y="52184"/>
                  </a:lnTo>
                  <a:lnTo>
                    <a:pt x="323697" y="52184"/>
                  </a:lnTo>
                  <a:lnTo>
                    <a:pt x="323697" y="10998"/>
                  </a:lnTo>
                  <a:lnTo>
                    <a:pt x="338239" y="10998"/>
                  </a:lnTo>
                  <a:lnTo>
                    <a:pt x="338239" y="901"/>
                  </a:lnTo>
                  <a:close/>
                </a:path>
                <a:path w="509904" h="53340">
                  <a:moveTo>
                    <a:pt x="417017" y="31076"/>
                  </a:moveTo>
                  <a:lnTo>
                    <a:pt x="405396" y="2933"/>
                  </a:lnTo>
                  <a:lnTo>
                    <a:pt x="405396" y="20688"/>
                  </a:lnTo>
                  <a:lnTo>
                    <a:pt x="405396" y="29400"/>
                  </a:lnTo>
                  <a:lnTo>
                    <a:pt x="394601" y="43408"/>
                  </a:lnTo>
                  <a:lnTo>
                    <a:pt x="390842" y="43408"/>
                  </a:lnTo>
                  <a:lnTo>
                    <a:pt x="380199" y="33997"/>
                  </a:lnTo>
                  <a:lnTo>
                    <a:pt x="379437" y="31902"/>
                  </a:lnTo>
                  <a:lnTo>
                    <a:pt x="379082" y="29400"/>
                  </a:lnTo>
                  <a:lnTo>
                    <a:pt x="379082" y="23685"/>
                  </a:lnTo>
                  <a:lnTo>
                    <a:pt x="379437" y="21247"/>
                  </a:lnTo>
                  <a:lnTo>
                    <a:pt x="380314" y="18465"/>
                  </a:lnTo>
                  <a:lnTo>
                    <a:pt x="380758" y="16992"/>
                  </a:lnTo>
                  <a:lnTo>
                    <a:pt x="390283" y="9677"/>
                  </a:lnTo>
                  <a:lnTo>
                    <a:pt x="396062" y="9677"/>
                  </a:lnTo>
                  <a:lnTo>
                    <a:pt x="399262" y="10998"/>
                  </a:lnTo>
                  <a:lnTo>
                    <a:pt x="404139" y="16433"/>
                  </a:lnTo>
                  <a:lnTo>
                    <a:pt x="405396" y="20688"/>
                  </a:lnTo>
                  <a:lnTo>
                    <a:pt x="405396" y="2933"/>
                  </a:lnTo>
                  <a:lnTo>
                    <a:pt x="402602" y="1879"/>
                  </a:lnTo>
                  <a:lnTo>
                    <a:pt x="399542" y="622"/>
                  </a:lnTo>
                  <a:lnTo>
                    <a:pt x="395998" y="0"/>
                  </a:lnTo>
                  <a:lnTo>
                    <a:pt x="388556" y="0"/>
                  </a:lnTo>
                  <a:lnTo>
                    <a:pt x="385279" y="622"/>
                  </a:lnTo>
                  <a:lnTo>
                    <a:pt x="367499" y="31076"/>
                  </a:lnTo>
                  <a:lnTo>
                    <a:pt x="368096" y="34620"/>
                  </a:lnTo>
                  <a:lnTo>
                    <a:pt x="369277" y="37896"/>
                  </a:lnTo>
                  <a:lnTo>
                    <a:pt x="370459" y="41249"/>
                  </a:lnTo>
                  <a:lnTo>
                    <a:pt x="388620" y="53086"/>
                  </a:lnTo>
                  <a:lnTo>
                    <a:pt x="395859" y="53086"/>
                  </a:lnTo>
                  <a:lnTo>
                    <a:pt x="416382" y="35039"/>
                  </a:lnTo>
                  <a:lnTo>
                    <a:pt x="417017" y="31076"/>
                  </a:lnTo>
                  <a:close/>
                </a:path>
                <a:path w="509904" h="53340">
                  <a:moveTo>
                    <a:pt x="509625" y="52184"/>
                  </a:moveTo>
                  <a:lnTo>
                    <a:pt x="504482" y="901"/>
                  </a:lnTo>
                  <a:lnTo>
                    <a:pt x="491820" y="901"/>
                  </a:lnTo>
                  <a:lnTo>
                    <a:pt x="480402" y="39573"/>
                  </a:lnTo>
                  <a:lnTo>
                    <a:pt x="468782" y="901"/>
                  </a:lnTo>
                  <a:lnTo>
                    <a:pt x="455688" y="901"/>
                  </a:lnTo>
                  <a:lnTo>
                    <a:pt x="450621" y="52184"/>
                  </a:lnTo>
                  <a:lnTo>
                    <a:pt x="461606" y="52184"/>
                  </a:lnTo>
                  <a:lnTo>
                    <a:pt x="464400" y="18249"/>
                  </a:lnTo>
                  <a:lnTo>
                    <a:pt x="474827" y="52184"/>
                  </a:lnTo>
                  <a:lnTo>
                    <a:pt x="485267" y="52184"/>
                  </a:lnTo>
                  <a:lnTo>
                    <a:pt x="495782" y="18110"/>
                  </a:lnTo>
                  <a:lnTo>
                    <a:pt x="498563" y="52184"/>
                  </a:lnTo>
                  <a:lnTo>
                    <a:pt x="509625" y="52184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8357357" y="220442"/>
              <a:ext cx="433644" cy="114736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8353031" y="281545"/>
              <a:ext cx="512445" cy="245110"/>
            </a:xfrm>
            <a:custGeom>
              <a:avLst/>
              <a:gdLst/>
              <a:ahLst/>
              <a:cxnLst/>
              <a:rect l="l" t="t" r="r" b="b"/>
              <a:pathLst>
                <a:path w="512445" h="245109">
                  <a:moveTo>
                    <a:pt x="70561" y="154254"/>
                  </a:moveTo>
                  <a:lnTo>
                    <a:pt x="44196" y="123875"/>
                  </a:lnTo>
                  <a:lnTo>
                    <a:pt x="28956" y="118579"/>
                  </a:lnTo>
                  <a:lnTo>
                    <a:pt x="25336" y="116281"/>
                  </a:lnTo>
                  <a:lnTo>
                    <a:pt x="25336" y="102628"/>
                  </a:lnTo>
                  <a:lnTo>
                    <a:pt x="30695" y="99428"/>
                  </a:lnTo>
                  <a:lnTo>
                    <a:pt x="47117" y="99428"/>
                  </a:lnTo>
                  <a:lnTo>
                    <a:pt x="55321" y="101015"/>
                  </a:lnTo>
                  <a:lnTo>
                    <a:pt x="62496" y="104228"/>
                  </a:lnTo>
                  <a:lnTo>
                    <a:pt x="67640" y="85483"/>
                  </a:lnTo>
                  <a:lnTo>
                    <a:pt x="62509" y="83591"/>
                  </a:lnTo>
                  <a:lnTo>
                    <a:pt x="55981" y="81889"/>
                  </a:lnTo>
                  <a:lnTo>
                    <a:pt x="48018" y="80657"/>
                  </a:lnTo>
                  <a:lnTo>
                    <a:pt x="38620" y="80187"/>
                  </a:lnTo>
                  <a:lnTo>
                    <a:pt x="24358" y="82257"/>
                  </a:lnTo>
                  <a:lnTo>
                    <a:pt x="12979" y="88226"/>
                  </a:lnTo>
                  <a:lnTo>
                    <a:pt x="5448" y="97675"/>
                  </a:lnTo>
                  <a:lnTo>
                    <a:pt x="2717" y="110223"/>
                  </a:lnTo>
                  <a:lnTo>
                    <a:pt x="4127" y="120116"/>
                  </a:lnTo>
                  <a:lnTo>
                    <a:pt x="8420" y="128257"/>
                  </a:lnTo>
                  <a:lnTo>
                    <a:pt x="15722" y="134708"/>
                  </a:lnTo>
                  <a:lnTo>
                    <a:pt x="26174" y="139547"/>
                  </a:lnTo>
                  <a:lnTo>
                    <a:pt x="29718" y="140741"/>
                  </a:lnTo>
                  <a:lnTo>
                    <a:pt x="41821" y="144843"/>
                  </a:lnTo>
                  <a:lnTo>
                    <a:pt x="46558" y="146875"/>
                  </a:lnTo>
                  <a:lnTo>
                    <a:pt x="46558" y="163169"/>
                  </a:lnTo>
                  <a:lnTo>
                    <a:pt x="41262" y="167424"/>
                  </a:lnTo>
                  <a:lnTo>
                    <a:pt x="29857" y="167424"/>
                  </a:lnTo>
                  <a:lnTo>
                    <a:pt x="22148" y="166738"/>
                  </a:lnTo>
                  <a:lnTo>
                    <a:pt x="15024" y="164985"/>
                  </a:lnTo>
                  <a:lnTo>
                    <a:pt x="8991" y="162661"/>
                  </a:lnTo>
                  <a:lnTo>
                    <a:pt x="4533" y="160248"/>
                  </a:lnTo>
                  <a:lnTo>
                    <a:pt x="0" y="179133"/>
                  </a:lnTo>
                  <a:lnTo>
                    <a:pt x="6248" y="181864"/>
                  </a:lnTo>
                  <a:lnTo>
                    <a:pt x="14135" y="184150"/>
                  </a:lnTo>
                  <a:lnTo>
                    <a:pt x="23088" y="185724"/>
                  </a:lnTo>
                  <a:lnTo>
                    <a:pt x="32499" y="186296"/>
                  </a:lnTo>
                  <a:lnTo>
                    <a:pt x="47637" y="184213"/>
                  </a:lnTo>
                  <a:lnTo>
                    <a:pt x="59702" y="178066"/>
                  </a:lnTo>
                  <a:lnTo>
                    <a:pt x="67678" y="168021"/>
                  </a:lnTo>
                  <a:lnTo>
                    <a:pt x="70561" y="154254"/>
                  </a:lnTo>
                  <a:close/>
                </a:path>
                <a:path w="512445" h="245109">
                  <a:moveTo>
                    <a:pt x="146824" y="180936"/>
                  </a:moveTo>
                  <a:lnTo>
                    <a:pt x="143484" y="165684"/>
                  </a:lnTo>
                  <a:lnTo>
                    <a:pt x="138899" y="167843"/>
                  </a:lnTo>
                  <a:lnTo>
                    <a:pt x="132918" y="169024"/>
                  </a:lnTo>
                  <a:lnTo>
                    <a:pt x="127342" y="169024"/>
                  </a:lnTo>
                  <a:lnTo>
                    <a:pt x="116408" y="167614"/>
                  </a:lnTo>
                  <a:lnTo>
                    <a:pt x="108623" y="163334"/>
                  </a:lnTo>
                  <a:lnTo>
                    <a:pt x="103974" y="156121"/>
                  </a:lnTo>
                  <a:lnTo>
                    <a:pt x="102438" y="145897"/>
                  </a:lnTo>
                  <a:lnTo>
                    <a:pt x="103949" y="136512"/>
                  </a:lnTo>
                  <a:lnTo>
                    <a:pt x="108343" y="130086"/>
                  </a:lnTo>
                  <a:lnTo>
                    <a:pt x="115354" y="126390"/>
                  </a:lnTo>
                  <a:lnTo>
                    <a:pt x="124701" y="125196"/>
                  </a:lnTo>
                  <a:lnTo>
                    <a:pt x="133057" y="125196"/>
                  </a:lnTo>
                  <a:lnTo>
                    <a:pt x="138201" y="126949"/>
                  </a:lnTo>
                  <a:lnTo>
                    <a:pt x="142024" y="128270"/>
                  </a:lnTo>
                  <a:lnTo>
                    <a:pt x="145503" y="112725"/>
                  </a:lnTo>
                  <a:lnTo>
                    <a:pt x="141401" y="111125"/>
                  </a:lnTo>
                  <a:lnTo>
                    <a:pt x="134226" y="108204"/>
                  </a:lnTo>
                  <a:lnTo>
                    <a:pt x="121361" y="108204"/>
                  </a:lnTo>
                  <a:lnTo>
                    <a:pt x="103974" y="110934"/>
                  </a:lnTo>
                  <a:lnTo>
                    <a:pt x="91579" y="118668"/>
                  </a:lnTo>
                  <a:lnTo>
                    <a:pt x="84162" y="130771"/>
                  </a:lnTo>
                  <a:lnTo>
                    <a:pt x="81699" y="146596"/>
                  </a:lnTo>
                  <a:lnTo>
                    <a:pt x="83947" y="162915"/>
                  </a:lnTo>
                  <a:lnTo>
                    <a:pt x="91059" y="175387"/>
                  </a:lnTo>
                  <a:lnTo>
                    <a:pt x="103530" y="183362"/>
                  </a:lnTo>
                  <a:lnTo>
                    <a:pt x="121907" y="186169"/>
                  </a:lnTo>
                  <a:lnTo>
                    <a:pt x="130924" y="185610"/>
                  </a:lnTo>
                  <a:lnTo>
                    <a:pt x="137896" y="184251"/>
                  </a:lnTo>
                  <a:lnTo>
                    <a:pt x="143103" y="182549"/>
                  </a:lnTo>
                  <a:lnTo>
                    <a:pt x="146824" y="180936"/>
                  </a:lnTo>
                  <a:close/>
                </a:path>
                <a:path w="512445" h="245109">
                  <a:moveTo>
                    <a:pt x="180225" y="109804"/>
                  </a:moveTo>
                  <a:lnTo>
                    <a:pt x="160324" y="109804"/>
                  </a:lnTo>
                  <a:lnTo>
                    <a:pt x="160324" y="184569"/>
                  </a:lnTo>
                  <a:lnTo>
                    <a:pt x="180225" y="184569"/>
                  </a:lnTo>
                  <a:lnTo>
                    <a:pt x="180225" y="109804"/>
                  </a:lnTo>
                  <a:close/>
                </a:path>
                <a:path w="512445" h="245109">
                  <a:moveTo>
                    <a:pt x="182384" y="79286"/>
                  </a:moveTo>
                  <a:lnTo>
                    <a:pt x="178142" y="75526"/>
                  </a:lnTo>
                  <a:lnTo>
                    <a:pt x="162623" y="75526"/>
                  </a:lnTo>
                  <a:lnTo>
                    <a:pt x="158242" y="79489"/>
                  </a:lnTo>
                  <a:lnTo>
                    <a:pt x="158242" y="92659"/>
                  </a:lnTo>
                  <a:lnTo>
                    <a:pt x="162623" y="96774"/>
                  </a:lnTo>
                  <a:lnTo>
                    <a:pt x="178142" y="96774"/>
                  </a:lnTo>
                  <a:lnTo>
                    <a:pt x="182384" y="92798"/>
                  </a:lnTo>
                  <a:lnTo>
                    <a:pt x="182384" y="79286"/>
                  </a:lnTo>
                  <a:close/>
                </a:path>
                <a:path w="512445" h="245109">
                  <a:moveTo>
                    <a:pt x="267893" y="146316"/>
                  </a:moveTo>
                  <a:lnTo>
                    <a:pt x="267068" y="139687"/>
                  </a:lnTo>
                  <a:lnTo>
                    <a:pt x="266052" y="131457"/>
                  </a:lnTo>
                  <a:lnTo>
                    <a:pt x="262191" y="123736"/>
                  </a:lnTo>
                  <a:lnTo>
                    <a:pt x="259994" y="119341"/>
                  </a:lnTo>
                  <a:lnTo>
                    <a:pt x="248970" y="111188"/>
                  </a:lnTo>
                  <a:lnTo>
                    <a:pt x="247853" y="110998"/>
                  </a:lnTo>
                  <a:lnTo>
                    <a:pt x="247853" y="131457"/>
                  </a:lnTo>
                  <a:lnTo>
                    <a:pt x="247726" y="139687"/>
                  </a:lnTo>
                  <a:lnTo>
                    <a:pt x="215226" y="139687"/>
                  </a:lnTo>
                  <a:lnTo>
                    <a:pt x="216547" y="129171"/>
                  </a:lnTo>
                  <a:lnTo>
                    <a:pt x="222046" y="123736"/>
                  </a:lnTo>
                  <a:lnTo>
                    <a:pt x="242989" y="123736"/>
                  </a:lnTo>
                  <a:lnTo>
                    <a:pt x="247738" y="130454"/>
                  </a:lnTo>
                  <a:lnTo>
                    <a:pt x="247853" y="131457"/>
                  </a:lnTo>
                  <a:lnTo>
                    <a:pt x="247853" y="110998"/>
                  </a:lnTo>
                  <a:lnTo>
                    <a:pt x="232206" y="108204"/>
                  </a:lnTo>
                  <a:lnTo>
                    <a:pt x="216306" y="110858"/>
                  </a:lnTo>
                  <a:lnTo>
                    <a:pt x="204482" y="118452"/>
                  </a:lnTo>
                  <a:lnTo>
                    <a:pt x="197104" y="130454"/>
                  </a:lnTo>
                  <a:lnTo>
                    <a:pt x="194564" y="146316"/>
                  </a:lnTo>
                  <a:lnTo>
                    <a:pt x="197002" y="163360"/>
                  </a:lnTo>
                  <a:lnTo>
                    <a:pt x="204533" y="175856"/>
                  </a:lnTo>
                  <a:lnTo>
                    <a:pt x="217462" y="183540"/>
                  </a:lnTo>
                  <a:lnTo>
                    <a:pt x="236105" y="186169"/>
                  </a:lnTo>
                  <a:lnTo>
                    <a:pt x="245681" y="185534"/>
                  </a:lnTo>
                  <a:lnTo>
                    <a:pt x="253746" y="183934"/>
                  </a:lnTo>
                  <a:lnTo>
                    <a:pt x="259981" y="181813"/>
                  </a:lnTo>
                  <a:lnTo>
                    <a:pt x="264071" y="179616"/>
                  </a:lnTo>
                  <a:lnTo>
                    <a:pt x="262001" y="170078"/>
                  </a:lnTo>
                  <a:lnTo>
                    <a:pt x="260870" y="164922"/>
                  </a:lnTo>
                  <a:lnTo>
                    <a:pt x="255727" y="167563"/>
                  </a:lnTo>
                  <a:lnTo>
                    <a:pt x="249326" y="170078"/>
                  </a:lnTo>
                  <a:lnTo>
                    <a:pt x="238467" y="170078"/>
                  </a:lnTo>
                  <a:lnTo>
                    <a:pt x="228815" y="168960"/>
                  </a:lnTo>
                  <a:lnTo>
                    <a:pt x="221830" y="165595"/>
                  </a:lnTo>
                  <a:lnTo>
                    <a:pt x="217309" y="159880"/>
                  </a:lnTo>
                  <a:lnTo>
                    <a:pt x="215011" y="151752"/>
                  </a:lnTo>
                  <a:lnTo>
                    <a:pt x="267893" y="151752"/>
                  </a:lnTo>
                  <a:lnTo>
                    <a:pt x="267893" y="146316"/>
                  </a:lnTo>
                  <a:close/>
                </a:path>
                <a:path w="512445" h="245109">
                  <a:moveTo>
                    <a:pt x="352653" y="138366"/>
                  </a:moveTo>
                  <a:lnTo>
                    <a:pt x="350939" y="124942"/>
                  </a:lnTo>
                  <a:lnTo>
                    <a:pt x="345859" y="115633"/>
                  </a:lnTo>
                  <a:lnTo>
                    <a:pt x="337477" y="110236"/>
                  </a:lnTo>
                  <a:lnTo>
                    <a:pt x="325869" y="108483"/>
                  </a:lnTo>
                  <a:lnTo>
                    <a:pt x="318630" y="109156"/>
                  </a:lnTo>
                  <a:lnTo>
                    <a:pt x="312026" y="111277"/>
                  </a:lnTo>
                  <a:lnTo>
                    <a:pt x="306260" y="114909"/>
                  </a:lnTo>
                  <a:lnTo>
                    <a:pt x="301574" y="120180"/>
                  </a:lnTo>
                  <a:lnTo>
                    <a:pt x="301294" y="120180"/>
                  </a:lnTo>
                  <a:lnTo>
                    <a:pt x="301294" y="109804"/>
                  </a:lnTo>
                  <a:lnTo>
                    <a:pt x="281406" y="109804"/>
                  </a:lnTo>
                  <a:lnTo>
                    <a:pt x="281406" y="184569"/>
                  </a:lnTo>
                  <a:lnTo>
                    <a:pt x="301294" y="184569"/>
                  </a:lnTo>
                  <a:lnTo>
                    <a:pt x="301294" y="149999"/>
                  </a:lnTo>
                  <a:lnTo>
                    <a:pt x="302285" y="139407"/>
                  </a:lnTo>
                  <a:lnTo>
                    <a:pt x="305358" y="131737"/>
                  </a:lnTo>
                  <a:lnTo>
                    <a:pt x="310730" y="127063"/>
                  </a:lnTo>
                  <a:lnTo>
                    <a:pt x="318566" y="125476"/>
                  </a:lnTo>
                  <a:lnTo>
                    <a:pt x="329272" y="125476"/>
                  </a:lnTo>
                  <a:lnTo>
                    <a:pt x="332752" y="130213"/>
                  </a:lnTo>
                  <a:lnTo>
                    <a:pt x="332752" y="184569"/>
                  </a:lnTo>
                  <a:lnTo>
                    <a:pt x="352653" y="184569"/>
                  </a:lnTo>
                  <a:lnTo>
                    <a:pt x="352653" y="138366"/>
                  </a:lnTo>
                  <a:close/>
                </a:path>
                <a:path w="512445" h="245109">
                  <a:moveTo>
                    <a:pt x="431279" y="180936"/>
                  </a:moveTo>
                  <a:lnTo>
                    <a:pt x="427951" y="165684"/>
                  </a:lnTo>
                  <a:lnTo>
                    <a:pt x="423418" y="167843"/>
                  </a:lnTo>
                  <a:lnTo>
                    <a:pt x="417372" y="169024"/>
                  </a:lnTo>
                  <a:lnTo>
                    <a:pt x="411797" y="169024"/>
                  </a:lnTo>
                  <a:lnTo>
                    <a:pt x="400900" y="167614"/>
                  </a:lnTo>
                  <a:lnTo>
                    <a:pt x="393141" y="163334"/>
                  </a:lnTo>
                  <a:lnTo>
                    <a:pt x="388493" y="156121"/>
                  </a:lnTo>
                  <a:lnTo>
                    <a:pt x="386956" y="145897"/>
                  </a:lnTo>
                  <a:lnTo>
                    <a:pt x="388480" y="136512"/>
                  </a:lnTo>
                  <a:lnTo>
                    <a:pt x="392874" y="130086"/>
                  </a:lnTo>
                  <a:lnTo>
                    <a:pt x="399872" y="126390"/>
                  </a:lnTo>
                  <a:lnTo>
                    <a:pt x="409232" y="125196"/>
                  </a:lnTo>
                  <a:lnTo>
                    <a:pt x="417576" y="125196"/>
                  </a:lnTo>
                  <a:lnTo>
                    <a:pt x="426478" y="128270"/>
                  </a:lnTo>
                  <a:lnTo>
                    <a:pt x="429958" y="112725"/>
                  </a:lnTo>
                  <a:lnTo>
                    <a:pt x="425856" y="111125"/>
                  </a:lnTo>
                  <a:lnTo>
                    <a:pt x="418693" y="108204"/>
                  </a:lnTo>
                  <a:lnTo>
                    <a:pt x="405815" y="108204"/>
                  </a:lnTo>
                  <a:lnTo>
                    <a:pt x="388429" y="110934"/>
                  </a:lnTo>
                  <a:lnTo>
                    <a:pt x="376034" y="118668"/>
                  </a:lnTo>
                  <a:lnTo>
                    <a:pt x="368617" y="130771"/>
                  </a:lnTo>
                  <a:lnTo>
                    <a:pt x="366153" y="146596"/>
                  </a:lnTo>
                  <a:lnTo>
                    <a:pt x="368401" y="162915"/>
                  </a:lnTo>
                  <a:lnTo>
                    <a:pt x="375526" y="175387"/>
                  </a:lnTo>
                  <a:lnTo>
                    <a:pt x="388023" y="183362"/>
                  </a:lnTo>
                  <a:lnTo>
                    <a:pt x="406438" y="186169"/>
                  </a:lnTo>
                  <a:lnTo>
                    <a:pt x="419874" y="186169"/>
                  </a:lnTo>
                  <a:lnTo>
                    <a:pt x="431279" y="180936"/>
                  </a:lnTo>
                  <a:close/>
                </a:path>
                <a:path w="512445" h="245109">
                  <a:moveTo>
                    <a:pt x="510044" y="237451"/>
                  </a:moveTo>
                  <a:lnTo>
                    <a:pt x="4114" y="237451"/>
                  </a:lnTo>
                  <a:lnTo>
                    <a:pt x="4114" y="244906"/>
                  </a:lnTo>
                  <a:lnTo>
                    <a:pt x="510044" y="244906"/>
                  </a:lnTo>
                  <a:lnTo>
                    <a:pt x="510044" y="237451"/>
                  </a:lnTo>
                  <a:close/>
                </a:path>
                <a:path w="512445" h="245109">
                  <a:moveTo>
                    <a:pt x="511517" y="8140"/>
                  </a:moveTo>
                  <a:lnTo>
                    <a:pt x="510463" y="5359"/>
                  </a:lnTo>
                  <a:lnTo>
                    <a:pt x="506145" y="1041"/>
                  </a:lnTo>
                  <a:lnTo>
                    <a:pt x="503364" y="0"/>
                  </a:lnTo>
                  <a:lnTo>
                    <a:pt x="495998" y="0"/>
                  </a:lnTo>
                  <a:lnTo>
                    <a:pt x="493141" y="977"/>
                  </a:lnTo>
                  <a:lnTo>
                    <a:pt x="491261" y="2984"/>
                  </a:lnTo>
                  <a:lnTo>
                    <a:pt x="489318" y="5016"/>
                  </a:lnTo>
                  <a:lnTo>
                    <a:pt x="488340" y="7861"/>
                  </a:lnTo>
                  <a:lnTo>
                    <a:pt x="488340" y="15189"/>
                  </a:lnTo>
                  <a:lnTo>
                    <a:pt x="489381" y="17970"/>
                  </a:lnTo>
                  <a:lnTo>
                    <a:pt x="491401" y="20066"/>
                  </a:lnTo>
                  <a:lnTo>
                    <a:pt x="493496" y="22148"/>
                  </a:lnTo>
                  <a:lnTo>
                    <a:pt x="496277" y="23202"/>
                  </a:lnTo>
                  <a:lnTo>
                    <a:pt x="503580" y="23202"/>
                  </a:lnTo>
                  <a:lnTo>
                    <a:pt x="506501" y="22225"/>
                  </a:lnTo>
                  <a:lnTo>
                    <a:pt x="508520" y="20129"/>
                  </a:lnTo>
                  <a:lnTo>
                    <a:pt x="510540" y="18110"/>
                  </a:lnTo>
                  <a:lnTo>
                    <a:pt x="511517" y="15252"/>
                  </a:lnTo>
                  <a:lnTo>
                    <a:pt x="511517" y="11620"/>
                  </a:lnTo>
                  <a:lnTo>
                    <a:pt x="511517" y="8140"/>
                  </a:lnTo>
                  <a:close/>
                </a:path>
                <a:path w="512445" h="245109">
                  <a:moveTo>
                    <a:pt x="512140" y="146316"/>
                  </a:moveTo>
                  <a:lnTo>
                    <a:pt x="511302" y="139687"/>
                  </a:lnTo>
                  <a:lnTo>
                    <a:pt x="510273" y="131457"/>
                  </a:lnTo>
                  <a:lnTo>
                    <a:pt x="506412" y="123736"/>
                  </a:lnTo>
                  <a:lnTo>
                    <a:pt x="504202" y="119341"/>
                  </a:lnTo>
                  <a:lnTo>
                    <a:pt x="493153" y="111188"/>
                  </a:lnTo>
                  <a:lnTo>
                    <a:pt x="492086" y="111010"/>
                  </a:lnTo>
                  <a:lnTo>
                    <a:pt x="492086" y="131457"/>
                  </a:lnTo>
                  <a:lnTo>
                    <a:pt x="491896" y="139687"/>
                  </a:lnTo>
                  <a:lnTo>
                    <a:pt x="459397" y="139687"/>
                  </a:lnTo>
                  <a:lnTo>
                    <a:pt x="460717" y="129171"/>
                  </a:lnTo>
                  <a:lnTo>
                    <a:pt x="466280" y="123736"/>
                  </a:lnTo>
                  <a:lnTo>
                    <a:pt x="487235" y="123736"/>
                  </a:lnTo>
                  <a:lnTo>
                    <a:pt x="491972" y="130454"/>
                  </a:lnTo>
                  <a:lnTo>
                    <a:pt x="492086" y="131457"/>
                  </a:lnTo>
                  <a:lnTo>
                    <a:pt x="492086" y="111010"/>
                  </a:lnTo>
                  <a:lnTo>
                    <a:pt x="476377" y="108204"/>
                  </a:lnTo>
                  <a:lnTo>
                    <a:pt x="460527" y="110858"/>
                  </a:lnTo>
                  <a:lnTo>
                    <a:pt x="448716" y="118452"/>
                  </a:lnTo>
                  <a:lnTo>
                    <a:pt x="441337" y="130454"/>
                  </a:lnTo>
                  <a:lnTo>
                    <a:pt x="438797" y="146316"/>
                  </a:lnTo>
                  <a:lnTo>
                    <a:pt x="441236" y="163360"/>
                  </a:lnTo>
                  <a:lnTo>
                    <a:pt x="448767" y="175856"/>
                  </a:lnTo>
                  <a:lnTo>
                    <a:pt x="461695" y="183540"/>
                  </a:lnTo>
                  <a:lnTo>
                    <a:pt x="480339" y="186169"/>
                  </a:lnTo>
                  <a:lnTo>
                    <a:pt x="489902" y="185534"/>
                  </a:lnTo>
                  <a:lnTo>
                    <a:pt x="497954" y="183934"/>
                  </a:lnTo>
                  <a:lnTo>
                    <a:pt x="504190" y="181813"/>
                  </a:lnTo>
                  <a:lnTo>
                    <a:pt x="508317" y="179616"/>
                  </a:lnTo>
                  <a:lnTo>
                    <a:pt x="506234" y="170078"/>
                  </a:lnTo>
                  <a:lnTo>
                    <a:pt x="505117" y="164922"/>
                  </a:lnTo>
                  <a:lnTo>
                    <a:pt x="499960" y="167563"/>
                  </a:lnTo>
                  <a:lnTo>
                    <a:pt x="493560" y="170078"/>
                  </a:lnTo>
                  <a:lnTo>
                    <a:pt x="482701" y="170078"/>
                  </a:lnTo>
                  <a:lnTo>
                    <a:pt x="473011" y="168960"/>
                  </a:lnTo>
                  <a:lnTo>
                    <a:pt x="466026" y="165595"/>
                  </a:lnTo>
                  <a:lnTo>
                    <a:pt x="461505" y="159880"/>
                  </a:lnTo>
                  <a:lnTo>
                    <a:pt x="459257" y="151752"/>
                  </a:lnTo>
                  <a:lnTo>
                    <a:pt x="512140" y="151752"/>
                  </a:lnTo>
                  <a:lnTo>
                    <a:pt x="512140" y="146316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9006" y="233298"/>
            <a:ext cx="374650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20" dirty="0"/>
              <a:t>Термоядерный</a:t>
            </a:r>
            <a:r>
              <a:rPr spc="155" dirty="0"/>
              <a:t> </a:t>
            </a:r>
            <a:r>
              <a:rPr spc="-5" dirty="0"/>
              <a:t>синтез</a:t>
            </a:r>
            <a:r>
              <a:rPr spc="165" dirty="0"/>
              <a:t> </a:t>
            </a:r>
            <a:r>
              <a:rPr spc="-5" dirty="0"/>
              <a:t>на</a:t>
            </a:r>
            <a:r>
              <a:rPr spc="170" dirty="0"/>
              <a:t> </a:t>
            </a:r>
            <a:r>
              <a:rPr spc="-10" dirty="0"/>
              <a:t>Солнце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32359" y="2346705"/>
            <a:ext cx="2065655" cy="880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68935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404040"/>
                </a:solidFill>
                <a:latin typeface="Calibri"/>
                <a:cs typeface="Calibri"/>
              </a:rPr>
              <a:t>Величина</a:t>
            </a:r>
            <a:r>
              <a:rPr sz="1400" spc="30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404040"/>
                </a:solidFill>
                <a:latin typeface="Calibri"/>
                <a:cs typeface="Calibri"/>
              </a:rPr>
              <a:t>барьера </a:t>
            </a:r>
            <a:r>
              <a:rPr sz="1400" dirty="0">
                <a:solidFill>
                  <a:srgbClr val="404040"/>
                </a:solidFill>
                <a:latin typeface="Calibri"/>
                <a:cs typeface="Calibri"/>
              </a:rPr>
              <a:t> для</a:t>
            </a:r>
            <a:r>
              <a:rPr sz="1400" spc="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404040"/>
                </a:solidFill>
                <a:latin typeface="Calibri"/>
                <a:cs typeface="Calibri"/>
              </a:rPr>
              <a:t>термоядерного </a:t>
            </a:r>
            <a:r>
              <a:rPr sz="14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404040"/>
                </a:solidFill>
                <a:latin typeface="Calibri"/>
                <a:cs typeface="Calibri"/>
              </a:rPr>
              <a:t>синтеза</a:t>
            </a:r>
            <a:r>
              <a:rPr sz="1400" spc="1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404040"/>
                </a:solidFill>
                <a:latin typeface="Calibri"/>
                <a:cs typeface="Calibri"/>
              </a:rPr>
              <a:t>соответствует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b="1" spc="75" dirty="0">
                <a:solidFill>
                  <a:srgbClr val="404040"/>
                </a:solidFill>
                <a:latin typeface="Trebuchet MS"/>
                <a:cs typeface="Trebuchet MS"/>
              </a:rPr>
              <a:t>10</a:t>
            </a:r>
            <a:r>
              <a:rPr sz="1400" b="1" spc="1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400" b="1" spc="-5" dirty="0">
                <a:solidFill>
                  <a:srgbClr val="404040"/>
                </a:solidFill>
                <a:latin typeface="Calibri"/>
                <a:cs typeface="Calibri"/>
              </a:rPr>
              <a:t>миллиардам</a:t>
            </a:r>
            <a:r>
              <a:rPr sz="1400" b="1" spc="8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404040"/>
                </a:solidFill>
                <a:latin typeface="Calibri"/>
                <a:cs typeface="Calibri"/>
              </a:rPr>
              <a:t>градусов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970276" y="1389887"/>
            <a:ext cx="6173723" cy="268986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3541014" y="1785873"/>
            <a:ext cx="80645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5" dirty="0">
                <a:solidFill>
                  <a:srgbClr val="120F18"/>
                </a:solidFill>
                <a:latin typeface="Arial"/>
                <a:cs typeface="Arial"/>
              </a:rPr>
              <a:t>Водород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5" dirty="0"/>
              <a:pPr marL="38100">
                <a:lnSpc>
                  <a:spcPts val="2090"/>
                </a:lnSpc>
              </a:pPr>
              <a:t>17</a:t>
            </a:fld>
            <a:endParaRPr spc="-5" dirty="0"/>
          </a:p>
        </p:txBody>
      </p:sp>
      <p:sp>
        <p:nvSpPr>
          <p:cNvPr id="6" name="object 6"/>
          <p:cNvSpPr txBox="1"/>
          <p:nvPr/>
        </p:nvSpPr>
        <p:spPr>
          <a:xfrm>
            <a:off x="6130290" y="1785873"/>
            <a:ext cx="54864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80" dirty="0">
                <a:solidFill>
                  <a:srgbClr val="120F18"/>
                </a:solidFill>
                <a:latin typeface="Arial"/>
                <a:cs typeface="Arial"/>
              </a:rPr>
              <a:t>Г</a:t>
            </a:r>
            <a:r>
              <a:rPr sz="1400" b="1" spc="-5" dirty="0">
                <a:solidFill>
                  <a:srgbClr val="120F18"/>
                </a:solidFill>
                <a:latin typeface="Arial"/>
                <a:cs typeface="Arial"/>
              </a:rPr>
              <a:t>елий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99654" y="1805431"/>
            <a:ext cx="75565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5" dirty="0">
                <a:solidFill>
                  <a:srgbClr val="120F18"/>
                </a:solidFill>
                <a:latin typeface="Arial"/>
                <a:cs typeface="Arial"/>
              </a:rPr>
              <a:t>Энергия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759453" y="3647313"/>
            <a:ext cx="36957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120F18"/>
                </a:solidFill>
                <a:latin typeface="Arial MT"/>
                <a:cs typeface="Arial MT"/>
              </a:rPr>
              <a:t>4</a:t>
            </a:r>
            <a:r>
              <a:rPr sz="1350" baseline="24691" dirty="0">
                <a:solidFill>
                  <a:srgbClr val="120F18"/>
                </a:solidFill>
                <a:latin typeface="Arial MT"/>
                <a:cs typeface="Arial MT"/>
              </a:rPr>
              <a:t>1</a:t>
            </a:r>
            <a:r>
              <a:rPr sz="1400" dirty="0">
                <a:solidFill>
                  <a:srgbClr val="120F18"/>
                </a:solidFill>
                <a:latin typeface="Arial MT"/>
                <a:cs typeface="Arial MT"/>
              </a:rPr>
              <a:t>H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70421" y="3647313"/>
            <a:ext cx="467359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120F18"/>
                </a:solidFill>
                <a:latin typeface="Arial MT"/>
                <a:cs typeface="Arial MT"/>
              </a:rPr>
              <a:t>1</a:t>
            </a:r>
            <a:r>
              <a:rPr sz="1350" spc="-7" baseline="24691" dirty="0">
                <a:solidFill>
                  <a:srgbClr val="120F18"/>
                </a:solidFill>
                <a:latin typeface="Arial MT"/>
                <a:cs typeface="Arial MT"/>
              </a:rPr>
              <a:t>4</a:t>
            </a:r>
            <a:r>
              <a:rPr sz="1400" spc="-5" dirty="0">
                <a:solidFill>
                  <a:srgbClr val="120F18"/>
                </a:solidFill>
                <a:latin typeface="Arial MT"/>
                <a:cs typeface="Arial MT"/>
              </a:rPr>
              <a:t>He</a:t>
            </a:r>
            <a:endParaRPr sz="1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72045" y="1928240"/>
            <a:ext cx="1984375" cy="1361440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188595">
              <a:lnSpc>
                <a:spcPct val="90100"/>
              </a:lnSpc>
              <a:spcBef>
                <a:spcPts val="240"/>
              </a:spcBef>
            </a:pPr>
            <a:r>
              <a:rPr sz="1200" spc="-5" dirty="0">
                <a:latin typeface="Lucida Sans Unicode"/>
                <a:cs typeface="Lucida Sans Unicode"/>
              </a:rPr>
              <a:t>28 </a:t>
            </a:r>
            <a:r>
              <a:rPr sz="1200" spc="-5" dirty="0">
                <a:latin typeface="Calibri"/>
                <a:cs typeface="Calibri"/>
              </a:rPr>
              <a:t>июня</a:t>
            </a:r>
            <a:r>
              <a:rPr sz="1200" dirty="0">
                <a:latin typeface="Calibri"/>
                <a:cs typeface="Calibri"/>
              </a:rPr>
              <a:t> </a:t>
            </a:r>
            <a:r>
              <a:rPr sz="1200" spc="-5" dirty="0">
                <a:latin typeface="Lucida Sans Unicode"/>
                <a:cs typeface="Lucida Sans Unicode"/>
              </a:rPr>
              <a:t>2020 </a:t>
            </a:r>
            <a:r>
              <a:rPr sz="1200" dirty="0">
                <a:latin typeface="Lucida Sans Unicode"/>
                <a:cs typeface="Lucida Sans Unicode"/>
              </a:rPr>
              <a:t>– </a:t>
            </a:r>
            <a:r>
              <a:rPr sz="1200" b="1" spc="-5" dirty="0">
                <a:latin typeface="Calibri"/>
                <a:cs typeface="Calibri"/>
              </a:rPr>
              <a:t>начало </a:t>
            </a:r>
            <a:r>
              <a:rPr sz="1200" b="1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сборки</a:t>
            </a:r>
            <a:r>
              <a:rPr sz="1200" b="1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Международного </a:t>
            </a:r>
            <a:r>
              <a:rPr sz="1200" b="1" spc="-5" dirty="0">
                <a:latin typeface="Calibri"/>
                <a:cs typeface="Calibri"/>
              </a:rPr>
              <a:t> экспериментального </a:t>
            </a:r>
            <a:r>
              <a:rPr sz="1200" b="1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термоядерного</a:t>
            </a:r>
            <a:r>
              <a:rPr sz="1200" b="1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реактора </a:t>
            </a:r>
            <a:r>
              <a:rPr sz="1200" b="1" dirty="0">
                <a:latin typeface="Calibri"/>
                <a:cs typeface="Calibri"/>
              </a:rPr>
              <a:t> </a:t>
            </a:r>
            <a:r>
              <a:rPr sz="1200" b="1" spc="75" dirty="0">
                <a:latin typeface="Trebuchet MS"/>
                <a:cs typeface="Trebuchet MS"/>
              </a:rPr>
              <a:t>ITER</a:t>
            </a:r>
            <a:r>
              <a:rPr sz="1200" b="1" spc="-30" dirty="0">
                <a:latin typeface="Trebuchet MS"/>
                <a:cs typeface="Trebuchet MS"/>
              </a:rPr>
              <a:t> </a:t>
            </a:r>
            <a:r>
              <a:rPr sz="1200" spc="-10" dirty="0">
                <a:latin typeface="Lucida Sans Unicode"/>
                <a:cs typeface="Lucida Sans Unicode"/>
              </a:rPr>
              <a:t>(35</a:t>
            </a:r>
            <a:r>
              <a:rPr sz="1200" spc="-25" dirty="0">
                <a:latin typeface="Lucida Sans Unicode"/>
                <a:cs typeface="Lucida Sans Unicode"/>
              </a:rPr>
              <a:t> </a:t>
            </a:r>
            <a:r>
              <a:rPr sz="1200" spc="-25" dirty="0">
                <a:latin typeface="Calibri"/>
                <a:cs typeface="Calibri"/>
              </a:rPr>
              <a:t>стран</a:t>
            </a:r>
            <a:r>
              <a:rPr sz="1200" spc="-25" dirty="0">
                <a:latin typeface="Lucida Sans Unicode"/>
                <a:cs typeface="Lucida Sans Unicode"/>
              </a:rPr>
              <a:t>-</a:t>
            </a:r>
            <a:r>
              <a:rPr sz="1200" spc="-25" dirty="0">
                <a:latin typeface="Calibri"/>
                <a:cs typeface="Calibri"/>
              </a:rPr>
              <a:t>участниц</a:t>
            </a:r>
            <a:r>
              <a:rPr sz="1200" spc="-25" dirty="0">
                <a:latin typeface="Lucida Sans Unicode"/>
                <a:cs typeface="Lucida Sans Unicode"/>
              </a:rPr>
              <a:t>).</a:t>
            </a:r>
            <a:endParaRPr sz="1200">
              <a:latin typeface="Lucida Sans Unicode"/>
              <a:cs typeface="Lucida Sans Unicode"/>
            </a:endParaRPr>
          </a:p>
          <a:p>
            <a:pPr marL="12700">
              <a:lnSpc>
                <a:spcPts val="1375"/>
              </a:lnSpc>
              <a:spcBef>
                <a:spcPts val="1140"/>
              </a:spcBef>
            </a:pPr>
            <a:r>
              <a:rPr sz="1200" spc="-10" dirty="0">
                <a:latin typeface="Calibri"/>
                <a:cs typeface="Calibri"/>
              </a:rPr>
              <a:t>Температура</a:t>
            </a:r>
            <a:r>
              <a:rPr sz="1200" spc="3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в</a:t>
            </a:r>
            <a:r>
              <a:rPr sz="1200" spc="9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нем</a:t>
            </a:r>
            <a:r>
              <a:rPr sz="1200" spc="90" dirty="0">
                <a:latin typeface="Calibri"/>
                <a:cs typeface="Calibri"/>
              </a:rPr>
              <a:t> </a:t>
            </a:r>
            <a:r>
              <a:rPr sz="1200" spc="-20" dirty="0">
                <a:latin typeface="Calibri"/>
                <a:cs typeface="Calibri"/>
              </a:rPr>
              <a:t>будет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ts val="1375"/>
              </a:lnSpc>
            </a:pPr>
            <a:r>
              <a:rPr sz="1200" dirty="0">
                <a:latin typeface="Calibri"/>
                <a:cs typeface="Calibri"/>
              </a:rPr>
              <a:t>достигать</a:t>
            </a:r>
            <a:r>
              <a:rPr sz="1200" spc="60" dirty="0">
                <a:latin typeface="Calibri"/>
                <a:cs typeface="Calibri"/>
              </a:rPr>
              <a:t> </a:t>
            </a:r>
            <a:r>
              <a:rPr sz="1200" b="1" spc="60" dirty="0">
                <a:latin typeface="Trebuchet MS"/>
                <a:cs typeface="Trebuchet MS"/>
              </a:rPr>
              <a:t>300</a:t>
            </a:r>
            <a:r>
              <a:rPr sz="1200" b="1" spc="-10" dirty="0">
                <a:latin typeface="Trebuchet MS"/>
                <a:cs typeface="Trebuchet MS"/>
              </a:rPr>
              <a:t> </a:t>
            </a:r>
            <a:r>
              <a:rPr sz="1200" b="1" spc="-5" dirty="0">
                <a:latin typeface="Calibri"/>
                <a:cs typeface="Calibri"/>
              </a:rPr>
              <a:t>млн</a:t>
            </a:r>
            <a:r>
              <a:rPr sz="1200" b="1" spc="80" dirty="0">
                <a:latin typeface="Calibri"/>
                <a:cs typeface="Calibri"/>
              </a:rPr>
              <a:t> </a:t>
            </a:r>
            <a:r>
              <a:rPr sz="1200" b="1" spc="-25" dirty="0">
                <a:latin typeface="Calibri"/>
                <a:cs typeface="Calibri"/>
              </a:rPr>
              <a:t>градусов</a:t>
            </a:r>
            <a:r>
              <a:rPr sz="1200" b="1" spc="-25" dirty="0">
                <a:latin typeface="Trebuchet MS"/>
                <a:cs typeface="Trebuchet MS"/>
              </a:rPr>
              <a:t>.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5" dirty="0"/>
              <a:pPr marL="38100">
                <a:lnSpc>
                  <a:spcPts val="2090"/>
                </a:lnSpc>
              </a:pPr>
              <a:t>18</a:t>
            </a:fld>
            <a:endParaRPr spc="-5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7159" y="2346451"/>
            <a:ext cx="2179320" cy="2240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Присоединиться</a:t>
            </a:r>
            <a:r>
              <a:rPr sz="1400" b="1" spc="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1400" b="1" spc="1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проекту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z="1400" b="1" spc="125" dirty="0">
                <a:solidFill>
                  <a:srgbClr val="FFFFFF"/>
                </a:solidFill>
                <a:latin typeface="Trebuchet MS"/>
                <a:cs typeface="Trebuchet MS"/>
              </a:rPr>
              <a:t>Homo</a:t>
            </a:r>
            <a:r>
              <a:rPr sz="1400" b="1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400" b="1" spc="10" dirty="0">
                <a:solidFill>
                  <a:srgbClr val="FFFFFF"/>
                </a:solidFill>
                <a:latin typeface="Trebuchet MS"/>
                <a:cs typeface="Trebuchet MS"/>
              </a:rPr>
              <a:t>Science: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sz="1600" spc="-10" dirty="0">
                <a:solidFill>
                  <a:srgbClr val="FFFFFF"/>
                </a:solidFill>
                <a:latin typeface="Arial MT"/>
                <a:cs typeface="Arial MT"/>
                <a:hlinkClick r:id="rId2"/>
              </a:rPr>
              <a:t>www.homo-science.ru</a:t>
            </a:r>
            <a:endParaRPr sz="1600">
              <a:latin typeface="Arial MT"/>
              <a:cs typeface="Arial MT"/>
            </a:endParaRPr>
          </a:p>
          <a:p>
            <a:pPr marL="469900">
              <a:lnSpc>
                <a:spcPct val="100000"/>
              </a:lnSpc>
              <a:spcBef>
                <a:spcPts val="960"/>
              </a:spcBef>
            </a:pPr>
            <a:r>
              <a:rPr sz="1600" spc="-5" dirty="0">
                <a:solidFill>
                  <a:srgbClr val="FFFFFF"/>
                </a:solidFill>
                <a:latin typeface="Arial MT"/>
                <a:cs typeface="Arial MT"/>
              </a:rPr>
              <a:t>@homoscience_ru</a:t>
            </a:r>
            <a:endParaRPr sz="1600">
              <a:latin typeface="Arial MT"/>
              <a:cs typeface="Arial MT"/>
            </a:endParaRPr>
          </a:p>
          <a:p>
            <a:pPr marL="469900" marR="210820">
              <a:lnSpc>
                <a:spcPct val="150000"/>
              </a:lnSpc>
            </a:pPr>
            <a:r>
              <a:rPr sz="1600" spc="-5" dirty="0">
                <a:solidFill>
                  <a:srgbClr val="FFFFFF"/>
                </a:solidFill>
                <a:latin typeface="Arial MT"/>
                <a:cs typeface="Arial MT"/>
              </a:rPr>
              <a:t>homo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s</a:t>
            </a:r>
            <a:r>
              <a:rPr sz="1600" spc="-5" dirty="0">
                <a:solidFill>
                  <a:srgbClr val="FFFFFF"/>
                </a:solidFill>
                <a:latin typeface="Arial MT"/>
                <a:cs typeface="Arial MT"/>
              </a:rPr>
              <a:t>cien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c</a:t>
            </a:r>
            <a:r>
              <a:rPr sz="1600" spc="-5" dirty="0">
                <a:solidFill>
                  <a:srgbClr val="FFFFFF"/>
                </a:solidFill>
                <a:latin typeface="Arial MT"/>
                <a:cs typeface="Arial MT"/>
              </a:rPr>
              <a:t>e_ru  homsci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Arial MT"/>
                <a:cs typeface="Arial MT"/>
              </a:rPr>
              <a:t>HomoScience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57276" y="777620"/>
            <a:ext cx="3157855" cy="635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>
                <a:solidFill>
                  <a:srgbClr val="FFFFFF"/>
                </a:solidFill>
                <a:latin typeface="Arial"/>
                <a:cs typeface="Arial"/>
              </a:rPr>
              <a:t>Энергия </a:t>
            </a:r>
            <a:r>
              <a:rPr spc="-5" dirty="0">
                <a:solidFill>
                  <a:srgbClr val="FFFFFF"/>
                </a:solidFill>
                <a:latin typeface="Arial"/>
                <a:cs typeface="Arial"/>
              </a:rPr>
              <a:t>ядра. </a:t>
            </a:r>
            <a:r>
              <a:rPr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pc="-15" dirty="0">
                <a:solidFill>
                  <a:srgbClr val="FFFFFF"/>
                </a:solidFill>
                <a:latin typeface="Arial"/>
                <a:cs typeface="Arial"/>
              </a:rPr>
              <a:t>Безуглеродное</a:t>
            </a:r>
            <a:r>
              <a:rPr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pc="-15" dirty="0">
                <a:solidFill>
                  <a:srgbClr val="FFFFFF"/>
                </a:solidFill>
                <a:latin typeface="Arial"/>
                <a:cs typeface="Arial"/>
              </a:rPr>
              <a:t>будущее.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37713" y="2359532"/>
            <a:ext cx="2580005" cy="22682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793115">
              <a:lnSpc>
                <a:spcPct val="100000"/>
              </a:lnSpc>
              <a:spcBef>
                <a:spcPts val="95"/>
              </a:spcBef>
            </a:pP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Рассказать</a:t>
            </a:r>
            <a:r>
              <a:rPr sz="1400" b="1" spc="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об</a:t>
            </a:r>
            <a:r>
              <a:rPr sz="1400" b="1" spc="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20" dirty="0">
                <a:solidFill>
                  <a:srgbClr val="FFFFFF"/>
                </a:solidFill>
                <a:latin typeface="Trebuchet MS"/>
                <a:cs typeface="Trebuchet MS"/>
              </a:rPr>
              <a:t>«</a:t>
            </a:r>
            <a:r>
              <a:rPr sz="1600" b="1" spc="-20" dirty="0">
                <a:solidFill>
                  <a:srgbClr val="FFFFFF"/>
                </a:solidFill>
                <a:latin typeface="Calibri"/>
                <a:cs typeface="Calibri"/>
              </a:rPr>
              <a:t>Уроке </a:t>
            </a:r>
            <a:r>
              <a:rPr sz="1600" b="1" spc="-3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45" dirty="0">
                <a:solidFill>
                  <a:srgbClr val="FFFFFF"/>
                </a:solidFill>
                <a:latin typeface="Calibri"/>
                <a:cs typeface="Calibri"/>
              </a:rPr>
              <a:t>Атома</a:t>
            </a:r>
            <a:r>
              <a:rPr sz="1600" b="1" spc="-45" dirty="0">
                <a:solidFill>
                  <a:srgbClr val="FFFFFF"/>
                </a:solidFill>
                <a:latin typeface="Trebuchet MS"/>
                <a:cs typeface="Trebuchet MS"/>
              </a:rPr>
              <a:t>»</a:t>
            </a:r>
            <a:r>
              <a:rPr sz="1400" b="1" spc="-45" dirty="0">
                <a:solidFill>
                  <a:srgbClr val="FFFFFF"/>
                </a:solidFill>
                <a:latin typeface="Trebuchet MS"/>
                <a:cs typeface="Trebuchet MS"/>
              </a:rPr>
              <a:t>:</a:t>
            </a:r>
            <a:endParaRPr sz="1400">
              <a:latin typeface="Trebuchet MS"/>
              <a:cs typeface="Trebuchet MS"/>
            </a:endParaRPr>
          </a:p>
          <a:p>
            <a:pPr marL="12700" marR="1332230" algn="just">
              <a:lnSpc>
                <a:spcPct val="100000"/>
              </a:lnSpc>
              <a:spcBef>
                <a:spcPts val="380"/>
              </a:spcBef>
            </a:pPr>
            <a:r>
              <a:rPr sz="1600" spc="-275" dirty="0">
                <a:solidFill>
                  <a:srgbClr val="FFFFFF"/>
                </a:solidFill>
                <a:latin typeface="Arial MT"/>
                <a:cs typeface="Arial MT"/>
              </a:rPr>
              <a:t>#Атом_2021 </a:t>
            </a:r>
            <a:r>
              <a:rPr sz="1600" spc="-2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spc="-690" dirty="0">
                <a:solidFill>
                  <a:srgbClr val="FFFFFF"/>
                </a:solidFill>
                <a:latin typeface="Arial MT"/>
                <a:cs typeface="Arial MT"/>
              </a:rPr>
              <a:t>#ТочкаРоста </a:t>
            </a:r>
            <a:r>
              <a:rPr sz="1600" spc="-43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Arial MT"/>
                <a:cs typeface="Arial MT"/>
              </a:rPr>
              <a:t>#</a:t>
            </a:r>
            <a:r>
              <a:rPr sz="1600" spc="-685" dirty="0">
                <a:solidFill>
                  <a:srgbClr val="FFFFFF"/>
                </a:solidFill>
                <a:latin typeface="Arial MT"/>
                <a:cs typeface="Arial MT"/>
              </a:rPr>
              <a:t>К</a:t>
            </a:r>
            <a:r>
              <a:rPr sz="1600" spc="-765" dirty="0">
                <a:solidFill>
                  <a:srgbClr val="FFFFFF"/>
                </a:solidFill>
                <a:latin typeface="Arial MT"/>
                <a:cs typeface="Arial MT"/>
              </a:rPr>
              <a:t>в</a:t>
            </a:r>
            <a:r>
              <a:rPr sz="1600" spc="-775" dirty="0">
                <a:solidFill>
                  <a:srgbClr val="FFFFFF"/>
                </a:solidFill>
                <a:latin typeface="Arial MT"/>
                <a:cs typeface="Arial MT"/>
              </a:rPr>
              <a:t>ан</a:t>
            </a:r>
            <a:r>
              <a:rPr sz="1600" spc="-790" dirty="0">
                <a:solidFill>
                  <a:srgbClr val="FFFFFF"/>
                </a:solidFill>
                <a:latin typeface="Arial MT"/>
                <a:cs typeface="Arial MT"/>
              </a:rPr>
              <a:t>т</a:t>
            </a:r>
            <a:r>
              <a:rPr sz="1600" spc="-740" dirty="0">
                <a:solidFill>
                  <a:srgbClr val="FFFFFF"/>
                </a:solidFill>
                <a:latin typeface="Arial MT"/>
                <a:cs typeface="Arial MT"/>
              </a:rPr>
              <a:t>ори</a:t>
            </a:r>
            <a:r>
              <a:rPr sz="1600" spc="-770" dirty="0">
                <a:solidFill>
                  <a:srgbClr val="FFFFFF"/>
                </a:solidFill>
                <a:latin typeface="Arial MT"/>
                <a:cs typeface="Arial MT"/>
              </a:rPr>
              <a:t>у</a:t>
            </a:r>
            <a:r>
              <a:rPr sz="1600" spc="-505" dirty="0">
                <a:solidFill>
                  <a:srgbClr val="FFFFFF"/>
                </a:solidFill>
                <a:latin typeface="Arial MT"/>
                <a:cs typeface="Arial MT"/>
              </a:rPr>
              <a:t>м</a:t>
            </a:r>
            <a:endParaRPr sz="1600">
              <a:latin typeface="Arial MT"/>
              <a:cs typeface="Arial MT"/>
            </a:endParaRPr>
          </a:p>
          <a:p>
            <a:pPr marL="12700" marR="5080">
              <a:lnSpc>
                <a:spcPct val="100000"/>
              </a:lnSpc>
            </a:pPr>
            <a:r>
              <a:rPr sz="1600" spc="-650" dirty="0">
                <a:solidFill>
                  <a:srgbClr val="FFFFFF"/>
                </a:solidFill>
                <a:latin typeface="Arial MT"/>
                <a:cs typeface="Arial MT"/>
              </a:rPr>
              <a:t>#ШкольныйКванториум </a:t>
            </a:r>
            <a:r>
              <a:rPr sz="1600" spc="-4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spc="-680" dirty="0">
                <a:solidFill>
                  <a:srgbClr val="FFFFFF"/>
                </a:solidFill>
                <a:latin typeface="Arial MT"/>
                <a:cs typeface="Arial MT"/>
              </a:rPr>
              <a:t>#НацпроектОбразование </a:t>
            </a:r>
            <a:r>
              <a:rPr sz="1600" spc="-4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spc="-700" dirty="0">
                <a:solidFill>
                  <a:srgbClr val="FFFFFF"/>
                </a:solidFill>
                <a:latin typeface="Arial MT"/>
                <a:cs typeface="Arial MT"/>
              </a:rPr>
              <a:t>#Образованиевприоритете </a:t>
            </a:r>
            <a:r>
              <a:rPr sz="1600" spc="-4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spc="-645" dirty="0">
                <a:solidFill>
                  <a:srgbClr val="FFFFFF"/>
                </a:solidFill>
                <a:latin typeface="Arial MT"/>
                <a:cs typeface="Arial MT"/>
              </a:rPr>
              <a:t>#НациональныеПроекты</a:t>
            </a:r>
            <a:endParaRPr sz="1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9006" y="233298"/>
            <a:ext cx="225425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История</a:t>
            </a:r>
            <a:r>
              <a:rPr spc="95" dirty="0"/>
              <a:t> </a:t>
            </a:r>
            <a:r>
              <a:rPr spc="-5" dirty="0"/>
              <a:t>энергетики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42315" y="826007"/>
            <a:ext cx="2811780" cy="187452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3159251" y="826007"/>
            <a:ext cx="2813304" cy="187452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6077711" y="826007"/>
            <a:ext cx="2811780" cy="187452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242315" y="2791967"/>
            <a:ext cx="2811780" cy="187451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email"/>
          <a:stretch>
            <a:fillRect/>
          </a:stretch>
        </p:blipFill>
        <p:spPr>
          <a:xfrm>
            <a:off x="3159251" y="2791967"/>
            <a:ext cx="2813304" cy="187451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email"/>
          <a:stretch>
            <a:fillRect/>
          </a:stretch>
        </p:blipFill>
        <p:spPr>
          <a:xfrm>
            <a:off x="6077711" y="2793491"/>
            <a:ext cx="2810256" cy="1872995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8814181" y="4809554"/>
            <a:ext cx="203835" cy="281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z="1800" spc="-5" dirty="0">
                <a:latin typeface="Arial MT"/>
                <a:cs typeface="Arial MT"/>
              </a:rPr>
              <a:pPr marL="38100">
                <a:lnSpc>
                  <a:spcPts val="2090"/>
                </a:lnSpc>
              </a:pPr>
              <a:t>2</a:t>
            </a:fld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9006" y="233298"/>
            <a:ext cx="257238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Рост</a:t>
            </a:r>
            <a:r>
              <a:rPr spc="140" dirty="0"/>
              <a:t> </a:t>
            </a:r>
            <a:r>
              <a:rPr spc="-5" dirty="0"/>
              <a:t>промышленности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858767" y="845819"/>
            <a:ext cx="3546347" cy="1994916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242315" y="845819"/>
            <a:ext cx="3544824" cy="1994915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5353811" y="2900171"/>
            <a:ext cx="3535680" cy="199034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1737360" y="2900171"/>
            <a:ext cx="3537204" cy="199034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814181" y="4809554"/>
            <a:ext cx="203835" cy="281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z="1800" spc="-5" dirty="0">
                <a:latin typeface="Arial MT"/>
                <a:cs typeface="Arial MT"/>
              </a:rPr>
              <a:pPr marL="38100">
                <a:lnSpc>
                  <a:spcPts val="2090"/>
                </a:lnSpc>
              </a:pPr>
              <a:t>3</a:t>
            </a:fld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9006" y="233298"/>
            <a:ext cx="292163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25" dirty="0"/>
              <a:t>Горение</a:t>
            </a:r>
            <a:r>
              <a:rPr spc="155" dirty="0"/>
              <a:t> </a:t>
            </a:r>
            <a:r>
              <a:rPr dirty="0"/>
              <a:t>и</a:t>
            </a:r>
            <a:r>
              <a:rPr spc="165" dirty="0"/>
              <a:t> </a:t>
            </a:r>
            <a:r>
              <a:rPr spc="-10" dirty="0"/>
              <a:t>углекислый</a:t>
            </a:r>
            <a:r>
              <a:rPr spc="160" dirty="0"/>
              <a:t> </a:t>
            </a:r>
            <a:r>
              <a:rPr spc="-5" dirty="0"/>
              <a:t>газ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29920" y="1215974"/>
            <a:ext cx="2724150" cy="17341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6985" algn="just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404040"/>
                </a:solidFill>
                <a:latin typeface="Calibri"/>
                <a:cs typeface="Calibri"/>
              </a:rPr>
              <a:t>При </a:t>
            </a:r>
            <a:r>
              <a:rPr sz="1400" spc="-5" dirty="0">
                <a:solidFill>
                  <a:srgbClr val="404040"/>
                </a:solidFill>
                <a:latin typeface="Calibri"/>
                <a:cs typeface="Calibri"/>
              </a:rPr>
              <a:t>горении топлива </a:t>
            </a:r>
            <a:r>
              <a:rPr sz="1400" spc="-20" dirty="0">
                <a:solidFill>
                  <a:srgbClr val="404040"/>
                </a:solidFill>
                <a:latin typeface="Lucida Sans Unicode"/>
                <a:cs typeface="Lucida Sans Unicode"/>
              </a:rPr>
              <a:t>(</a:t>
            </a:r>
            <a:r>
              <a:rPr sz="1400" spc="-20" dirty="0">
                <a:solidFill>
                  <a:srgbClr val="404040"/>
                </a:solidFill>
                <a:latin typeface="Calibri"/>
                <a:cs typeface="Calibri"/>
              </a:rPr>
              <a:t>угля</a:t>
            </a:r>
            <a:r>
              <a:rPr sz="1400" spc="-20" dirty="0">
                <a:solidFill>
                  <a:srgbClr val="404040"/>
                </a:solidFill>
                <a:latin typeface="Lucida Sans Unicode"/>
                <a:cs typeface="Lucida Sans Unicode"/>
              </a:rPr>
              <a:t>, </a:t>
            </a:r>
            <a:r>
              <a:rPr sz="1400" spc="-5" dirty="0">
                <a:solidFill>
                  <a:srgbClr val="404040"/>
                </a:solidFill>
                <a:latin typeface="Calibri"/>
                <a:cs typeface="Calibri"/>
              </a:rPr>
              <a:t>нефти</a:t>
            </a:r>
            <a:r>
              <a:rPr sz="1400" spc="-5" dirty="0">
                <a:solidFill>
                  <a:srgbClr val="404040"/>
                </a:solidFill>
                <a:latin typeface="Lucida Sans Unicode"/>
                <a:cs typeface="Lucida Sans Unicode"/>
              </a:rPr>
              <a:t>, </a:t>
            </a:r>
            <a:r>
              <a:rPr sz="1400" dirty="0">
                <a:solidFill>
                  <a:srgbClr val="404040"/>
                </a:solidFill>
                <a:latin typeface="Lucida Sans Unicode"/>
                <a:cs typeface="Lucida Sans Unicode"/>
              </a:rPr>
              <a:t> </a:t>
            </a:r>
            <a:r>
              <a:rPr sz="1400" spc="-5" dirty="0">
                <a:solidFill>
                  <a:srgbClr val="404040"/>
                </a:solidFill>
                <a:latin typeface="Calibri"/>
                <a:cs typeface="Calibri"/>
              </a:rPr>
              <a:t>газа</a:t>
            </a:r>
            <a:r>
              <a:rPr sz="1400" spc="-5" dirty="0">
                <a:solidFill>
                  <a:srgbClr val="404040"/>
                </a:solidFill>
                <a:latin typeface="Lucida Sans Unicode"/>
                <a:cs typeface="Lucida Sans Unicode"/>
              </a:rPr>
              <a:t>, </a:t>
            </a:r>
            <a:r>
              <a:rPr sz="1400" spc="-5" dirty="0">
                <a:solidFill>
                  <a:srgbClr val="404040"/>
                </a:solidFill>
                <a:latin typeface="Calibri"/>
                <a:cs typeface="Calibri"/>
              </a:rPr>
              <a:t>сланцев</a:t>
            </a:r>
            <a:r>
              <a:rPr sz="1400" spc="-5" dirty="0">
                <a:solidFill>
                  <a:srgbClr val="404040"/>
                </a:solidFill>
                <a:latin typeface="Lucida Sans Unicode"/>
                <a:cs typeface="Lucida Sans Unicode"/>
              </a:rPr>
              <a:t>) </a:t>
            </a:r>
            <a:r>
              <a:rPr sz="1400" spc="-15" dirty="0">
                <a:solidFill>
                  <a:srgbClr val="404040"/>
                </a:solidFill>
                <a:latin typeface="Calibri"/>
                <a:cs typeface="Calibri"/>
              </a:rPr>
              <a:t>один </a:t>
            </a:r>
            <a:r>
              <a:rPr sz="1400" spc="-5" dirty="0">
                <a:solidFill>
                  <a:srgbClr val="404040"/>
                </a:solidFill>
                <a:latin typeface="Calibri"/>
                <a:cs typeface="Calibri"/>
              </a:rPr>
              <a:t>атом </a:t>
            </a:r>
            <a:r>
              <a:rPr sz="1400" spc="-15" dirty="0">
                <a:solidFill>
                  <a:srgbClr val="404040"/>
                </a:solidFill>
                <a:latin typeface="Calibri"/>
                <a:cs typeface="Calibri"/>
              </a:rPr>
              <a:t>углерода </a:t>
            </a:r>
            <a:r>
              <a:rPr sz="1400" spc="-10" dirty="0">
                <a:solidFill>
                  <a:srgbClr val="404040"/>
                </a:solidFill>
                <a:latin typeface="Calibri"/>
                <a:cs typeface="Calibri"/>
              </a:rPr>
              <a:t> соединяется</a:t>
            </a:r>
            <a:r>
              <a:rPr sz="1400" spc="1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404040"/>
                </a:solidFill>
                <a:latin typeface="Calibri"/>
                <a:cs typeface="Calibri"/>
              </a:rPr>
              <a:t>с</a:t>
            </a:r>
            <a:r>
              <a:rPr sz="1400" spc="114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404040"/>
                </a:solidFill>
                <a:latin typeface="Calibri"/>
                <a:cs typeface="Calibri"/>
              </a:rPr>
              <a:t>двумя</a:t>
            </a:r>
            <a:r>
              <a:rPr sz="1400" spc="114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404040"/>
                </a:solidFill>
                <a:latin typeface="Calibri"/>
                <a:cs typeface="Calibri"/>
              </a:rPr>
              <a:t>атомами</a:t>
            </a:r>
            <a:endParaRPr sz="1400">
              <a:latin typeface="Calibri"/>
              <a:cs typeface="Calibri"/>
            </a:endParaRPr>
          </a:p>
          <a:p>
            <a:pPr marL="12700" marR="82550" algn="just">
              <a:lnSpc>
                <a:spcPct val="100000"/>
              </a:lnSpc>
            </a:pPr>
            <a:r>
              <a:rPr sz="1400" spc="-10" dirty="0">
                <a:solidFill>
                  <a:srgbClr val="404040"/>
                </a:solidFill>
                <a:latin typeface="Calibri"/>
                <a:cs typeface="Calibri"/>
              </a:rPr>
              <a:t>кислорода </a:t>
            </a:r>
            <a:r>
              <a:rPr sz="1400" dirty="0">
                <a:solidFill>
                  <a:srgbClr val="404040"/>
                </a:solidFill>
                <a:latin typeface="Lucida Sans Unicode"/>
                <a:cs typeface="Lucida Sans Unicode"/>
              </a:rPr>
              <a:t>– </a:t>
            </a:r>
            <a:r>
              <a:rPr sz="1400" spc="-10" dirty="0">
                <a:solidFill>
                  <a:srgbClr val="404040"/>
                </a:solidFill>
                <a:latin typeface="Calibri"/>
                <a:cs typeface="Calibri"/>
              </a:rPr>
              <a:t>образуется </a:t>
            </a:r>
            <a:r>
              <a:rPr sz="1400" spc="-15" dirty="0">
                <a:solidFill>
                  <a:srgbClr val="404040"/>
                </a:solidFill>
                <a:latin typeface="Calibri"/>
                <a:cs typeface="Calibri"/>
              </a:rPr>
              <a:t>молекула </a:t>
            </a:r>
            <a:r>
              <a:rPr sz="1400" spc="-10" dirty="0">
                <a:solidFill>
                  <a:srgbClr val="404040"/>
                </a:solidFill>
                <a:latin typeface="Calibri"/>
                <a:cs typeface="Calibri"/>
              </a:rPr>
              <a:t> углекислого</a:t>
            </a:r>
            <a:r>
              <a:rPr sz="1400" spc="1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404040"/>
                </a:solidFill>
                <a:latin typeface="Calibri"/>
                <a:cs typeface="Calibri"/>
              </a:rPr>
              <a:t>газа</a:t>
            </a:r>
            <a:r>
              <a:rPr sz="1400" spc="-5" dirty="0">
                <a:solidFill>
                  <a:srgbClr val="404040"/>
                </a:solidFill>
                <a:latin typeface="Lucida Sans Unicode"/>
                <a:cs typeface="Lucida Sans Unicode"/>
              </a:rPr>
              <a:t>.</a:t>
            </a:r>
            <a:endParaRPr sz="14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1050">
              <a:latin typeface="Lucida Sans Unicode"/>
              <a:cs typeface="Lucida Sans Unicode"/>
            </a:endParaRPr>
          </a:p>
          <a:p>
            <a:pPr marL="12700" marR="5080" algn="just">
              <a:lnSpc>
                <a:spcPct val="100000"/>
              </a:lnSpc>
            </a:pPr>
            <a:r>
              <a:rPr sz="1400" dirty="0">
                <a:solidFill>
                  <a:srgbClr val="404040"/>
                </a:solidFill>
                <a:latin typeface="Calibri"/>
                <a:cs typeface="Calibri"/>
              </a:rPr>
              <a:t>При </a:t>
            </a:r>
            <a:r>
              <a:rPr sz="1400" spc="-5" dirty="0">
                <a:solidFill>
                  <a:srgbClr val="404040"/>
                </a:solidFill>
                <a:latin typeface="Calibri"/>
                <a:cs typeface="Calibri"/>
              </a:rPr>
              <a:t>образовании </a:t>
            </a:r>
            <a:r>
              <a:rPr sz="1400" spc="-10" dirty="0">
                <a:solidFill>
                  <a:srgbClr val="404040"/>
                </a:solidFill>
                <a:latin typeface="Calibri"/>
                <a:cs typeface="Calibri"/>
              </a:rPr>
              <a:t>одной </a:t>
            </a:r>
            <a:r>
              <a:rPr sz="1400" spc="-15" dirty="0">
                <a:solidFill>
                  <a:srgbClr val="404040"/>
                </a:solidFill>
                <a:latin typeface="Calibri"/>
                <a:cs typeface="Calibri"/>
              </a:rPr>
              <a:t>молекулы </a:t>
            </a:r>
            <a:r>
              <a:rPr sz="1400" spc="-10" dirty="0">
                <a:solidFill>
                  <a:srgbClr val="404040"/>
                </a:solidFill>
                <a:latin typeface="Calibri"/>
                <a:cs typeface="Calibri"/>
              </a:rPr>
              <a:t> выделяется</a:t>
            </a:r>
            <a:r>
              <a:rPr sz="1400" spc="114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404040"/>
                </a:solidFill>
                <a:latin typeface="Calibri"/>
                <a:cs typeface="Calibri"/>
              </a:rPr>
              <a:t>энергия</a:t>
            </a:r>
            <a:r>
              <a:rPr sz="1400" spc="-5" dirty="0">
                <a:solidFill>
                  <a:srgbClr val="404040"/>
                </a:solidFill>
                <a:latin typeface="Lucida Sans Unicode"/>
                <a:cs typeface="Lucida Sans Unicode"/>
              </a:rPr>
              <a:t>.</a:t>
            </a:r>
            <a:endParaRPr sz="14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29920" y="3136849"/>
            <a:ext cx="2813685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404040"/>
                </a:solidFill>
                <a:latin typeface="Calibri"/>
                <a:cs typeface="Calibri"/>
              </a:rPr>
              <a:t>При</a:t>
            </a:r>
            <a:r>
              <a:rPr sz="1400" spc="10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404040"/>
                </a:solidFill>
                <a:latin typeface="Calibri"/>
                <a:cs typeface="Calibri"/>
              </a:rPr>
              <a:t>сгорании</a:t>
            </a:r>
            <a:r>
              <a:rPr sz="1400" spc="114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404040"/>
                </a:solidFill>
                <a:latin typeface="Calibri"/>
                <a:cs typeface="Calibri"/>
              </a:rPr>
              <a:t>одного</a:t>
            </a:r>
            <a:r>
              <a:rPr sz="1400" b="1" spc="1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404040"/>
                </a:solidFill>
                <a:latin typeface="Calibri"/>
                <a:cs typeface="Calibri"/>
              </a:rPr>
              <a:t>килограмма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400" b="1" spc="-20" dirty="0">
                <a:solidFill>
                  <a:srgbClr val="404040"/>
                </a:solidFill>
                <a:latin typeface="Calibri"/>
                <a:cs typeface="Calibri"/>
              </a:rPr>
              <a:t>угля</a:t>
            </a:r>
            <a:r>
              <a:rPr sz="1400" b="1" spc="1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404040"/>
                </a:solidFill>
                <a:latin typeface="Calibri"/>
                <a:cs typeface="Calibri"/>
              </a:rPr>
              <a:t>выделяется</a:t>
            </a:r>
            <a:r>
              <a:rPr sz="1400" spc="114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404040"/>
                </a:solidFill>
                <a:latin typeface="Calibri"/>
                <a:cs typeface="Calibri"/>
              </a:rPr>
              <a:t>почти</a:t>
            </a:r>
            <a:r>
              <a:rPr sz="1400" b="1" spc="1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404040"/>
                </a:solidFill>
                <a:latin typeface="Calibri"/>
                <a:cs typeface="Calibri"/>
              </a:rPr>
              <a:t>два</a:t>
            </a:r>
            <a:endParaRPr sz="14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400" b="1" spc="-5" dirty="0">
                <a:solidFill>
                  <a:srgbClr val="404040"/>
                </a:solidFill>
                <a:latin typeface="Calibri"/>
                <a:cs typeface="Calibri"/>
              </a:rPr>
              <a:t>килограмма </a:t>
            </a:r>
            <a:r>
              <a:rPr sz="1400" b="1" spc="-10" dirty="0">
                <a:solidFill>
                  <a:srgbClr val="404040"/>
                </a:solidFill>
                <a:latin typeface="Calibri"/>
                <a:cs typeface="Calibri"/>
              </a:rPr>
              <a:t>углекислого</a:t>
            </a:r>
            <a:r>
              <a:rPr sz="1400" b="1" spc="-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b="1" spc="-35" dirty="0">
                <a:solidFill>
                  <a:srgbClr val="404040"/>
                </a:solidFill>
                <a:latin typeface="Calibri"/>
                <a:cs typeface="Calibri"/>
              </a:rPr>
              <a:t>газа</a:t>
            </a:r>
            <a:r>
              <a:rPr sz="1400" b="1" spc="-35" dirty="0">
                <a:solidFill>
                  <a:srgbClr val="404040"/>
                </a:solidFill>
                <a:latin typeface="Trebuchet MS"/>
                <a:cs typeface="Trebuchet MS"/>
              </a:rPr>
              <a:t>, </a:t>
            </a:r>
            <a:r>
              <a:rPr sz="1400" b="1" spc="-30" dirty="0">
                <a:solidFill>
                  <a:srgbClr val="404040"/>
                </a:solidFill>
                <a:latin typeface="Trebuchet MS"/>
                <a:cs typeface="Trebuchet MS"/>
              </a:rPr>
              <a:t> </a:t>
            </a:r>
            <a:r>
              <a:rPr sz="1400" spc="-10" dirty="0">
                <a:solidFill>
                  <a:srgbClr val="404040"/>
                </a:solidFill>
                <a:latin typeface="Calibri"/>
                <a:cs typeface="Calibri"/>
              </a:rPr>
              <a:t>который</a:t>
            </a:r>
            <a:r>
              <a:rPr sz="1400" spc="114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404040"/>
                </a:solidFill>
                <a:latin typeface="Calibri"/>
                <a:cs typeface="Calibri"/>
              </a:rPr>
              <a:t>по</a:t>
            </a:r>
            <a:r>
              <a:rPr sz="1400" spc="1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404040"/>
                </a:solidFill>
                <a:latin typeface="Calibri"/>
                <a:cs typeface="Calibri"/>
              </a:rPr>
              <a:t>объему</a:t>
            </a:r>
            <a:r>
              <a:rPr sz="1400" spc="1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404040"/>
                </a:solidFill>
                <a:latin typeface="Calibri"/>
                <a:cs typeface="Calibri"/>
              </a:rPr>
              <a:t>занимает</a:t>
            </a:r>
            <a:r>
              <a:rPr sz="1400" spc="10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spc="-15" dirty="0">
                <a:solidFill>
                  <a:srgbClr val="404040"/>
                </a:solidFill>
                <a:latin typeface="Calibri"/>
                <a:cs typeface="Calibri"/>
              </a:rPr>
              <a:t>около </a:t>
            </a:r>
            <a:r>
              <a:rPr sz="1400" spc="-3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404040"/>
                </a:solidFill>
                <a:latin typeface="Calibri"/>
                <a:cs typeface="Calibri"/>
              </a:rPr>
              <a:t>одного</a:t>
            </a:r>
            <a:r>
              <a:rPr sz="1400" spc="1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404040"/>
                </a:solidFill>
                <a:latin typeface="Calibri"/>
                <a:cs typeface="Calibri"/>
              </a:rPr>
              <a:t>кубометра</a:t>
            </a:r>
            <a:r>
              <a:rPr sz="1400" spc="-5" dirty="0">
                <a:solidFill>
                  <a:srgbClr val="404040"/>
                </a:solidFill>
                <a:latin typeface="Lucida Sans Unicode"/>
                <a:cs typeface="Lucida Sans Unicode"/>
              </a:rPr>
              <a:t>.</a:t>
            </a:r>
            <a:endParaRPr sz="1400">
              <a:latin typeface="Lucida Sans Unicode"/>
              <a:cs typeface="Lucida Sans Unicode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835908" y="1327403"/>
            <a:ext cx="5308091" cy="224790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5333238" y="3611371"/>
            <a:ext cx="1826895" cy="605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ts val="2280"/>
              </a:lnSpc>
              <a:spcBef>
                <a:spcPts val="100"/>
              </a:spcBef>
              <a:tabLst>
                <a:tab pos="1035050" algn="l"/>
              </a:tabLst>
            </a:pPr>
            <a:r>
              <a:rPr sz="2000" b="1" spc="200" dirty="0">
                <a:solidFill>
                  <a:srgbClr val="005EA0"/>
                </a:solidFill>
                <a:latin typeface="Trebuchet MS"/>
                <a:cs typeface="Trebuchet MS"/>
              </a:rPr>
              <a:t>C</a:t>
            </a:r>
            <a:r>
              <a:rPr sz="2000" b="1" spc="30" dirty="0">
                <a:solidFill>
                  <a:srgbClr val="005EA0"/>
                </a:solidFill>
                <a:latin typeface="Trebuchet MS"/>
                <a:cs typeface="Trebuchet MS"/>
              </a:rPr>
              <a:t> </a:t>
            </a:r>
            <a:r>
              <a:rPr sz="2000" b="1" spc="105" dirty="0">
                <a:solidFill>
                  <a:srgbClr val="005EA0"/>
                </a:solidFill>
                <a:latin typeface="Trebuchet MS"/>
                <a:cs typeface="Trebuchet MS"/>
              </a:rPr>
              <a:t>+</a:t>
            </a:r>
            <a:r>
              <a:rPr sz="2000" b="1" spc="25" dirty="0">
                <a:solidFill>
                  <a:srgbClr val="005EA0"/>
                </a:solidFill>
                <a:latin typeface="Trebuchet MS"/>
                <a:cs typeface="Trebuchet MS"/>
              </a:rPr>
              <a:t> </a:t>
            </a:r>
            <a:r>
              <a:rPr sz="2000" b="1" spc="160" dirty="0">
                <a:solidFill>
                  <a:srgbClr val="005EA0"/>
                </a:solidFill>
                <a:latin typeface="Trebuchet MS"/>
                <a:cs typeface="Trebuchet MS"/>
              </a:rPr>
              <a:t>O</a:t>
            </a:r>
            <a:r>
              <a:rPr sz="1950" b="1" spc="240" baseline="-21367" dirty="0">
                <a:solidFill>
                  <a:srgbClr val="005EA0"/>
                </a:solidFill>
                <a:latin typeface="Trebuchet MS"/>
                <a:cs typeface="Trebuchet MS"/>
              </a:rPr>
              <a:t>2	</a:t>
            </a:r>
            <a:r>
              <a:rPr sz="2000" b="1" spc="105" dirty="0">
                <a:solidFill>
                  <a:srgbClr val="005EA0"/>
                </a:solidFill>
                <a:latin typeface="Trebuchet MS"/>
                <a:cs typeface="Trebuchet MS"/>
              </a:rPr>
              <a:t>=</a:t>
            </a:r>
            <a:r>
              <a:rPr sz="2000" b="1" spc="-30" dirty="0">
                <a:solidFill>
                  <a:srgbClr val="005EA0"/>
                </a:solidFill>
                <a:latin typeface="Trebuchet MS"/>
                <a:cs typeface="Trebuchet MS"/>
              </a:rPr>
              <a:t> </a:t>
            </a:r>
            <a:r>
              <a:rPr sz="2000" b="1" spc="175" dirty="0">
                <a:solidFill>
                  <a:srgbClr val="005EA0"/>
                </a:solidFill>
                <a:latin typeface="Trebuchet MS"/>
                <a:cs typeface="Trebuchet MS"/>
              </a:rPr>
              <a:t>CO</a:t>
            </a:r>
            <a:r>
              <a:rPr sz="1950" b="1" spc="262" baseline="-21367" dirty="0">
                <a:solidFill>
                  <a:srgbClr val="005EA0"/>
                </a:solidFill>
                <a:latin typeface="Trebuchet MS"/>
                <a:cs typeface="Trebuchet MS"/>
              </a:rPr>
              <a:t>2</a:t>
            </a:r>
            <a:endParaRPr sz="1950" baseline="-21367">
              <a:latin typeface="Trebuchet MS"/>
              <a:cs typeface="Trebuchet MS"/>
            </a:endParaRPr>
          </a:p>
          <a:p>
            <a:pPr marL="50800">
              <a:lnSpc>
                <a:spcPts val="2280"/>
              </a:lnSpc>
            </a:pPr>
            <a:r>
              <a:rPr sz="2000" b="1" spc="105" dirty="0">
                <a:solidFill>
                  <a:srgbClr val="005EA0"/>
                </a:solidFill>
                <a:latin typeface="Trebuchet MS"/>
                <a:cs typeface="Trebuchet MS"/>
              </a:rPr>
              <a:t>+</a:t>
            </a:r>
            <a:r>
              <a:rPr sz="2000" b="1" spc="-25" dirty="0">
                <a:solidFill>
                  <a:srgbClr val="005EA0"/>
                </a:solidFill>
                <a:latin typeface="Trebuchet MS"/>
                <a:cs typeface="Trebuchet MS"/>
              </a:rPr>
              <a:t> </a:t>
            </a:r>
            <a:r>
              <a:rPr sz="2000" b="1" spc="229" dirty="0">
                <a:solidFill>
                  <a:srgbClr val="005EA0"/>
                </a:solidFill>
                <a:latin typeface="Trebuchet MS"/>
                <a:cs typeface="Trebuchet MS"/>
              </a:rPr>
              <a:t>Q</a:t>
            </a:r>
            <a:endParaRPr sz="2000">
              <a:latin typeface="Trebuchet MS"/>
              <a:cs typeface="Trebuchet MS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675888" y="1744979"/>
            <a:ext cx="3724910" cy="2200910"/>
            <a:chOff x="3675888" y="1744979"/>
            <a:chExt cx="3724910" cy="2200910"/>
          </a:xfrm>
        </p:grpSpPr>
        <p:pic>
          <p:nvPicPr>
            <p:cNvPr id="8" name="object 8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030211" y="3575303"/>
              <a:ext cx="370331" cy="37033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3675888" y="2203703"/>
              <a:ext cx="941832" cy="94183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3874008" y="1744979"/>
              <a:ext cx="458724" cy="458723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8814181" y="4809554"/>
            <a:ext cx="203835" cy="281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z="1800" spc="-5" dirty="0">
                <a:latin typeface="Arial MT"/>
                <a:cs typeface="Arial MT"/>
              </a:rPr>
              <a:pPr marL="38100">
                <a:lnSpc>
                  <a:spcPts val="2090"/>
                </a:lnSpc>
              </a:pPr>
              <a:t>4</a:t>
            </a:fld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514807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9006" y="233298"/>
            <a:ext cx="232156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solidFill>
                  <a:srgbClr val="FFFFFF"/>
                </a:solidFill>
              </a:rPr>
              <a:t>Парниковый</a:t>
            </a:r>
            <a:r>
              <a:rPr spc="114" dirty="0">
                <a:solidFill>
                  <a:srgbClr val="FFFFFF"/>
                </a:solidFill>
              </a:rPr>
              <a:t> </a:t>
            </a:r>
            <a:r>
              <a:rPr spc="-5" dirty="0">
                <a:solidFill>
                  <a:srgbClr val="FFFFFF"/>
                </a:solidFill>
              </a:rPr>
              <a:t>эффект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17728" y="1158950"/>
            <a:ext cx="1140460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Инф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кр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н</a:t>
            </a:r>
            <a:r>
              <a:rPr sz="1400" spc="5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FFFFFF"/>
                </a:solidFill>
                <a:latin typeface="Calibri"/>
                <a:cs typeface="Calibri"/>
              </a:rPr>
              <a:t>излучение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82209" y="3591305"/>
            <a:ext cx="83693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sz="1400" spc="-25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1400" spc="-5" dirty="0">
                <a:solidFill>
                  <a:srgbClr val="FFFFFF"/>
                </a:solidFill>
                <a:latin typeface="Calibri"/>
                <a:cs typeface="Calibri"/>
              </a:rPr>
              <a:t>л</a:t>
            </a:r>
            <a:r>
              <a:rPr sz="1400" spc="5" dirty="0">
                <a:solidFill>
                  <a:srgbClr val="FFFFFF"/>
                </a:solidFill>
                <a:latin typeface="Calibri"/>
                <a:cs typeface="Calibri"/>
              </a:rPr>
              <a:t>н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ечная  </a:t>
            </a:r>
            <a:r>
              <a:rPr sz="1400" spc="-5" dirty="0">
                <a:solidFill>
                  <a:srgbClr val="FFFFFF"/>
                </a:solidFill>
                <a:latin typeface="Calibri"/>
                <a:cs typeface="Calibri"/>
              </a:rPr>
              <a:t>радиация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61028" y="1374469"/>
            <a:ext cx="855980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60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1400" spc="-20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1400" spc="-5" dirty="0">
                <a:solidFill>
                  <a:srgbClr val="FFFFFF"/>
                </a:solidFill>
                <a:latin typeface="Calibri"/>
                <a:cs typeface="Calibri"/>
              </a:rPr>
              <a:t>мо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ф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ер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7953756" y="0"/>
            <a:ext cx="1190625" cy="5119370"/>
            <a:chOff x="7953756" y="0"/>
            <a:chExt cx="1190625" cy="5119370"/>
          </a:xfrm>
        </p:grpSpPr>
        <p:pic>
          <p:nvPicPr>
            <p:cNvPr id="8" name="object 8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953756" y="0"/>
              <a:ext cx="1190244" cy="5119115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8357146" y="577874"/>
              <a:ext cx="509905" cy="53340"/>
            </a:xfrm>
            <a:custGeom>
              <a:avLst/>
              <a:gdLst/>
              <a:ahLst/>
              <a:cxnLst/>
              <a:rect l="l" t="t" r="r" b="b"/>
              <a:pathLst>
                <a:path w="509904" h="53340">
                  <a:moveTo>
                    <a:pt x="38620" y="15113"/>
                  </a:moveTo>
                  <a:lnTo>
                    <a:pt x="38125" y="12534"/>
                  </a:lnTo>
                  <a:lnTo>
                    <a:pt x="37249" y="10591"/>
                  </a:lnTo>
                  <a:lnTo>
                    <a:pt x="36182" y="8216"/>
                  </a:lnTo>
                  <a:lnTo>
                    <a:pt x="34785" y="6400"/>
                  </a:lnTo>
                  <a:lnTo>
                    <a:pt x="32905" y="5016"/>
                  </a:lnTo>
                  <a:lnTo>
                    <a:pt x="31102" y="3619"/>
                  </a:lnTo>
                  <a:lnTo>
                    <a:pt x="28879" y="2578"/>
                  </a:lnTo>
                  <a:lnTo>
                    <a:pt x="27266" y="2184"/>
                  </a:lnTo>
                  <a:lnTo>
                    <a:pt x="27266" y="15608"/>
                  </a:lnTo>
                  <a:lnTo>
                    <a:pt x="27266" y="21170"/>
                  </a:lnTo>
                  <a:lnTo>
                    <a:pt x="26365" y="23202"/>
                  </a:lnTo>
                  <a:lnTo>
                    <a:pt x="22606" y="25844"/>
                  </a:lnTo>
                  <a:lnTo>
                    <a:pt x="20040" y="26466"/>
                  </a:lnTo>
                  <a:lnTo>
                    <a:pt x="10718" y="26466"/>
                  </a:lnTo>
                  <a:lnTo>
                    <a:pt x="10718" y="10591"/>
                  </a:lnTo>
                  <a:lnTo>
                    <a:pt x="20180" y="10591"/>
                  </a:lnTo>
                  <a:lnTo>
                    <a:pt x="22745" y="11137"/>
                  </a:lnTo>
                  <a:lnTo>
                    <a:pt x="24561" y="12331"/>
                  </a:lnTo>
                  <a:lnTo>
                    <a:pt x="26365" y="13576"/>
                  </a:lnTo>
                  <a:lnTo>
                    <a:pt x="27266" y="15608"/>
                  </a:lnTo>
                  <a:lnTo>
                    <a:pt x="27266" y="2184"/>
                  </a:lnTo>
                  <a:lnTo>
                    <a:pt x="26301" y="1943"/>
                  </a:lnTo>
                  <a:lnTo>
                    <a:pt x="23723" y="1244"/>
                  </a:lnTo>
                  <a:lnTo>
                    <a:pt x="20802" y="901"/>
                  </a:lnTo>
                  <a:lnTo>
                    <a:pt x="0" y="901"/>
                  </a:lnTo>
                  <a:lnTo>
                    <a:pt x="0" y="52184"/>
                  </a:lnTo>
                  <a:lnTo>
                    <a:pt x="10922" y="52184"/>
                  </a:lnTo>
                  <a:lnTo>
                    <a:pt x="10922" y="36156"/>
                  </a:lnTo>
                  <a:lnTo>
                    <a:pt x="20040" y="36156"/>
                  </a:lnTo>
                  <a:lnTo>
                    <a:pt x="23101" y="35737"/>
                  </a:lnTo>
                  <a:lnTo>
                    <a:pt x="25806" y="34899"/>
                  </a:lnTo>
                  <a:lnTo>
                    <a:pt x="28524" y="34137"/>
                  </a:lnTo>
                  <a:lnTo>
                    <a:pt x="36753" y="26466"/>
                  </a:lnTo>
                  <a:lnTo>
                    <a:pt x="37084" y="25704"/>
                  </a:lnTo>
                  <a:lnTo>
                    <a:pt x="38125" y="23482"/>
                  </a:lnTo>
                  <a:lnTo>
                    <a:pt x="38557" y="21170"/>
                  </a:lnTo>
                  <a:lnTo>
                    <a:pt x="38620" y="15113"/>
                  </a:lnTo>
                  <a:close/>
                </a:path>
                <a:path w="509904" h="53340">
                  <a:moveTo>
                    <a:pt x="120650" y="31076"/>
                  </a:moveTo>
                  <a:lnTo>
                    <a:pt x="120624" y="22225"/>
                  </a:lnTo>
                  <a:lnTo>
                    <a:pt x="120091" y="18732"/>
                  </a:lnTo>
                  <a:lnTo>
                    <a:pt x="118808" y="15113"/>
                  </a:lnTo>
                  <a:lnTo>
                    <a:pt x="117792" y="12115"/>
                  </a:lnTo>
                  <a:lnTo>
                    <a:pt x="116395" y="9677"/>
                  </a:lnTo>
                  <a:lnTo>
                    <a:pt x="116205" y="9334"/>
                  </a:lnTo>
                  <a:lnTo>
                    <a:pt x="114046" y="7099"/>
                  </a:lnTo>
                  <a:lnTo>
                    <a:pt x="111950" y="4800"/>
                  </a:lnTo>
                  <a:lnTo>
                    <a:pt x="109308" y="3060"/>
                  </a:lnTo>
                  <a:lnTo>
                    <a:pt x="108966" y="2933"/>
                  </a:lnTo>
                  <a:lnTo>
                    <a:pt x="108966" y="20688"/>
                  </a:lnTo>
                  <a:lnTo>
                    <a:pt x="108966" y="29400"/>
                  </a:lnTo>
                  <a:lnTo>
                    <a:pt x="101447" y="42354"/>
                  </a:lnTo>
                  <a:lnTo>
                    <a:pt x="99923" y="43053"/>
                  </a:lnTo>
                  <a:lnTo>
                    <a:pt x="98183" y="43408"/>
                  </a:lnTo>
                  <a:lnTo>
                    <a:pt x="94424" y="43408"/>
                  </a:lnTo>
                  <a:lnTo>
                    <a:pt x="92671" y="43053"/>
                  </a:lnTo>
                  <a:lnTo>
                    <a:pt x="89344" y="41656"/>
                  </a:lnTo>
                  <a:lnTo>
                    <a:pt x="87884" y="40614"/>
                  </a:lnTo>
                  <a:lnTo>
                    <a:pt x="86702" y="39217"/>
                  </a:lnTo>
                  <a:lnTo>
                    <a:pt x="85445" y="37833"/>
                  </a:lnTo>
                  <a:lnTo>
                    <a:pt x="84467" y="36093"/>
                  </a:lnTo>
                  <a:lnTo>
                    <a:pt x="83083" y="31902"/>
                  </a:lnTo>
                  <a:lnTo>
                    <a:pt x="82727" y="29400"/>
                  </a:lnTo>
                  <a:lnTo>
                    <a:pt x="82727" y="23685"/>
                  </a:lnTo>
                  <a:lnTo>
                    <a:pt x="86487" y="13792"/>
                  </a:lnTo>
                  <a:lnTo>
                    <a:pt x="87604" y="12395"/>
                  </a:lnTo>
                  <a:lnTo>
                    <a:pt x="88988" y="11417"/>
                  </a:lnTo>
                  <a:lnTo>
                    <a:pt x="92189" y="10033"/>
                  </a:lnTo>
                  <a:lnTo>
                    <a:pt x="93865" y="9677"/>
                  </a:lnTo>
                  <a:lnTo>
                    <a:pt x="99707" y="9677"/>
                  </a:lnTo>
                  <a:lnTo>
                    <a:pt x="102908" y="10998"/>
                  </a:lnTo>
                  <a:lnTo>
                    <a:pt x="107784" y="16433"/>
                  </a:lnTo>
                  <a:lnTo>
                    <a:pt x="108966" y="20688"/>
                  </a:lnTo>
                  <a:lnTo>
                    <a:pt x="108966" y="2933"/>
                  </a:lnTo>
                  <a:lnTo>
                    <a:pt x="106248" y="1879"/>
                  </a:lnTo>
                  <a:lnTo>
                    <a:pt x="103124" y="622"/>
                  </a:lnTo>
                  <a:lnTo>
                    <a:pt x="99644" y="0"/>
                  </a:lnTo>
                  <a:lnTo>
                    <a:pt x="92189" y="0"/>
                  </a:lnTo>
                  <a:lnTo>
                    <a:pt x="88925" y="622"/>
                  </a:lnTo>
                  <a:lnTo>
                    <a:pt x="82943" y="2857"/>
                  </a:lnTo>
                  <a:lnTo>
                    <a:pt x="80302" y="4597"/>
                  </a:lnTo>
                  <a:lnTo>
                    <a:pt x="78143" y="6819"/>
                  </a:lnTo>
                  <a:lnTo>
                    <a:pt x="75907" y="9055"/>
                  </a:lnTo>
                  <a:lnTo>
                    <a:pt x="74168" y="11836"/>
                  </a:lnTo>
                  <a:lnTo>
                    <a:pt x="72859" y="15468"/>
                  </a:lnTo>
                  <a:lnTo>
                    <a:pt x="71742" y="18465"/>
                  </a:lnTo>
                  <a:lnTo>
                    <a:pt x="71107" y="22225"/>
                  </a:lnTo>
                  <a:lnTo>
                    <a:pt x="71145" y="31076"/>
                  </a:lnTo>
                  <a:lnTo>
                    <a:pt x="71666" y="34620"/>
                  </a:lnTo>
                  <a:lnTo>
                    <a:pt x="72923" y="37896"/>
                  </a:lnTo>
                  <a:lnTo>
                    <a:pt x="74104" y="41236"/>
                  </a:lnTo>
                  <a:lnTo>
                    <a:pt x="92265" y="53086"/>
                  </a:lnTo>
                  <a:lnTo>
                    <a:pt x="99504" y="53086"/>
                  </a:lnTo>
                  <a:lnTo>
                    <a:pt x="116446" y="43408"/>
                  </a:lnTo>
                  <a:lnTo>
                    <a:pt x="117513" y="41732"/>
                  </a:lnTo>
                  <a:lnTo>
                    <a:pt x="120027" y="35039"/>
                  </a:lnTo>
                  <a:lnTo>
                    <a:pt x="120650" y="31076"/>
                  </a:lnTo>
                  <a:close/>
                </a:path>
                <a:path w="509904" h="53340">
                  <a:moveTo>
                    <a:pt x="194068" y="2438"/>
                  </a:moveTo>
                  <a:lnTo>
                    <a:pt x="192747" y="1803"/>
                  </a:lnTo>
                  <a:lnTo>
                    <a:pt x="190931" y="1244"/>
                  </a:lnTo>
                  <a:lnTo>
                    <a:pt x="186474" y="279"/>
                  </a:lnTo>
                  <a:lnTo>
                    <a:pt x="183972" y="0"/>
                  </a:lnTo>
                  <a:lnTo>
                    <a:pt x="177012" y="0"/>
                  </a:lnTo>
                  <a:lnTo>
                    <a:pt x="156006" y="15532"/>
                  </a:lnTo>
                  <a:lnTo>
                    <a:pt x="154749" y="18872"/>
                  </a:lnTo>
                  <a:lnTo>
                    <a:pt x="154127" y="22783"/>
                  </a:lnTo>
                  <a:lnTo>
                    <a:pt x="154127" y="31419"/>
                  </a:lnTo>
                  <a:lnTo>
                    <a:pt x="154749" y="35115"/>
                  </a:lnTo>
                  <a:lnTo>
                    <a:pt x="157251" y="41516"/>
                  </a:lnTo>
                  <a:lnTo>
                    <a:pt x="158991" y="44234"/>
                  </a:lnTo>
                  <a:lnTo>
                    <a:pt x="161290" y="46405"/>
                  </a:lnTo>
                  <a:lnTo>
                    <a:pt x="163512" y="48628"/>
                  </a:lnTo>
                  <a:lnTo>
                    <a:pt x="166306" y="50228"/>
                  </a:lnTo>
                  <a:lnTo>
                    <a:pt x="169430" y="51346"/>
                  </a:lnTo>
                  <a:lnTo>
                    <a:pt x="172631" y="52463"/>
                  </a:lnTo>
                  <a:lnTo>
                    <a:pt x="176174" y="53086"/>
                  </a:lnTo>
                  <a:lnTo>
                    <a:pt x="181965" y="53086"/>
                  </a:lnTo>
                  <a:lnTo>
                    <a:pt x="191693" y="51142"/>
                  </a:lnTo>
                  <a:lnTo>
                    <a:pt x="193230" y="50507"/>
                  </a:lnTo>
                  <a:lnTo>
                    <a:pt x="193929" y="50165"/>
                  </a:lnTo>
                  <a:lnTo>
                    <a:pt x="191770" y="40970"/>
                  </a:lnTo>
                  <a:lnTo>
                    <a:pt x="190169" y="41656"/>
                  </a:lnTo>
                  <a:lnTo>
                    <a:pt x="188569" y="42151"/>
                  </a:lnTo>
                  <a:lnTo>
                    <a:pt x="186893" y="42494"/>
                  </a:lnTo>
                  <a:lnTo>
                    <a:pt x="185229" y="42773"/>
                  </a:lnTo>
                  <a:lnTo>
                    <a:pt x="183832" y="42913"/>
                  </a:lnTo>
                  <a:lnTo>
                    <a:pt x="177507" y="42913"/>
                  </a:lnTo>
                  <a:lnTo>
                    <a:pt x="173393" y="41592"/>
                  </a:lnTo>
                  <a:lnTo>
                    <a:pt x="170332" y="38811"/>
                  </a:lnTo>
                  <a:lnTo>
                    <a:pt x="167271" y="36093"/>
                  </a:lnTo>
                  <a:lnTo>
                    <a:pt x="165747" y="31978"/>
                  </a:lnTo>
                  <a:lnTo>
                    <a:pt x="165747" y="23749"/>
                  </a:lnTo>
                  <a:lnTo>
                    <a:pt x="166166" y="21247"/>
                  </a:lnTo>
                  <a:lnTo>
                    <a:pt x="166992" y="19227"/>
                  </a:lnTo>
                  <a:lnTo>
                    <a:pt x="167830" y="17132"/>
                  </a:lnTo>
                  <a:lnTo>
                    <a:pt x="180213" y="10096"/>
                  </a:lnTo>
                  <a:lnTo>
                    <a:pt x="183908" y="10096"/>
                  </a:lnTo>
                  <a:lnTo>
                    <a:pt x="185293" y="10236"/>
                  </a:lnTo>
                  <a:lnTo>
                    <a:pt x="186893" y="10515"/>
                  </a:lnTo>
                  <a:lnTo>
                    <a:pt x="188493" y="10731"/>
                  </a:lnTo>
                  <a:lnTo>
                    <a:pt x="190093" y="11137"/>
                  </a:lnTo>
                  <a:lnTo>
                    <a:pt x="191693" y="11633"/>
                  </a:lnTo>
                  <a:lnTo>
                    <a:pt x="194068" y="2438"/>
                  </a:lnTo>
                  <a:close/>
                </a:path>
                <a:path w="509904" h="53340">
                  <a:moveTo>
                    <a:pt x="274650" y="52184"/>
                  </a:moveTo>
                  <a:lnTo>
                    <a:pt x="270865" y="40970"/>
                  </a:lnTo>
                  <a:lnTo>
                    <a:pt x="267614" y="31280"/>
                  </a:lnTo>
                  <a:lnTo>
                    <a:pt x="260362" y="9753"/>
                  </a:lnTo>
                  <a:lnTo>
                    <a:pt x="257378" y="901"/>
                  </a:lnTo>
                  <a:lnTo>
                    <a:pt x="256755" y="901"/>
                  </a:lnTo>
                  <a:lnTo>
                    <a:pt x="256755" y="31280"/>
                  </a:lnTo>
                  <a:lnTo>
                    <a:pt x="243128" y="31280"/>
                  </a:lnTo>
                  <a:lnTo>
                    <a:pt x="250012" y="9753"/>
                  </a:lnTo>
                  <a:lnTo>
                    <a:pt x="256755" y="31280"/>
                  </a:lnTo>
                  <a:lnTo>
                    <a:pt x="256755" y="901"/>
                  </a:lnTo>
                  <a:lnTo>
                    <a:pt x="243128" y="901"/>
                  </a:lnTo>
                  <a:lnTo>
                    <a:pt x="225590" y="52184"/>
                  </a:lnTo>
                  <a:lnTo>
                    <a:pt x="236435" y="52184"/>
                  </a:lnTo>
                  <a:lnTo>
                    <a:pt x="240131" y="40970"/>
                  </a:lnTo>
                  <a:lnTo>
                    <a:pt x="259816" y="40970"/>
                  </a:lnTo>
                  <a:lnTo>
                    <a:pt x="263436" y="52184"/>
                  </a:lnTo>
                  <a:lnTo>
                    <a:pt x="274650" y="52184"/>
                  </a:lnTo>
                  <a:close/>
                </a:path>
                <a:path w="509904" h="53340">
                  <a:moveTo>
                    <a:pt x="338239" y="901"/>
                  </a:moveTo>
                  <a:lnTo>
                    <a:pt x="298157" y="901"/>
                  </a:lnTo>
                  <a:lnTo>
                    <a:pt x="298157" y="10998"/>
                  </a:lnTo>
                  <a:lnTo>
                    <a:pt x="312775" y="10998"/>
                  </a:lnTo>
                  <a:lnTo>
                    <a:pt x="312775" y="52184"/>
                  </a:lnTo>
                  <a:lnTo>
                    <a:pt x="323697" y="52184"/>
                  </a:lnTo>
                  <a:lnTo>
                    <a:pt x="323697" y="10998"/>
                  </a:lnTo>
                  <a:lnTo>
                    <a:pt x="338239" y="10998"/>
                  </a:lnTo>
                  <a:lnTo>
                    <a:pt x="338239" y="901"/>
                  </a:lnTo>
                  <a:close/>
                </a:path>
                <a:path w="509904" h="53340">
                  <a:moveTo>
                    <a:pt x="417017" y="31076"/>
                  </a:moveTo>
                  <a:lnTo>
                    <a:pt x="405396" y="2933"/>
                  </a:lnTo>
                  <a:lnTo>
                    <a:pt x="405396" y="20688"/>
                  </a:lnTo>
                  <a:lnTo>
                    <a:pt x="405396" y="29400"/>
                  </a:lnTo>
                  <a:lnTo>
                    <a:pt x="394601" y="43408"/>
                  </a:lnTo>
                  <a:lnTo>
                    <a:pt x="390842" y="43408"/>
                  </a:lnTo>
                  <a:lnTo>
                    <a:pt x="380199" y="33997"/>
                  </a:lnTo>
                  <a:lnTo>
                    <a:pt x="379437" y="31902"/>
                  </a:lnTo>
                  <a:lnTo>
                    <a:pt x="379082" y="29400"/>
                  </a:lnTo>
                  <a:lnTo>
                    <a:pt x="379082" y="23685"/>
                  </a:lnTo>
                  <a:lnTo>
                    <a:pt x="379437" y="21247"/>
                  </a:lnTo>
                  <a:lnTo>
                    <a:pt x="380314" y="18465"/>
                  </a:lnTo>
                  <a:lnTo>
                    <a:pt x="380758" y="16992"/>
                  </a:lnTo>
                  <a:lnTo>
                    <a:pt x="390283" y="9677"/>
                  </a:lnTo>
                  <a:lnTo>
                    <a:pt x="396062" y="9677"/>
                  </a:lnTo>
                  <a:lnTo>
                    <a:pt x="399262" y="10998"/>
                  </a:lnTo>
                  <a:lnTo>
                    <a:pt x="404139" y="16433"/>
                  </a:lnTo>
                  <a:lnTo>
                    <a:pt x="405396" y="20688"/>
                  </a:lnTo>
                  <a:lnTo>
                    <a:pt x="405396" y="2933"/>
                  </a:lnTo>
                  <a:lnTo>
                    <a:pt x="402602" y="1879"/>
                  </a:lnTo>
                  <a:lnTo>
                    <a:pt x="399542" y="622"/>
                  </a:lnTo>
                  <a:lnTo>
                    <a:pt x="395998" y="0"/>
                  </a:lnTo>
                  <a:lnTo>
                    <a:pt x="388556" y="0"/>
                  </a:lnTo>
                  <a:lnTo>
                    <a:pt x="385279" y="622"/>
                  </a:lnTo>
                  <a:lnTo>
                    <a:pt x="367499" y="31076"/>
                  </a:lnTo>
                  <a:lnTo>
                    <a:pt x="368096" y="34620"/>
                  </a:lnTo>
                  <a:lnTo>
                    <a:pt x="369277" y="37896"/>
                  </a:lnTo>
                  <a:lnTo>
                    <a:pt x="370459" y="41249"/>
                  </a:lnTo>
                  <a:lnTo>
                    <a:pt x="388620" y="53086"/>
                  </a:lnTo>
                  <a:lnTo>
                    <a:pt x="395859" y="53086"/>
                  </a:lnTo>
                  <a:lnTo>
                    <a:pt x="416382" y="35039"/>
                  </a:lnTo>
                  <a:lnTo>
                    <a:pt x="417017" y="31076"/>
                  </a:lnTo>
                  <a:close/>
                </a:path>
                <a:path w="509904" h="53340">
                  <a:moveTo>
                    <a:pt x="509625" y="52184"/>
                  </a:moveTo>
                  <a:lnTo>
                    <a:pt x="504482" y="901"/>
                  </a:lnTo>
                  <a:lnTo>
                    <a:pt x="491820" y="901"/>
                  </a:lnTo>
                  <a:lnTo>
                    <a:pt x="480402" y="39573"/>
                  </a:lnTo>
                  <a:lnTo>
                    <a:pt x="468782" y="901"/>
                  </a:lnTo>
                  <a:lnTo>
                    <a:pt x="455688" y="901"/>
                  </a:lnTo>
                  <a:lnTo>
                    <a:pt x="450621" y="52184"/>
                  </a:lnTo>
                  <a:lnTo>
                    <a:pt x="461606" y="52184"/>
                  </a:lnTo>
                  <a:lnTo>
                    <a:pt x="464400" y="18249"/>
                  </a:lnTo>
                  <a:lnTo>
                    <a:pt x="474827" y="52184"/>
                  </a:lnTo>
                  <a:lnTo>
                    <a:pt x="485267" y="52184"/>
                  </a:lnTo>
                  <a:lnTo>
                    <a:pt x="495782" y="18110"/>
                  </a:lnTo>
                  <a:lnTo>
                    <a:pt x="498563" y="52184"/>
                  </a:lnTo>
                  <a:lnTo>
                    <a:pt x="509625" y="52184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8357357" y="220442"/>
              <a:ext cx="433644" cy="114736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8353032" y="281545"/>
              <a:ext cx="512445" cy="245110"/>
            </a:xfrm>
            <a:custGeom>
              <a:avLst/>
              <a:gdLst/>
              <a:ahLst/>
              <a:cxnLst/>
              <a:rect l="l" t="t" r="r" b="b"/>
              <a:pathLst>
                <a:path w="512445" h="245109">
                  <a:moveTo>
                    <a:pt x="70561" y="154254"/>
                  </a:moveTo>
                  <a:lnTo>
                    <a:pt x="44196" y="123875"/>
                  </a:lnTo>
                  <a:lnTo>
                    <a:pt x="28956" y="118579"/>
                  </a:lnTo>
                  <a:lnTo>
                    <a:pt x="25336" y="116281"/>
                  </a:lnTo>
                  <a:lnTo>
                    <a:pt x="25336" y="102628"/>
                  </a:lnTo>
                  <a:lnTo>
                    <a:pt x="30695" y="99428"/>
                  </a:lnTo>
                  <a:lnTo>
                    <a:pt x="47117" y="99428"/>
                  </a:lnTo>
                  <a:lnTo>
                    <a:pt x="55321" y="101015"/>
                  </a:lnTo>
                  <a:lnTo>
                    <a:pt x="62496" y="104228"/>
                  </a:lnTo>
                  <a:lnTo>
                    <a:pt x="67640" y="85483"/>
                  </a:lnTo>
                  <a:lnTo>
                    <a:pt x="62509" y="83591"/>
                  </a:lnTo>
                  <a:lnTo>
                    <a:pt x="55981" y="81889"/>
                  </a:lnTo>
                  <a:lnTo>
                    <a:pt x="48018" y="80657"/>
                  </a:lnTo>
                  <a:lnTo>
                    <a:pt x="38620" y="80187"/>
                  </a:lnTo>
                  <a:lnTo>
                    <a:pt x="24358" y="82257"/>
                  </a:lnTo>
                  <a:lnTo>
                    <a:pt x="12979" y="88226"/>
                  </a:lnTo>
                  <a:lnTo>
                    <a:pt x="5448" y="97675"/>
                  </a:lnTo>
                  <a:lnTo>
                    <a:pt x="2717" y="110223"/>
                  </a:lnTo>
                  <a:lnTo>
                    <a:pt x="4127" y="120116"/>
                  </a:lnTo>
                  <a:lnTo>
                    <a:pt x="8420" y="128257"/>
                  </a:lnTo>
                  <a:lnTo>
                    <a:pt x="15722" y="134708"/>
                  </a:lnTo>
                  <a:lnTo>
                    <a:pt x="26174" y="139547"/>
                  </a:lnTo>
                  <a:lnTo>
                    <a:pt x="29718" y="140741"/>
                  </a:lnTo>
                  <a:lnTo>
                    <a:pt x="41821" y="144843"/>
                  </a:lnTo>
                  <a:lnTo>
                    <a:pt x="46558" y="146875"/>
                  </a:lnTo>
                  <a:lnTo>
                    <a:pt x="46558" y="163169"/>
                  </a:lnTo>
                  <a:lnTo>
                    <a:pt x="41262" y="167424"/>
                  </a:lnTo>
                  <a:lnTo>
                    <a:pt x="29857" y="167424"/>
                  </a:lnTo>
                  <a:lnTo>
                    <a:pt x="22148" y="166738"/>
                  </a:lnTo>
                  <a:lnTo>
                    <a:pt x="15024" y="164985"/>
                  </a:lnTo>
                  <a:lnTo>
                    <a:pt x="8991" y="162661"/>
                  </a:lnTo>
                  <a:lnTo>
                    <a:pt x="4533" y="160248"/>
                  </a:lnTo>
                  <a:lnTo>
                    <a:pt x="0" y="179133"/>
                  </a:lnTo>
                  <a:lnTo>
                    <a:pt x="6248" y="181864"/>
                  </a:lnTo>
                  <a:lnTo>
                    <a:pt x="14135" y="184150"/>
                  </a:lnTo>
                  <a:lnTo>
                    <a:pt x="23088" y="185724"/>
                  </a:lnTo>
                  <a:lnTo>
                    <a:pt x="32499" y="186296"/>
                  </a:lnTo>
                  <a:lnTo>
                    <a:pt x="47637" y="184213"/>
                  </a:lnTo>
                  <a:lnTo>
                    <a:pt x="59702" y="178066"/>
                  </a:lnTo>
                  <a:lnTo>
                    <a:pt x="67678" y="168021"/>
                  </a:lnTo>
                  <a:lnTo>
                    <a:pt x="70561" y="154254"/>
                  </a:lnTo>
                  <a:close/>
                </a:path>
                <a:path w="512445" h="245109">
                  <a:moveTo>
                    <a:pt x="146824" y="180936"/>
                  </a:moveTo>
                  <a:lnTo>
                    <a:pt x="143484" y="165684"/>
                  </a:lnTo>
                  <a:lnTo>
                    <a:pt x="138899" y="167843"/>
                  </a:lnTo>
                  <a:lnTo>
                    <a:pt x="132918" y="169024"/>
                  </a:lnTo>
                  <a:lnTo>
                    <a:pt x="127342" y="169024"/>
                  </a:lnTo>
                  <a:lnTo>
                    <a:pt x="116408" y="167614"/>
                  </a:lnTo>
                  <a:lnTo>
                    <a:pt x="108623" y="163334"/>
                  </a:lnTo>
                  <a:lnTo>
                    <a:pt x="103974" y="156121"/>
                  </a:lnTo>
                  <a:lnTo>
                    <a:pt x="102438" y="145897"/>
                  </a:lnTo>
                  <a:lnTo>
                    <a:pt x="103949" y="136512"/>
                  </a:lnTo>
                  <a:lnTo>
                    <a:pt x="108343" y="130086"/>
                  </a:lnTo>
                  <a:lnTo>
                    <a:pt x="115354" y="126390"/>
                  </a:lnTo>
                  <a:lnTo>
                    <a:pt x="124701" y="125196"/>
                  </a:lnTo>
                  <a:lnTo>
                    <a:pt x="133057" y="125196"/>
                  </a:lnTo>
                  <a:lnTo>
                    <a:pt x="138201" y="126949"/>
                  </a:lnTo>
                  <a:lnTo>
                    <a:pt x="142024" y="128270"/>
                  </a:lnTo>
                  <a:lnTo>
                    <a:pt x="145503" y="112725"/>
                  </a:lnTo>
                  <a:lnTo>
                    <a:pt x="141401" y="111125"/>
                  </a:lnTo>
                  <a:lnTo>
                    <a:pt x="134226" y="108204"/>
                  </a:lnTo>
                  <a:lnTo>
                    <a:pt x="121361" y="108204"/>
                  </a:lnTo>
                  <a:lnTo>
                    <a:pt x="103974" y="110934"/>
                  </a:lnTo>
                  <a:lnTo>
                    <a:pt x="91579" y="118668"/>
                  </a:lnTo>
                  <a:lnTo>
                    <a:pt x="84162" y="130771"/>
                  </a:lnTo>
                  <a:lnTo>
                    <a:pt x="81699" y="146596"/>
                  </a:lnTo>
                  <a:lnTo>
                    <a:pt x="83947" y="162915"/>
                  </a:lnTo>
                  <a:lnTo>
                    <a:pt x="91059" y="175387"/>
                  </a:lnTo>
                  <a:lnTo>
                    <a:pt x="103530" y="183362"/>
                  </a:lnTo>
                  <a:lnTo>
                    <a:pt x="121907" y="186169"/>
                  </a:lnTo>
                  <a:lnTo>
                    <a:pt x="130924" y="185610"/>
                  </a:lnTo>
                  <a:lnTo>
                    <a:pt x="137896" y="184251"/>
                  </a:lnTo>
                  <a:lnTo>
                    <a:pt x="143103" y="182549"/>
                  </a:lnTo>
                  <a:lnTo>
                    <a:pt x="146824" y="180936"/>
                  </a:lnTo>
                  <a:close/>
                </a:path>
                <a:path w="512445" h="245109">
                  <a:moveTo>
                    <a:pt x="180225" y="109804"/>
                  </a:moveTo>
                  <a:lnTo>
                    <a:pt x="160324" y="109804"/>
                  </a:lnTo>
                  <a:lnTo>
                    <a:pt x="160324" y="184569"/>
                  </a:lnTo>
                  <a:lnTo>
                    <a:pt x="180225" y="184569"/>
                  </a:lnTo>
                  <a:lnTo>
                    <a:pt x="180225" y="109804"/>
                  </a:lnTo>
                  <a:close/>
                </a:path>
                <a:path w="512445" h="245109">
                  <a:moveTo>
                    <a:pt x="182384" y="79286"/>
                  </a:moveTo>
                  <a:lnTo>
                    <a:pt x="178142" y="75526"/>
                  </a:lnTo>
                  <a:lnTo>
                    <a:pt x="162623" y="75526"/>
                  </a:lnTo>
                  <a:lnTo>
                    <a:pt x="158242" y="79489"/>
                  </a:lnTo>
                  <a:lnTo>
                    <a:pt x="158242" y="92659"/>
                  </a:lnTo>
                  <a:lnTo>
                    <a:pt x="162623" y="96774"/>
                  </a:lnTo>
                  <a:lnTo>
                    <a:pt x="178142" y="96774"/>
                  </a:lnTo>
                  <a:lnTo>
                    <a:pt x="182384" y="92798"/>
                  </a:lnTo>
                  <a:lnTo>
                    <a:pt x="182384" y="79286"/>
                  </a:lnTo>
                  <a:close/>
                </a:path>
                <a:path w="512445" h="245109">
                  <a:moveTo>
                    <a:pt x="267893" y="146316"/>
                  </a:moveTo>
                  <a:lnTo>
                    <a:pt x="267068" y="139687"/>
                  </a:lnTo>
                  <a:lnTo>
                    <a:pt x="266052" y="131457"/>
                  </a:lnTo>
                  <a:lnTo>
                    <a:pt x="262191" y="123736"/>
                  </a:lnTo>
                  <a:lnTo>
                    <a:pt x="259994" y="119341"/>
                  </a:lnTo>
                  <a:lnTo>
                    <a:pt x="248970" y="111188"/>
                  </a:lnTo>
                  <a:lnTo>
                    <a:pt x="247853" y="110998"/>
                  </a:lnTo>
                  <a:lnTo>
                    <a:pt x="247853" y="131457"/>
                  </a:lnTo>
                  <a:lnTo>
                    <a:pt x="247726" y="139687"/>
                  </a:lnTo>
                  <a:lnTo>
                    <a:pt x="215226" y="139687"/>
                  </a:lnTo>
                  <a:lnTo>
                    <a:pt x="216547" y="129171"/>
                  </a:lnTo>
                  <a:lnTo>
                    <a:pt x="222046" y="123736"/>
                  </a:lnTo>
                  <a:lnTo>
                    <a:pt x="242989" y="123736"/>
                  </a:lnTo>
                  <a:lnTo>
                    <a:pt x="247738" y="130454"/>
                  </a:lnTo>
                  <a:lnTo>
                    <a:pt x="247853" y="131457"/>
                  </a:lnTo>
                  <a:lnTo>
                    <a:pt x="247853" y="110998"/>
                  </a:lnTo>
                  <a:lnTo>
                    <a:pt x="232206" y="108204"/>
                  </a:lnTo>
                  <a:lnTo>
                    <a:pt x="216306" y="110858"/>
                  </a:lnTo>
                  <a:lnTo>
                    <a:pt x="204482" y="118452"/>
                  </a:lnTo>
                  <a:lnTo>
                    <a:pt x="197104" y="130454"/>
                  </a:lnTo>
                  <a:lnTo>
                    <a:pt x="194564" y="146316"/>
                  </a:lnTo>
                  <a:lnTo>
                    <a:pt x="197002" y="163360"/>
                  </a:lnTo>
                  <a:lnTo>
                    <a:pt x="204533" y="175856"/>
                  </a:lnTo>
                  <a:lnTo>
                    <a:pt x="217462" y="183540"/>
                  </a:lnTo>
                  <a:lnTo>
                    <a:pt x="236105" y="186169"/>
                  </a:lnTo>
                  <a:lnTo>
                    <a:pt x="245681" y="185534"/>
                  </a:lnTo>
                  <a:lnTo>
                    <a:pt x="253746" y="183934"/>
                  </a:lnTo>
                  <a:lnTo>
                    <a:pt x="259981" y="181813"/>
                  </a:lnTo>
                  <a:lnTo>
                    <a:pt x="264071" y="179616"/>
                  </a:lnTo>
                  <a:lnTo>
                    <a:pt x="262001" y="170078"/>
                  </a:lnTo>
                  <a:lnTo>
                    <a:pt x="260870" y="164922"/>
                  </a:lnTo>
                  <a:lnTo>
                    <a:pt x="255727" y="167563"/>
                  </a:lnTo>
                  <a:lnTo>
                    <a:pt x="249326" y="170078"/>
                  </a:lnTo>
                  <a:lnTo>
                    <a:pt x="238467" y="170078"/>
                  </a:lnTo>
                  <a:lnTo>
                    <a:pt x="228815" y="168960"/>
                  </a:lnTo>
                  <a:lnTo>
                    <a:pt x="221830" y="165595"/>
                  </a:lnTo>
                  <a:lnTo>
                    <a:pt x="217309" y="159880"/>
                  </a:lnTo>
                  <a:lnTo>
                    <a:pt x="215011" y="151752"/>
                  </a:lnTo>
                  <a:lnTo>
                    <a:pt x="267893" y="151752"/>
                  </a:lnTo>
                  <a:lnTo>
                    <a:pt x="267893" y="146316"/>
                  </a:lnTo>
                  <a:close/>
                </a:path>
                <a:path w="512445" h="245109">
                  <a:moveTo>
                    <a:pt x="352653" y="138366"/>
                  </a:moveTo>
                  <a:lnTo>
                    <a:pt x="350939" y="124942"/>
                  </a:lnTo>
                  <a:lnTo>
                    <a:pt x="345859" y="115633"/>
                  </a:lnTo>
                  <a:lnTo>
                    <a:pt x="337477" y="110236"/>
                  </a:lnTo>
                  <a:lnTo>
                    <a:pt x="325869" y="108483"/>
                  </a:lnTo>
                  <a:lnTo>
                    <a:pt x="318630" y="109156"/>
                  </a:lnTo>
                  <a:lnTo>
                    <a:pt x="312026" y="111277"/>
                  </a:lnTo>
                  <a:lnTo>
                    <a:pt x="306260" y="114909"/>
                  </a:lnTo>
                  <a:lnTo>
                    <a:pt x="301574" y="120180"/>
                  </a:lnTo>
                  <a:lnTo>
                    <a:pt x="301294" y="120180"/>
                  </a:lnTo>
                  <a:lnTo>
                    <a:pt x="301294" y="109804"/>
                  </a:lnTo>
                  <a:lnTo>
                    <a:pt x="281406" y="109804"/>
                  </a:lnTo>
                  <a:lnTo>
                    <a:pt x="281406" y="184569"/>
                  </a:lnTo>
                  <a:lnTo>
                    <a:pt x="301294" y="184569"/>
                  </a:lnTo>
                  <a:lnTo>
                    <a:pt x="301294" y="149999"/>
                  </a:lnTo>
                  <a:lnTo>
                    <a:pt x="302285" y="139407"/>
                  </a:lnTo>
                  <a:lnTo>
                    <a:pt x="305358" y="131737"/>
                  </a:lnTo>
                  <a:lnTo>
                    <a:pt x="310730" y="127063"/>
                  </a:lnTo>
                  <a:lnTo>
                    <a:pt x="318566" y="125476"/>
                  </a:lnTo>
                  <a:lnTo>
                    <a:pt x="329272" y="125476"/>
                  </a:lnTo>
                  <a:lnTo>
                    <a:pt x="332752" y="130213"/>
                  </a:lnTo>
                  <a:lnTo>
                    <a:pt x="332752" y="184569"/>
                  </a:lnTo>
                  <a:lnTo>
                    <a:pt x="352653" y="184569"/>
                  </a:lnTo>
                  <a:lnTo>
                    <a:pt x="352653" y="138366"/>
                  </a:lnTo>
                  <a:close/>
                </a:path>
                <a:path w="512445" h="245109">
                  <a:moveTo>
                    <a:pt x="431279" y="180936"/>
                  </a:moveTo>
                  <a:lnTo>
                    <a:pt x="427951" y="165684"/>
                  </a:lnTo>
                  <a:lnTo>
                    <a:pt x="423418" y="167843"/>
                  </a:lnTo>
                  <a:lnTo>
                    <a:pt x="417372" y="169024"/>
                  </a:lnTo>
                  <a:lnTo>
                    <a:pt x="411797" y="169024"/>
                  </a:lnTo>
                  <a:lnTo>
                    <a:pt x="400900" y="167614"/>
                  </a:lnTo>
                  <a:lnTo>
                    <a:pt x="393141" y="163334"/>
                  </a:lnTo>
                  <a:lnTo>
                    <a:pt x="388493" y="156121"/>
                  </a:lnTo>
                  <a:lnTo>
                    <a:pt x="386956" y="145897"/>
                  </a:lnTo>
                  <a:lnTo>
                    <a:pt x="388480" y="136512"/>
                  </a:lnTo>
                  <a:lnTo>
                    <a:pt x="392874" y="130086"/>
                  </a:lnTo>
                  <a:lnTo>
                    <a:pt x="399872" y="126390"/>
                  </a:lnTo>
                  <a:lnTo>
                    <a:pt x="409232" y="125196"/>
                  </a:lnTo>
                  <a:lnTo>
                    <a:pt x="417576" y="125196"/>
                  </a:lnTo>
                  <a:lnTo>
                    <a:pt x="426478" y="128270"/>
                  </a:lnTo>
                  <a:lnTo>
                    <a:pt x="429958" y="112725"/>
                  </a:lnTo>
                  <a:lnTo>
                    <a:pt x="425856" y="111125"/>
                  </a:lnTo>
                  <a:lnTo>
                    <a:pt x="418693" y="108204"/>
                  </a:lnTo>
                  <a:lnTo>
                    <a:pt x="405815" y="108204"/>
                  </a:lnTo>
                  <a:lnTo>
                    <a:pt x="388429" y="110934"/>
                  </a:lnTo>
                  <a:lnTo>
                    <a:pt x="376034" y="118668"/>
                  </a:lnTo>
                  <a:lnTo>
                    <a:pt x="368617" y="130771"/>
                  </a:lnTo>
                  <a:lnTo>
                    <a:pt x="366153" y="146596"/>
                  </a:lnTo>
                  <a:lnTo>
                    <a:pt x="368401" y="162915"/>
                  </a:lnTo>
                  <a:lnTo>
                    <a:pt x="375526" y="175387"/>
                  </a:lnTo>
                  <a:lnTo>
                    <a:pt x="388023" y="183362"/>
                  </a:lnTo>
                  <a:lnTo>
                    <a:pt x="406438" y="186169"/>
                  </a:lnTo>
                  <a:lnTo>
                    <a:pt x="419874" y="186169"/>
                  </a:lnTo>
                  <a:lnTo>
                    <a:pt x="431279" y="180936"/>
                  </a:lnTo>
                  <a:close/>
                </a:path>
                <a:path w="512445" h="245109">
                  <a:moveTo>
                    <a:pt x="510044" y="237451"/>
                  </a:moveTo>
                  <a:lnTo>
                    <a:pt x="4114" y="237451"/>
                  </a:lnTo>
                  <a:lnTo>
                    <a:pt x="4114" y="244906"/>
                  </a:lnTo>
                  <a:lnTo>
                    <a:pt x="510044" y="244906"/>
                  </a:lnTo>
                  <a:lnTo>
                    <a:pt x="510044" y="237451"/>
                  </a:lnTo>
                  <a:close/>
                </a:path>
                <a:path w="512445" h="245109">
                  <a:moveTo>
                    <a:pt x="511517" y="8140"/>
                  </a:moveTo>
                  <a:lnTo>
                    <a:pt x="510463" y="5359"/>
                  </a:lnTo>
                  <a:lnTo>
                    <a:pt x="506145" y="1041"/>
                  </a:lnTo>
                  <a:lnTo>
                    <a:pt x="503364" y="0"/>
                  </a:lnTo>
                  <a:lnTo>
                    <a:pt x="495998" y="0"/>
                  </a:lnTo>
                  <a:lnTo>
                    <a:pt x="493141" y="977"/>
                  </a:lnTo>
                  <a:lnTo>
                    <a:pt x="491261" y="2984"/>
                  </a:lnTo>
                  <a:lnTo>
                    <a:pt x="489318" y="5016"/>
                  </a:lnTo>
                  <a:lnTo>
                    <a:pt x="488340" y="7861"/>
                  </a:lnTo>
                  <a:lnTo>
                    <a:pt x="488340" y="15189"/>
                  </a:lnTo>
                  <a:lnTo>
                    <a:pt x="489381" y="17970"/>
                  </a:lnTo>
                  <a:lnTo>
                    <a:pt x="491401" y="20066"/>
                  </a:lnTo>
                  <a:lnTo>
                    <a:pt x="493496" y="22148"/>
                  </a:lnTo>
                  <a:lnTo>
                    <a:pt x="496277" y="23202"/>
                  </a:lnTo>
                  <a:lnTo>
                    <a:pt x="503580" y="23202"/>
                  </a:lnTo>
                  <a:lnTo>
                    <a:pt x="506501" y="22225"/>
                  </a:lnTo>
                  <a:lnTo>
                    <a:pt x="508520" y="20129"/>
                  </a:lnTo>
                  <a:lnTo>
                    <a:pt x="510540" y="18110"/>
                  </a:lnTo>
                  <a:lnTo>
                    <a:pt x="511517" y="15252"/>
                  </a:lnTo>
                  <a:lnTo>
                    <a:pt x="511517" y="11620"/>
                  </a:lnTo>
                  <a:lnTo>
                    <a:pt x="511517" y="8140"/>
                  </a:lnTo>
                  <a:close/>
                </a:path>
                <a:path w="512445" h="245109">
                  <a:moveTo>
                    <a:pt x="512140" y="146316"/>
                  </a:moveTo>
                  <a:lnTo>
                    <a:pt x="511302" y="139687"/>
                  </a:lnTo>
                  <a:lnTo>
                    <a:pt x="510273" y="131457"/>
                  </a:lnTo>
                  <a:lnTo>
                    <a:pt x="506412" y="123736"/>
                  </a:lnTo>
                  <a:lnTo>
                    <a:pt x="504202" y="119341"/>
                  </a:lnTo>
                  <a:lnTo>
                    <a:pt x="493153" y="111188"/>
                  </a:lnTo>
                  <a:lnTo>
                    <a:pt x="492086" y="111010"/>
                  </a:lnTo>
                  <a:lnTo>
                    <a:pt x="492086" y="131457"/>
                  </a:lnTo>
                  <a:lnTo>
                    <a:pt x="491896" y="139687"/>
                  </a:lnTo>
                  <a:lnTo>
                    <a:pt x="459397" y="139687"/>
                  </a:lnTo>
                  <a:lnTo>
                    <a:pt x="460717" y="129171"/>
                  </a:lnTo>
                  <a:lnTo>
                    <a:pt x="466280" y="123736"/>
                  </a:lnTo>
                  <a:lnTo>
                    <a:pt x="487235" y="123736"/>
                  </a:lnTo>
                  <a:lnTo>
                    <a:pt x="491972" y="130454"/>
                  </a:lnTo>
                  <a:lnTo>
                    <a:pt x="492086" y="131457"/>
                  </a:lnTo>
                  <a:lnTo>
                    <a:pt x="492086" y="111010"/>
                  </a:lnTo>
                  <a:lnTo>
                    <a:pt x="476377" y="108204"/>
                  </a:lnTo>
                  <a:lnTo>
                    <a:pt x="460527" y="110858"/>
                  </a:lnTo>
                  <a:lnTo>
                    <a:pt x="448716" y="118452"/>
                  </a:lnTo>
                  <a:lnTo>
                    <a:pt x="441337" y="130454"/>
                  </a:lnTo>
                  <a:lnTo>
                    <a:pt x="438797" y="146316"/>
                  </a:lnTo>
                  <a:lnTo>
                    <a:pt x="441236" y="163360"/>
                  </a:lnTo>
                  <a:lnTo>
                    <a:pt x="448767" y="175856"/>
                  </a:lnTo>
                  <a:lnTo>
                    <a:pt x="461695" y="183540"/>
                  </a:lnTo>
                  <a:lnTo>
                    <a:pt x="480339" y="186169"/>
                  </a:lnTo>
                  <a:lnTo>
                    <a:pt x="489902" y="185534"/>
                  </a:lnTo>
                  <a:lnTo>
                    <a:pt x="497954" y="183934"/>
                  </a:lnTo>
                  <a:lnTo>
                    <a:pt x="504190" y="181813"/>
                  </a:lnTo>
                  <a:lnTo>
                    <a:pt x="508317" y="179616"/>
                  </a:lnTo>
                  <a:lnTo>
                    <a:pt x="506234" y="170078"/>
                  </a:lnTo>
                  <a:lnTo>
                    <a:pt x="505117" y="164922"/>
                  </a:lnTo>
                  <a:lnTo>
                    <a:pt x="499960" y="167563"/>
                  </a:lnTo>
                  <a:lnTo>
                    <a:pt x="493560" y="170078"/>
                  </a:lnTo>
                  <a:lnTo>
                    <a:pt x="482701" y="170078"/>
                  </a:lnTo>
                  <a:lnTo>
                    <a:pt x="473011" y="168960"/>
                  </a:lnTo>
                  <a:lnTo>
                    <a:pt x="466026" y="165595"/>
                  </a:lnTo>
                  <a:lnTo>
                    <a:pt x="461505" y="159880"/>
                  </a:lnTo>
                  <a:lnTo>
                    <a:pt x="459257" y="151752"/>
                  </a:lnTo>
                  <a:lnTo>
                    <a:pt x="512140" y="151752"/>
                  </a:lnTo>
                  <a:lnTo>
                    <a:pt x="512140" y="146316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9006" y="233298"/>
            <a:ext cx="526669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Рост</a:t>
            </a:r>
            <a:r>
              <a:rPr spc="150" dirty="0"/>
              <a:t> </a:t>
            </a:r>
            <a:r>
              <a:rPr spc="-5" dirty="0"/>
              <a:t>средней</a:t>
            </a:r>
            <a:r>
              <a:rPr spc="160" dirty="0"/>
              <a:t> </a:t>
            </a:r>
            <a:r>
              <a:rPr spc="-5" dirty="0"/>
              <a:t>температуры</a:t>
            </a:r>
            <a:r>
              <a:rPr spc="175" dirty="0"/>
              <a:t> </a:t>
            </a:r>
            <a:r>
              <a:rPr dirty="0"/>
              <a:t>и</a:t>
            </a:r>
            <a:r>
              <a:rPr spc="175" dirty="0"/>
              <a:t> </a:t>
            </a:r>
            <a:r>
              <a:rPr spc="-5" dirty="0"/>
              <a:t>таяние</a:t>
            </a:r>
            <a:r>
              <a:rPr spc="175" dirty="0"/>
              <a:t> </a:t>
            </a:r>
            <a:r>
              <a:rPr spc="-10" dirty="0"/>
              <a:t>ледников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40791" y="801623"/>
            <a:ext cx="3619500" cy="3256788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419201" y="3972559"/>
            <a:ext cx="326326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404040"/>
                </a:solidFill>
                <a:latin typeface="Calibri"/>
                <a:cs typeface="Calibri"/>
              </a:rPr>
              <a:t>Средние</a:t>
            </a:r>
            <a:r>
              <a:rPr sz="1200" spc="9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404040"/>
                </a:solidFill>
                <a:latin typeface="Calibri"/>
                <a:cs typeface="Calibri"/>
              </a:rPr>
              <a:t>глобальные</a:t>
            </a:r>
            <a:r>
              <a:rPr sz="1200" spc="9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404040"/>
                </a:solidFill>
                <a:latin typeface="Calibri"/>
                <a:cs typeface="Calibri"/>
              </a:rPr>
              <a:t>температуры</a:t>
            </a:r>
            <a:r>
              <a:rPr sz="1200" spc="7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404040"/>
                </a:solidFill>
                <a:latin typeface="Calibri"/>
                <a:cs typeface="Calibri"/>
              </a:rPr>
              <a:t>с</a:t>
            </a:r>
            <a:r>
              <a:rPr sz="1200" spc="10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404040"/>
                </a:solidFill>
                <a:latin typeface="Lucida Sans Unicode"/>
                <a:cs typeface="Lucida Sans Unicode"/>
              </a:rPr>
              <a:t>2011</a:t>
            </a:r>
            <a:endParaRPr sz="1200">
              <a:latin typeface="Lucida Sans Unicode"/>
              <a:cs typeface="Lucida Sans Unicode"/>
            </a:endParaRPr>
          </a:p>
          <a:p>
            <a:pPr algn="ctr">
              <a:lnSpc>
                <a:spcPct val="100000"/>
              </a:lnSpc>
            </a:pPr>
            <a:r>
              <a:rPr sz="1200" dirty="0">
                <a:solidFill>
                  <a:srgbClr val="404040"/>
                </a:solidFill>
                <a:latin typeface="Calibri"/>
                <a:cs typeface="Calibri"/>
              </a:rPr>
              <a:t>по</a:t>
            </a:r>
            <a:r>
              <a:rPr sz="1200" spc="1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404040"/>
                </a:solidFill>
                <a:latin typeface="Lucida Sans Unicode"/>
                <a:cs typeface="Lucida Sans Unicode"/>
              </a:rPr>
              <a:t>2020</a:t>
            </a:r>
            <a:r>
              <a:rPr sz="1200" spc="25" dirty="0">
                <a:solidFill>
                  <a:srgbClr val="404040"/>
                </a:solidFill>
                <a:latin typeface="Lucida Sans Unicode"/>
                <a:cs typeface="Lucida Sans Unicode"/>
              </a:rPr>
              <a:t> </a:t>
            </a:r>
            <a:r>
              <a:rPr sz="1200" spc="-15" dirty="0">
                <a:solidFill>
                  <a:srgbClr val="404040"/>
                </a:solidFill>
                <a:latin typeface="Calibri"/>
                <a:cs typeface="Calibri"/>
              </a:rPr>
              <a:t>год</a:t>
            </a:r>
            <a:r>
              <a:rPr sz="1200" spc="-15" dirty="0">
                <a:solidFill>
                  <a:srgbClr val="404040"/>
                </a:solidFill>
                <a:latin typeface="Lucida Sans Unicode"/>
                <a:cs typeface="Lucida Sans Unicode"/>
              </a:rPr>
              <a:t>,</a:t>
            </a:r>
            <a:r>
              <a:rPr sz="1200" spc="-20" dirty="0">
                <a:solidFill>
                  <a:srgbClr val="404040"/>
                </a:solidFill>
                <a:latin typeface="Lucida Sans Unicode"/>
                <a:cs typeface="Lucida Sans Unicode"/>
              </a:rPr>
              <a:t> </a:t>
            </a:r>
            <a:r>
              <a:rPr sz="1200" spc="-5" dirty="0">
                <a:solidFill>
                  <a:srgbClr val="404040"/>
                </a:solidFill>
                <a:latin typeface="Calibri"/>
                <a:cs typeface="Calibri"/>
              </a:rPr>
              <a:t>по</a:t>
            </a:r>
            <a:r>
              <a:rPr sz="1200" spc="1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404040"/>
                </a:solidFill>
                <a:latin typeface="Calibri"/>
                <a:cs typeface="Calibri"/>
              </a:rPr>
              <a:t>сравнению</a:t>
            </a:r>
            <a:r>
              <a:rPr sz="1200" spc="9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404040"/>
                </a:solidFill>
                <a:latin typeface="Calibri"/>
                <a:cs typeface="Calibri"/>
              </a:rPr>
              <a:t>с</a:t>
            </a:r>
            <a:r>
              <a:rPr sz="1200" spc="1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404040"/>
                </a:solidFill>
                <a:latin typeface="Calibri"/>
                <a:cs typeface="Calibri"/>
              </a:rPr>
              <a:t>базовым</a:t>
            </a:r>
            <a:r>
              <a:rPr sz="1200" spc="1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404040"/>
                </a:solidFill>
                <a:latin typeface="Calibri"/>
                <a:cs typeface="Calibri"/>
              </a:rPr>
              <a:t>средним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200" spc="-10" dirty="0">
                <a:solidFill>
                  <a:srgbClr val="404040"/>
                </a:solidFill>
                <a:latin typeface="Calibri"/>
                <a:cs typeface="Calibri"/>
              </a:rPr>
              <a:t>показателем</a:t>
            </a:r>
            <a:r>
              <a:rPr sz="1200" spc="11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404040"/>
                </a:solidFill>
                <a:latin typeface="Calibri"/>
                <a:cs typeface="Calibri"/>
              </a:rPr>
              <a:t>с</a:t>
            </a:r>
            <a:r>
              <a:rPr sz="1200" spc="10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404040"/>
                </a:solidFill>
                <a:latin typeface="Lucida Sans Unicode"/>
                <a:cs typeface="Lucida Sans Unicode"/>
              </a:rPr>
              <a:t>1951</a:t>
            </a:r>
            <a:r>
              <a:rPr sz="1200" spc="20" dirty="0">
                <a:solidFill>
                  <a:srgbClr val="404040"/>
                </a:solidFill>
                <a:latin typeface="Lucida Sans Unicode"/>
                <a:cs typeface="Lucida Sans Unicode"/>
              </a:rPr>
              <a:t> </a:t>
            </a:r>
            <a:r>
              <a:rPr sz="1200" dirty="0">
                <a:solidFill>
                  <a:srgbClr val="404040"/>
                </a:solidFill>
                <a:latin typeface="Calibri"/>
                <a:cs typeface="Calibri"/>
              </a:rPr>
              <a:t>по</a:t>
            </a:r>
            <a:r>
              <a:rPr sz="1200" spc="9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404040"/>
                </a:solidFill>
                <a:latin typeface="Lucida Sans Unicode"/>
                <a:cs typeface="Lucida Sans Unicode"/>
              </a:rPr>
              <a:t>1980</a:t>
            </a:r>
            <a:r>
              <a:rPr sz="1200" spc="20" dirty="0">
                <a:solidFill>
                  <a:srgbClr val="404040"/>
                </a:solidFill>
                <a:latin typeface="Lucida Sans Unicode"/>
                <a:cs typeface="Lucida Sans Unicode"/>
              </a:rPr>
              <a:t> </a:t>
            </a:r>
            <a:r>
              <a:rPr sz="1200" spc="-15" dirty="0">
                <a:solidFill>
                  <a:srgbClr val="404040"/>
                </a:solidFill>
                <a:latin typeface="Calibri"/>
                <a:cs typeface="Calibri"/>
              </a:rPr>
              <a:t>год</a:t>
            </a:r>
            <a:r>
              <a:rPr sz="1200" spc="-15" dirty="0">
                <a:solidFill>
                  <a:srgbClr val="404040"/>
                </a:solidFill>
                <a:latin typeface="Lucida Sans Unicode"/>
                <a:cs typeface="Lucida Sans Unicode"/>
              </a:rPr>
              <a:t>.</a:t>
            </a:r>
            <a:endParaRPr sz="1200">
              <a:latin typeface="Lucida Sans Unicode"/>
              <a:cs typeface="Lucida Sans Unicode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4221479" y="865631"/>
            <a:ext cx="4724400" cy="3822191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8814181" y="4809554"/>
            <a:ext cx="203835" cy="281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z="1800" spc="-5" dirty="0">
                <a:latin typeface="Arial MT"/>
                <a:cs typeface="Arial MT"/>
              </a:rPr>
              <a:pPr marL="38100">
                <a:lnSpc>
                  <a:spcPts val="2090"/>
                </a:lnSpc>
              </a:pPr>
              <a:t>6</a:t>
            </a:fld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9006" y="233298"/>
            <a:ext cx="221043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Влияние</a:t>
            </a:r>
            <a:r>
              <a:rPr spc="145" dirty="0"/>
              <a:t> </a:t>
            </a:r>
            <a:r>
              <a:rPr spc="-5" dirty="0"/>
              <a:t>на</a:t>
            </a:r>
            <a:r>
              <a:rPr spc="155" dirty="0"/>
              <a:t> </a:t>
            </a:r>
            <a:r>
              <a:rPr spc="-5" dirty="0"/>
              <a:t>климат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42315" y="832103"/>
            <a:ext cx="3549396" cy="199643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5344667" y="2895599"/>
            <a:ext cx="3544824" cy="199339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1731264" y="2895599"/>
            <a:ext cx="3544824" cy="199339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3860291" y="845819"/>
            <a:ext cx="3544823" cy="199491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814181" y="4809554"/>
            <a:ext cx="203835" cy="281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z="1800" spc="-5" dirty="0">
                <a:latin typeface="Arial MT"/>
                <a:cs typeface="Arial MT"/>
              </a:rPr>
              <a:pPr marL="38100">
                <a:lnSpc>
                  <a:spcPts val="2090"/>
                </a:lnSpc>
              </a:pPr>
              <a:t>7</a:t>
            </a:fld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9006" y="233298"/>
            <a:ext cx="416242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Возобновляемые</a:t>
            </a:r>
            <a:r>
              <a:rPr spc="155" dirty="0"/>
              <a:t> </a:t>
            </a:r>
            <a:r>
              <a:rPr spc="-5" dirty="0"/>
              <a:t>источники</a:t>
            </a:r>
            <a:r>
              <a:rPr spc="150" dirty="0"/>
              <a:t> </a:t>
            </a:r>
            <a:r>
              <a:rPr dirty="0"/>
              <a:t>энергии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42315" y="829055"/>
            <a:ext cx="3549396" cy="199643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1737360" y="2892551"/>
            <a:ext cx="3540505" cy="199643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3857244" y="898524"/>
            <a:ext cx="3549396" cy="1943735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5340096" y="2892551"/>
            <a:ext cx="3549396" cy="199643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814181" y="4809554"/>
            <a:ext cx="203835" cy="281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z="1800" spc="-5" dirty="0">
                <a:latin typeface="Arial MT"/>
                <a:cs typeface="Arial MT"/>
              </a:rPr>
              <a:pPr marL="38100">
                <a:lnSpc>
                  <a:spcPts val="2090"/>
                </a:lnSpc>
              </a:pPr>
              <a:t>8</a:t>
            </a:fld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9006" y="233298"/>
            <a:ext cx="486918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Возобновляемые</a:t>
            </a:r>
            <a:r>
              <a:rPr spc="155" dirty="0"/>
              <a:t> </a:t>
            </a:r>
            <a:r>
              <a:rPr spc="-5" dirty="0"/>
              <a:t>источники</a:t>
            </a:r>
            <a:r>
              <a:rPr spc="155" dirty="0"/>
              <a:t> </a:t>
            </a:r>
            <a:r>
              <a:rPr dirty="0"/>
              <a:t>энергии</a:t>
            </a:r>
            <a:r>
              <a:rPr spc="170" dirty="0"/>
              <a:t> </a:t>
            </a:r>
            <a:r>
              <a:rPr spc="-10" dirty="0">
                <a:latin typeface="Trebuchet MS"/>
                <a:cs typeface="Trebuchet MS"/>
              </a:rPr>
              <a:t>(</a:t>
            </a:r>
            <a:r>
              <a:rPr spc="-10" dirty="0"/>
              <a:t>ВИЭ</a:t>
            </a:r>
            <a:r>
              <a:rPr spc="-10" dirty="0">
                <a:latin typeface="Trebuchet MS"/>
                <a:cs typeface="Trebuchet MS"/>
              </a:rPr>
              <a:t>)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5366003" y="2903219"/>
            <a:ext cx="3523488" cy="198272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5366003" y="845819"/>
            <a:ext cx="3523488" cy="198272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85420" y="837691"/>
            <a:ext cx="2341880" cy="3670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895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ВИЭ</a:t>
            </a:r>
            <a:r>
              <a:rPr sz="1200" spc="9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сегодня</a:t>
            </a:r>
            <a:r>
              <a:rPr sz="1200" spc="-10" dirty="0">
                <a:solidFill>
                  <a:srgbClr val="0D0D0D"/>
                </a:solidFill>
                <a:latin typeface="Lucida Sans Unicode"/>
                <a:cs typeface="Lucida Sans Unicode"/>
              </a:rPr>
              <a:t>,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в</a:t>
            </a:r>
            <a:r>
              <a:rPr sz="1200" spc="8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основном</a:t>
            </a:r>
            <a:r>
              <a:rPr sz="1200" spc="-5" dirty="0">
                <a:solidFill>
                  <a:srgbClr val="0D0D0D"/>
                </a:solidFill>
                <a:latin typeface="Lucida Sans Unicode"/>
                <a:cs typeface="Lucida Sans Unicode"/>
              </a:rPr>
              <a:t>,</a:t>
            </a:r>
            <a:endParaRPr sz="1200">
              <a:latin typeface="Lucida Sans Unicode"/>
              <a:cs typeface="Lucida Sans Unicode"/>
            </a:endParaRPr>
          </a:p>
          <a:p>
            <a:pPr marL="48895">
              <a:lnSpc>
                <a:spcPct val="100000"/>
              </a:lnSpc>
            </a:pP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используются</a:t>
            </a:r>
            <a:r>
              <a:rPr sz="1200" spc="12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для</a:t>
            </a:r>
            <a:r>
              <a:rPr sz="1200" spc="10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производства</a:t>
            </a:r>
            <a:endParaRPr sz="1200">
              <a:latin typeface="Calibri"/>
              <a:cs typeface="Calibri"/>
            </a:endParaRPr>
          </a:p>
          <a:p>
            <a:pPr marL="48895">
              <a:lnSpc>
                <a:spcPct val="100000"/>
              </a:lnSpc>
            </a:pP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электричества</a:t>
            </a:r>
            <a:r>
              <a:rPr sz="1200" spc="-5" dirty="0">
                <a:solidFill>
                  <a:srgbClr val="0D0D0D"/>
                </a:solidFill>
                <a:latin typeface="Lucida Sans Unicode"/>
                <a:cs typeface="Lucida Sans Unicode"/>
              </a:rPr>
              <a:t>.</a:t>
            </a:r>
            <a:endParaRPr sz="12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450">
              <a:latin typeface="Lucida Sans Unicode"/>
              <a:cs typeface="Lucida Sans Unicode"/>
            </a:endParaRPr>
          </a:p>
          <a:p>
            <a:pPr marL="393700" indent="-343535">
              <a:lnSpc>
                <a:spcPct val="100000"/>
              </a:lnSpc>
              <a:buClr>
                <a:srgbClr val="006FC0"/>
              </a:buClr>
              <a:buSzPct val="117857"/>
              <a:buFont typeface="Arial MT"/>
              <a:buChar char="•"/>
              <a:tabLst>
                <a:tab pos="393700" algn="l"/>
                <a:tab pos="394335" algn="l"/>
              </a:tabLst>
            </a:pPr>
            <a:r>
              <a:rPr sz="1400" b="1" dirty="0">
                <a:latin typeface="Calibri"/>
                <a:cs typeface="Calibri"/>
              </a:rPr>
              <a:t>Ветряные</a:t>
            </a:r>
            <a:r>
              <a:rPr sz="1400" b="1" spc="60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ЭС</a:t>
            </a:r>
            <a:endParaRPr sz="1400">
              <a:latin typeface="Calibri"/>
              <a:cs typeface="Calibri"/>
            </a:endParaRPr>
          </a:p>
          <a:p>
            <a:pPr marL="393700" indent="-343535">
              <a:lnSpc>
                <a:spcPct val="100000"/>
              </a:lnSpc>
              <a:spcBef>
                <a:spcPts val="1200"/>
              </a:spcBef>
              <a:buClr>
                <a:srgbClr val="006FC0"/>
              </a:buClr>
              <a:buSzPct val="117857"/>
              <a:buFont typeface="Arial MT"/>
              <a:buChar char="•"/>
              <a:tabLst>
                <a:tab pos="393700" algn="l"/>
                <a:tab pos="394335" algn="l"/>
              </a:tabLst>
            </a:pPr>
            <a:r>
              <a:rPr sz="1400" b="1" spc="-5" dirty="0">
                <a:latin typeface="Calibri"/>
                <a:cs typeface="Calibri"/>
              </a:rPr>
              <a:t>Солнечные</a:t>
            </a:r>
            <a:r>
              <a:rPr sz="1400" b="1" spc="5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ЭС</a:t>
            </a:r>
            <a:endParaRPr sz="1400">
              <a:latin typeface="Calibri"/>
              <a:cs typeface="Calibri"/>
            </a:endParaRPr>
          </a:p>
          <a:p>
            <a:pPr marL="393700" indent="-343535">
              <a:lnSpc>
                <a:spcPct val="100000"/>
              </a:lnSpc>
              <a:spcBef>
                <a:spcPts val="1200"/>
              </a:spcBef>
              <a:buClr>
                <a:srgbClr val="006FC0"/>
              </a:buClr>
              <a:buSzPct val="117857"/>
              <a:buFont typeface="Arial MT"/>
              <a:buChar char="•"/>
              <a:tabLst>
                <a:tab pos="393700" algn="l"/>
                <a:tab pos="394335" algn="l"/>
              </a:tabLst>
            </a:pPr>
            <a:r>
              <a:rPr sz="1400" dirty="0">
                <a:latin typeface="Calibri"/>
                <a:cs typeface="Calibri"/>
              </a:rPr>
              <a:t>Малые</a:t>
            </a:r>
            <a:r>
              <a:rPr sz="1400" spc="8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ГЭС</a:t>
            </a:r>
            <a:endParaRPr sz="1400">
              <a:latin typeface="Calibri"/>
              <a:cs typeface="Calibri"/>
            </a:endParaRPr>
          </a:p>
          <a:p>
            <a:pPr marL="393700" indent="-343535">
              <a:lnSpc>
                <a:spcPct val="100000"/>
              </a:lnSpc>
              <a:spcBef>
                <a:spcPts val="1205"/>
              </a:spcBef>
              <a:buClr>
                <a:srgbClr val="006FC0"/>
              </a:buClr>
              <a:buSzPct val="117857"/>
              <a:buFont typeface="Arial MT"/>
              <a:buChar char="•"/>
              <a:tabLst>
                <a:tab pos="393700" algn="l"/>
                <a:tab pos="394335" algn="l"/>
              </a:tabLst>
            </a:pPr>
            <a:r>
              <a:rPr sz="1400" spc="-15" dirty="0">
                <a:latin typeface="Calibri"/>
                <a:cs typeface="Calibri"/>
              </a:rPr>
              <a:t>Геотермальные</a:t>
            </a:r>
            <a:r>
              <a:rPr sz="1400" spc="8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ЭС</a:t>
            </a:r>
            <a:endParaRPr sz="1400">
              <a:latin typeface="Calibri"/>
              <a:cs typeface="Calibri"/>
            </a:endParaRPr>
          </a:p>
          <a:p>
            <a:pPr marL="393700" indent="-343535">
              <a:lnSpc>
                <a:spcPct val="100000"/>
              </a:lnSpc>
              <a:spcBef>
                <a:spcPts val="1200"/>
              </a:spcBef>
              <a:buClr>
                <a:srgbClr val="006FC0"/>
              </a:buClr>
              <a:buSzPct val="117857"/>
              <a:buFont typeface="Arial MT"/>
              <a:buChar char="•"/>
              <a:tabLst>
                <a:tab pos="393700" algn="l"/>
                <a:tab pos="394335" algn="l"/>
              </a:tabLst>
            </a:pPr>
            <a:r>
              <a:rPr sz="1400" spc="-30" dirty="0">
                <a:latin typeface="Calibri"/>
                <a:cs typeface="Calibri"/>
              </a:rPr>
              <a:t>Приливно</a:t>
            </a:r>
            <a:r>
              <a:rPr sz="1400" spc="-30" dirty="0">
                <a:latin typeface="Lucida Sans Unicode"/>
                <a:cs typeface="Lucida Sans Unicode"/>
              </a:rPr>
              <a:t>-</a:t>
            </a:r>
            <a:r>
              <a:rPr sz="1400" spc="-30" dirty="0">
                <a:latin typeface="Calibri"/>
                <a:cs typeface="Calibri"/>
              </a:rPr>
              <a:t>отливные</a:t>
            </a:r>
            <a:r>
              <a:rPr sz="1400" spc="11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ЭС</a:t>
            </a:r>
            <a:endParaRPr sz="1400">
              <a:latin typeface="Calibri"/>
              <a:cs typeface="Calibri"/>
            </a:endParaRPr>
          </a:p>
          <a:p>
            <a:pPr marL="393700" indent="-343535">
              <a:lnSpc>
                <a:spcPct val="100000"/>
              </a:lnSpc>
              <a:spcBef>
                <a:spcPts val="1200"/>
              </a:spcBef>
              <a:buClr>
                <a:srgbClr val="006FC0"/>
              </a:buClr>
              <a:buSzPct val="117857"/>
              <a:buFont typeface="Arial MT"/>
              <a:buChar char="•"/>
              <a:tabLst>
                <a:tab pos="393700" algn="l"/>
                <a:tab pos="394335" algn="l"/>
              </a:tabLst>
            </a:pPr>
            <a:r>
              <a:rPr sz="1400" dirty="0">
                <a:latin typeface="Calibri"/>
                <a:cs typeface="Calibri"/>
              </a:rPr>
              <a:t>ТЭС</a:t>
            </a:r>
            <a:r>
              <a:rPr sz="1400" spc="8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на</a:t>
            </a:r>
            <a:r>
              <a:rPr sz="1400" spc="8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биогазе</a:t>
            </a:r>
            <a:endParaRPr sz="1400">
              <a:latin typeface="Calibri"/>
              <a:cs typeface="Calibri"/>
            </a:endParaRPr>
          </a:p>
          <a:p>
            <a:pPr marL="393700" marR="55880">
              <a:lnSpc>
                <a:spcPct val="100000"/>
              </a:lnSpc>
            </a:pPr>
            <a:r>
              <a:rPr sz="1400" dirty="0">
                <a:latin typeface="Calibri"/>
                <a:cs typeface="Calibri"/>
              </a:rPr>
              <a:t>и</a:t>
            </a:r>
            <a:r>
              <a:rPr sz="1400" spc="9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биомассе</a:t>
            </a:r>
            <a:r>
              <a:rPr sz="1400" spc="105" dirty="0">
                <a:latin typeface="Calibri"/>
                <a:cs typeface="Calibri"/>
              </a:rPr>
              <a:t> </a:t>
            </a:r>
            <a:r>
              <a:rPr sz="1200" spc="-5" dirty="0">
                <a:latin typeface="Lucida Sans Unicode"/>
                <a:cs typeface="Lucida Sans Unicode"/>
              </a:rPr>
              <a:t>(</a:t>
            </a:r>
            <a:r>
              <a:rPr sz="1200" spc="-5" dirty="0">
                <a:latin typeface="Calibri"/>
                <a:cs typeface="Calibri"/>
              </a:rPr>
              <a:t>выбрасываем </a:t>
            </a:r>
            <a:r>
              <a:rPr sz="1200" spc="-254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то</a:t>
            </a:r>
            <a:r>
              <a:rPr sz="1200" spc="9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же</a:t>
            </a:r>
            <a:r>
              <a:rPr sz="1200" spc="9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количество</a:t>
            </a:r>
            <a:r>
              <a:rPr sz="1200" spc="114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СО</a:t>
            </a:r>
            <a:r>
              <a:rPr sz="1200" spc="-7" baseline="-20833" dirty="0">
                <a:latin typeface="Lucida Sans Unicode"/>
                <a:cs typeface="Lucida Sans Unicode"/>
              </a:rPr>
              <a:t>2</a:t>
            </a:r>
            <a:r>
              <a:rPr sz="1200" spc="-22" baseline="-20833" dirty="0">
                <a:latin typeface="Lucida Sans Unicode"/>
                <a:cs typeface="Lucida Sans Unicode"/>
              </a:rPr>
              <a:t> </a:t>
            </a:r>
            <a:r>
              <a:rPr sz="1200" dirty="0">
                <a:latin typeface="Lucida Sans Unicode"/>
                <a:cs typeface="Lucida Sans Unicode"/>
              </a:rPr>
              <a:t>,</a:t>
            </a:r>
            <a:endParaRPr sz="1200">
              <a:latin typeface="Lucida Sans Unicode"/>
              <a:cs typeface="Lucida Sans Unicode"/>
            </a:endParaRPr>
          </a:p>
          <a:p>
            <a:pPr marL="393700" marR="440690">
              <a:lnSpc>
                <a:spcPct val="100000"/>
              </a:lnSpc>
              <a:spcBef>
                <a:spcPts val="10"/>
              </a:spcBef>
            </a:pPr>
            <a:r>
              <a:rPr sz="1200" spc="-5" dirty="0">
                <a:latin typeface="Calibri"/>
                <a:cs typeface="Calibri"/>
              </a:rPr>
              <a:t>что</a:t>
            </a:r>
            <a:r>
              <a:rPr sz="1200" spc="8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и</a:t>
            </a:r>
            <a:r>
              <a:rPr sz="1200" spc="8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потребляем</a:t>
            </a:r>
            <a:r>
              <a:rPr sz="1200" spc="10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при 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выращивании</a:t>
            </a:r>
            <a:r>
              <a:rPr sz="1200" spc="55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культур</a:t>
            </a:r>
            <a:r>
              <a:rPr sz="1200" spc="-15" dirty="0">
                <a:latin typeface="Lucida Sans Unicode"/>
                <a:cs typeface="Lucida Sans Unicode"/>
              </a:rPr>
              <a:t>)</a:t>
            </a:r>
            <a:endParaRPr sz="1200">
              <a:latin typeface="Lucida Sans Unicode"/>
              <a:cs typeface="Lucida Sans Unicode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3208020" y="845819"/>
            <a:ext cx="2095500" cy="404317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814181" y="4809554"/>
            <a:ext cx="203835" cy="281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z="1800" spc="-5" dirty="0">
                <a:latin typeface="Arial MT"/>
                <a:cs typeface="Arial MT"/>
              </a:rPr>
              <a:pPr marL="38100">
                <a:lnSpc>
                  <a:spcPts val="2090"/>
                </a:lnSpc>
              </a:pPr>
              <a:t>9</a:t>
            </a:fld>
            <a:endParaRPr sz="1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402</Words>
  <Application>Microsoft Office PowerPoint</Application>
  <PresentationFormat>Произвольный</PresentationFormat>
  <Paragraphs>163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Энергия ядра. Безуглеродное будущее</vt:lpstr>
      <vt:lpstr>История энергетики</vt:lpstr>
      <vt:lpstr>Рост промышленности</vt:lpstr>
      <vt:lpstr>Горение и углекислый газ</vt:lpstr>
      <vt:lpstr>Парниковый эффект</vt:lpstr>
      <vt:lpstr>Рост средней температуры и таяние ледников</vt:lpstr>
      <vt:lpstr>Влияние на климат</vt:lpstr>
      <vt:lpstr>Возобновляемые источники энергии</vt:lpstr>
      <vt:lpstr>Возобновляемые источники энергии (ВИЭ)</vt:lpstr>
      <vt:lpstr>Выбросы углекислого газа</vt:lpstr>
      <vt:lpstr>Атом и деление ядра</vt:lpstr>
      <vt:lpstr>Первая АЭС г. Обнинск, 1954 г.</vt:lpstr>
      <vt:lpstr>мощностью 1000 МВт</vt:lpstr>
      <vt:lpstr>Атомная энергетика в мире</vt:lpstr>
      <vt:lpstr>Слайд 15</vt:lpstr>
      <vt:lpstr>Термоядерный синтез на Солнце</vt:lpstr>
      <vt:lpstr>Термоядерный синтез на Солнце</vt:lpstr>
      <vt:lpstr>Слайд 18</vt:lpstr>
      <vt:lpstr>Энергия ядра.  Безуглеродное будущее.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нсс Rosatom</dc:creator>
  <cp:lastModifiedBy>Admin71</cp:lastModifiedBy>
  <cp:revision>1</cp:revision>
  <dcterms:created xsi:type="dcterms:W3CDTF">2021-09-28T12:10:57Z</dcterms:created>
  <dcterms:modified xsi:type="dcterms:W3CDTF">2021-10-25T19:43:39Z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2021-09-27T00:00:00Z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2021-09-28T00:00:00Z</vt:filetime>
  </property>
</Properties>
</file>