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8" r:id="rId3"/>
    <p:sldId id="256" r:id="rId4"/>
    <p:sldId id="286" r:id="rId5"/>
    <p:sldId id="278" r:id="rId6"/>
    <p:sldId id="283" r:id="rId7"/>
    <p:sldId id="259" r:id="rId8"/>
    <p:sldId id="261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79" r:id="rId17"/>
    <p:sldId id="268" r:id="rId18"/>
    <p:sldId id="269" r:id="rId19"/>
    <p:sldId id="270" r:id="rId20"/>
    <p:sldId id="273" r:id="rId21"/>
    <p:sldId id="274" r:id="rId22"/>
    <p:sldId id="280" r:id="rId23"/>
    <p:sldId id="285" r:id="rId24"/>
    <p:sldId id="282" r:id="rId25"/>
    <p:sldId id="275" r:id="rId26"/>
    <p:sldId id="276" r:id="rId27"/>
    <p:sldId id="277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"/>
            <a:ext cx="9113657" cy="68580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285728"/>
            <a:ext cx="455220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</a:rPr>
              <a:t>Анкета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b8b5476449abf887caf17cbde0d8b6bf21585a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428868"/>
            <a:ext cx="2599439" cy="2528883"/>
          </a:xfrm>
          <a:prstGeom prst="rect">
            <a:avLst/>
          </a:prstGeom>
        </p:spPr>
      </p:pic>
      <p:pic>
        <p:nvPicPr>
          <p:cNvPr id="6" name="Рисунок 5" descr="1932607_grustnyi-smailik-kartin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2428868"/>
            <a:ext cx="2397473" cy="2428892"/>
          </a:xfrm>
          <a:prstGeom prst="rect">
            <a:avLst/>
          </a:prstGeom>
        </p:spPr>
      </p:pic>
      <p:pic>
        <p:nvPicPr>
          <p:cNvPr id="7" name="Рисунок 6" descr="56b7570701c0b152bc2bf35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2428868"/>
            <a:ext cx="2474853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5357826"/>
            <a:ext cx="22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активно участвовал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5357826"/>
            <a:ext cx="179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только слушал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388" y="5429264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Мне было скучно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1224"/>
            <a:ext cx="9327844" cy="7019224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785926"/>
            <a:ext cx="8388424" cy="44705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14348" y="285728"/>
            <a:ext cx="6138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3.  Открыть рабочую область программы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Гидравлические схемы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машин наземно-технологических комплексов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357166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профессиональное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«Магнитогорский строительно-монтажный техникум»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2881"/>
            <a:ext cx="9144000" cy="6880881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8802"/>
            <a:ext cx="8760531" cy="46688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428604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Задание : построить гидравлическую схему  движения гидроцилиндра.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панели инструментов находим гидравлический бак.</a:t>
            </a:r>
          </a:p>
          <a:p>
            <a:pPr marL="457200" indent="-457200"/>
            <a:r>
              <a:rPr lang="ru-RU" sz="2400" dirty="0" smtClean="0">
                <a:latin typeface="Arial" pitchFamily="34" charset="0"/>
                <a:cs typeface="Arial" pitchFamily="34" charset="0"/>
              </a:rPr>
              <a:t>  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Гидравлические схемы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машин наземно-технологических комплексов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357166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профессиональное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«Магнитогорский строительно-монтажный техникум»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5850" y="-500090"/>
            <a:ext cx="10467976" cy="7877176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222" y="1703366"/>
            <a:ext cx="9672019" cy="51546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5720" y="0"/>
            <a:ext cx="90011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Для решении задачи необходимо два гидравлических бака. Наводим курсор на условное обозначение бака и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выносим его на рабочую область. Повторяем это дважды 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26"/>
          <a:stretch/>
        </p:blipFill>
        <p:spPr>
          <a:xfrm>
            <a:off x="857224" y="2285992"/>
            <a:ext cx="7869019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728" y="428604"/>
            <a:ext cx="748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На панели инструментом находим гидроцилиндр 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Гидравлические схемы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машин наземно-технологических комплексов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06" y="0"/>
            <a:ext cx="9113594" cy="685800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8"/>
          <a:stretch/>
        </p:blipFill>
        <p:spPr>
          <a:xfrm>
            <a:off x="428596" y="2643182"/>
            <a:ext cx="8555020" cy="3357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96" y="714356"/>
            <a:ext cx="8479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Выносим гидравлический цилиндр  на рабочую область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" y="-22930"/>
            <a:ext cx="9144064" cy="6880930"/>
          </a:xfrm>
          <a:prstGeom prst="rect">
            <a:avLst/>
          </a:prstGeom>
          <a:noFill/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" t="41009" r="36" b="-13915"/>
          <a:stretch/>
        </p:blipFill>
        <p:spPr>
          <a:xfrm>
            <a:off x="642910" y="2714620"/>
            <a:ext cx="8181298" cy="31788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714349" y="42860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панели инструментов находим трехпозиционный золотниковый распределитель и выносим его на рабочую область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" y="0"/>
            <a:ext cx="9144064" cy="6880930"/>
          </a:xfrm>
          <a:prstGeom prst="rect">
            <a:avLst/>
          </a:prstGeom>
          <a:noFill/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8"/>
          <a:stretch/>
        </p:blipFill>
        <p:spPr>
          <a:xfrm>
            <a:off x="285720" y="2214554"/>
            <a:ext cx="8521034" cy="33442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70750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панели инструментов находим 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гидромотор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выносим его на рабочую область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Гидравлические схемы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машин наземно-технологических комплексов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357166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профессиональное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«Магнитогорский строительно-монтажный техникум»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929"/>
            <a:ext cx="9144064" cy="6880929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2" t="31999" r="39973" b="8230"/>
          <a:stretch/>
        </p:blipFill>
        <p:spPr>
          <a:xfrm>
            <a:off x="4286248" y="-1"/>
            <a:ext cx="4857752" cy="6742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2844" y="2285992"/>
            <a:ext cx="35004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Подключаем  последовательно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элементы схемы: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бак, мотор,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распределитель, гидроцилиндр.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088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8" r="29215"/>
          <a:stretch/>
        </p:blipFill>
        <p:spPr>
          <a:xfrm>
            <a:off x="142844" y="1643026"/>
            <a:ext cx="8786875" cy="52149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00034" y="500042"/>
            <a:ext cx="75088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Подключаем  те же элементы  но в обратной последовательности: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гидроцилиндр, золотниковый гидрораспределитель и бак.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"/>
            <a:ext cx="9113657" cy="685804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8"/>
          <a:stretch/>
        </p:blipFill>
        <p:spPr>
          <a:xfrm>
            <a:off x="214282" y="2714620"/>
            <a:ext cx="8704780" cy="35004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42852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5. Проводим проверку работоспособности  схемы.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Для этого находим на панели инструментов кнопку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Нажимаем и видим стрелочки указывающие движение гидравлической жидкости </a:t>
            </a:r>
            <a:endParaRPr lang="ru-RU" sz="2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15272" y="571480"/>
            <a:ext cx="357190" cy="35719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19176"/>
            <a:ext cx="9442173" cy="7877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0"/>
            <a:ext cx="3221694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-642966"/>
            <a:ext cx="2286016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2628" y="3929066"/>
            <a:ext cx="3051372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929066"/>
            <a:ext cx="3325336" cy="2490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-785842"/>
            <a:ext cx="1847850" cy="2466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3786190"/>
            <a:ext cx="1828800" cy="2505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285852" y="2428868"/>
            <a:ext cx="6286544" cy="10001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ГИДРАВЛИКА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1" r="30167" b="-1216"/>
          <a:stretch/>
        </p:blipFill>
        <p:spPr>
          <a:xfrm>
            <a:off x="285720" y="1500174"/>
            <a:ext cx="8588734" cy="470802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- Переключаем положение гидрораспределителя и видим выдвижение гидроцилиндра, с напором по одной из гидравлических магистралей.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8" r="32202"/>
          <a:stretch/>
        </p:blipFill>
        <p:spPr>
          <a:xfrm>
            <a:off x="142844" y="1857364"/>
            <a:ext cx="8861474" cy="48577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Переключаем гидрораспределитель в третье положение и видим обратный ход гидроцилиндра и движение рабочей жидкости в новую полость гидроцилиндра.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071678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работы в программе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FluidSIM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®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Открыть программу двойным щелчком мыши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Рабочая область программы.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Открыть рабочую область программы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Построить гидравлическую схему  движения гидроцилиндра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Провести проверку работоспособности  схемы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12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lang="ru-RU" sz="12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64915" y="274638"/>
            <a:ext cx="2610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Охрана труда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5134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 marR="12700" indent="-457200" algn="just">
              <a:spcAft>
                <a:spcPts val="0"/>
              </a:spcAft>
              <a:buFont typeface="+mj-lt"/>
              <a:buAutoNum type="arabicPeriod"/>
              <a:tabLst>
                <a:tab pos="522605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Убедитесь в готовности компьютера к работе и отсутствии явных повреждений своего рабочего места.</a:t>
            </a:r>
          </a:p>
          <a:p>
            <a:pPr marL="631825" indent="-457200" algn="just">
              <a:spcAft>
                <a:spcPts val="0"/>
              </a:spcAft>
              <a:buFont typeface="+mj-lt"/>
              <a:buAutoNum type="arabicPeriod"/>
              <a:tabLst>
                <a:tab pos="522605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Сидеть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рабочем месте необходимо так, чтобы можно было не наклоняясь, пользоваться клавиатурой и воспринимать информацию с экрана монитора.</a:t>
            </a:r>
          </a:p>
          <a:p>
            <a:pPr marL="631825" marR="12700" indent="-457200" algn="just">
              <a:spcAft>
                <a:spcPts val="0"/>
              </a:spcAft>
              <a:buFont typeface="+mj-lt"/>
              <a:buAutoNum type="arabicPeriod"/>
              <a:tabLst>
                <a:tab pos="522605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Подготовьтесь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 работе на компьютере. Разместите на рабочем месте учебные принадлежности так, чтобы они не мешали выполнению заданий.</a:t>
            </a:r>
          </a:p>
          <a:p>
            <a:pPr marL="631825" marR="12700" indent="-457200" algn="just">
              <a:spcAft>
                <a:spcPts val="0"/>
              </a:spcAft>
              <a:buFont typeface="+mj-lt"/>
              <a:buAutoNum type="arabicPeriod"/>
              <a:tabLst>
                <a:tab pos="522605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Нельзя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работать за компьютером в болезненном или ослабленном состоянии. Это еще больше утомит организм и замедлит процесс выздоровления.</a:t>
            </a:r>
          </a:p>
          <a:p>
            <a:pPr marL="636905" indent="-457200" algn="just">
              <a:spcAft>
                <a:spcPts val="0"/>
              </a:spcAft>
              <a:buFont typeface="+mj-lt"/>
              <a:buAutoNum type="arabicPeriod"/>
              <a:tabLst>
                <a:tab pos="522605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Начинайте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работу только по команде преподавателя или лаборанта.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05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43" y="-47"/>
            <a:ext cx="9113657" cy="6858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714356"/>
            <a:ext cx="842968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Критерии оценки: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Тестирование схемы с первой попытки - 5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Тестирование схемы со второй попытки с самостоятельным исправлением ошибок - 4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Тестирование схемы с третьей попытки, исправление с помощью преподавателя - 3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"/>
            <a:ext cx="9113657" cy="6858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785794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Задание. Смоделировать и проверить в тестовом режиме гидравлическую схему  движения гидроцилиндра механизма подъема телеги-прицепа трактора «МТЗ-80» с использованием элемента «обратный клапан».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Задание. Прочитать, смоделировать  и проверить в тестовом режиме гидравлическую схему движения гидроцилиндра механизма подъема телеги-прицепа трактора «МТЗ-80»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[tvf gj ghbvthe.png"/>
          <p:cNvPicPr>
            <a:picLocks noChangeAspect="1"/>
          </p:cNvPicPr>
          <p:nvPr/>
        </p:nvPicPr>
        <p:blipFill>
          <a:blip r:embed="rId3"/>
          <a:srcRect l="31959" t="12789" r="26804" b="7282"/>
          <a:stretch>
            <a:fillRect/>
          </a:stretch>
        </p:blipFill>
        <p:spPr>
          <a:xfrm>
            <a:off x="2571736" y="2143116"/>
            <a:ext cx="3500462" cy="4375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"/>
            <a:ext cx="9113657" cy="6858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Эталон </a:t>
            </a:r>
            <a:r>
              <a:rPr lang="ru-RU" sz="2400" smtClean="0">
                <a:latin typeface="Arial" pitchFamily="34" charset="0"/>
                <a:cs typeface="Arial" pitchFamily="34" charset="0"/>
              </a:rPr>
              <a:t>практического задания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Рабочая задача 1.png"/>
          <p:cNvPicPr>
            <a:picLocks noChangeAspect="1"/>
          </p:cNvPicPr>
          <p:nvPr/>
        </p:nvPicPr>
        <p:blipFill>
          <a:blip r:embed="rId3"/>
          <a:srcRect l="24219" t="5031" r="42968" b="6166"/>
          <a:stretch>
            <a:fillRect/>
          </a:stretch>
        </p:blipFill>
        <p:spPr>
          <a:xfrm>
            <a:off x="2928926" y="1214422"/>
            <a:ext cx="3000396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"/>
            <a:ext cx="9113657" cy="68580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285728"/>
            <a:ext cx="455220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</a:rPr>
              <a:t>Анкета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b8b5476449abf887caf17cbde0d8b6bf21585a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428868"/>
            <a:ext cx="2599439" cy="2528883"/>
          </a:xfrm>
          <a:prstGeom prst="rect">
            <a:avLst/>
          </a:prstGeom>
        </p:spPr>
      </p:pic>
      <p:pic>
        <p:nvPicPr>
          <p:cNvPr id="6" name="Рисунок 5" descr="1932607_grustnyi-smailik-kartin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2428868"/>
            <a:ext cx="2397473" cy="2428892"/>
          </a:xfrm>
          <a:prstGeom prst="rect">
            <a:avLst/>
          </a:prstGeom>
        </p:spPr>
      </p:pic>
      <p:pic>
        <p:nvPicPr>
          <p:cNvPr id="7" name="Рисунок 6" descr="56b7570701c0b152bc2bf35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2428868"/>
            <a:ext cx="2474853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5357826"/>
            <a:ext cx="22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активно участвовал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5357826"/>
            <a:ext cx="179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только слушал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388" y="5429264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Мне было скучно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91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52379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11240" t="7282" r="14168"/>
          <a:stretch>
            <a:fillRect/>
          </a:stretch>
        </p:blipFill>
        <p:spPr bwMode="auto">
          <a:xfrm>
            <a:off x="0" y="3786190"/>
            <a:ext cx="5214974" cy="3638548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285984" y="285728"/>
            <a:ext cx="4979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профессиональное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Магнитогорский строительно-монтажный техникум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357298"/>
            <a:ext cx="90011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/>
              <a:t>Проектирование гидравлических схем </a:t>
            </a:r>
            <a:endParaRPr lang="ru-RU" sz="3200" dirty="0"/>
          </a:p>
          <a:p>
            <a:pPr algn="ctr"/>
            <a:r>
              <a:rPr lang="ru-RU" sz="3200" b="1" dirty="0"/>
              <a:t>механизма подъема машин наземно-технологических комплексов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596" y="5500702"/>
            <a:ext cx="4143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A"/>
                </a:solidFill>
                <a:latin typeface="Arial" pitchFamily="34" charset="0"/>
                <a:cs typeface="Arial" pitchFamily="34" charset="0"/>
              </a:rPr>
              <a:t>Дисциплина:</a:t>
            </a:r>
          </a:p>
          <a:p>
            <a:r>
              <a:rPr lang="ru-RU" dirty="0" smtClean="0">
                <a:solidFill>
                  <a:srgbClr val="00000A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Основы технической механики и гидравлики</a:t>
            </a:r>
            <a:r>
              <a:rPr lang="ru-RU" dirty="0" smtClean="0">
                <a:solidFill>
                  <a:srgbClr val="00000A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dirty="0" smtClean="0">
                <a:solidFill>
                  <a:srgbClr val="00000A"/>
                </a:solidFill>
                <a:latin typeface="Arial" pitchFamily="34" charset="0"/>
                <a:cs typeface="Arial" pitchFamily="34" charset="0"/>
              </a:rPr>
              <a:t>Профессия: 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23.01.06 «Машинист  строительных и дорожных машин»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692696"/>
            <a:ext cx="7992888" cy="458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будете: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Уметь: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читать кинематические схемы;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проектировать гидравлические схемы с помощью компьютерной программы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Знать: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445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программное обеспечение для проектирования гидравлических схем 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50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0881"/>
          </a:xfrm>
          <a:prstGeom prst="rect">
            <a:avLst/>
          </a:prstGeom>
          <a:noFill/>
        </p:spPr>
      </p:pic>
      <p:pic>
        <p:nvPicPr>
          <p:cNvPr id="3" name="Picture 2" descr="http://www.festo-didactic.com/ov3/media/customers/1100/09007580013921326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8099" y="3929066"/>
            <a:ext cx="4675901" cy="27860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1928802"/>
            <a:ext cx="85011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FluidSIM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является лидирующей программой в мире, позволяющей проектировать и моделировать пневматические, гидравлические системы режиме реального времени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3657" cy="6858047"/>
          </a:xfrm>
          <a:prstGeom prst="rect">
            <a:avLst/>
          </a:prstGeom>
          <a:noFill/>
        </p:spPr>
      </p:pic>
      <p:pic>
        <p:nvPicPr>
          <p:cNvPr id="4" name="Рисунок 3" descr="Большая схема.png"/>
          <p:cNvPicPr>
            <a:picLocks noChangeAspect="1"/>
          </p:cNvPicPr>
          <p:nvPr/>
        </p:nvPicPr>
        <p:blipFill>
          <a:blip r:embed="rId3"/>
          <a:srcRect r="10937"/>
          <a:stretch>
            <a:fillRect/>
          </a:stretch>
        </p:blipFill>
        <p:spPr>
          <a:xfrm>
            <a:off x="41902" y="500042"/>
            <a:ext cx="9102098" cy="4429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671" y="5143512"/>
            <a:ext cx="9060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Схема- гидравлическая, механизма подъема и опускания навесного оборудования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81"/>
            <a:ext cx="9144000" cy="6880881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1928803"/>
            <a:ext cx="81439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работы в программе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err="1" smtClean="0">
                <a:latin typeface="Arial" pitchFamily="34" charset="0"/>
                <a:cs typeface="Arial" pitchFamily="34" charset="0"/>
              </a:rPr>
              <a:t>FluidSIM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®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8830" cy="7019967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70" y="2000192"/>
            <a:ext cx="8916230" cy="48578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928662" y="500042"/>
            <a:ext cx="8197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 Открыть программу двойным щелчком мыши 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43116"/>
            <a:ext cx="6400800" cy="17526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Гидравлические схемы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машин наземно-технологических комплексов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357166"/>
            <a:ext cx="5286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профессиональное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«Магнитогорский строительно-монтажный техникум»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Мои документы\Downloads\abstraktnye-fony-dlya-prezentacii-volny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-357214"/>
            <a:ext cx="10467976" cy="7877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-428660" y="6072206"/>
            <a:ext cx="642942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36" y="1714488"/>
            <a:ext cx="10187327" cy="5429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64" y="-285776"/>
            <a:ext cx="91440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Рабочая область программы.</a:t>
            </a:r>
          </a:p>
          <a:p>
            <a:pPr marL="342900" indent="-342900"/>
            <a:r>
              <a:rPr lang="ru-RU" sz="2400" dirty="0" smtClean="0">
                <a:latin typeface="Arial" pitchFamily="34" charset="0"/>
                <a:cs typeface="Arial" pitchFamily="34" charset="0"/>
              </a:rPr>
              <a:t> На панели задач видим инструмент для создания нового файла,</a:t>
            </a:r>
          </a:p>
          <a:p>
            <a:pPr marL="342900" indent="-342900"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Создаем файл.  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400</TotalTime>
  <Words>569</Words>
  <Application>Microsoft Office PowerPoint</Application>
  <PresentationFormat>Экран (4:3)</PresentationFormat>
  <Paragraphs>122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  <vt:lpstr> 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</dc:title>
  <dc:creator>ZeLiBoBa</dc:creator>
  <cp:lastModifiedBy>Оператор</cp:lastModifiedBy>
  <cp:revision>46</cp:revision>
  <dcterms:modified xsi:type="dcterms:W3CDTF">2018-05-05T04:45:45Z</dcterms:modified>
</cp:coreProperties>
</file>