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5" r:id="rId2"/>
    <p:sldId id="336" r:id="rId3"/>
    <p:sldId id="332" r:id="rId4"/>
    <p:sldId id="305" r:id="rId5"/>
    <p:sldId id="322" r:id="rId6"/>
    <p:sldId id="340" r:id="rId7"/>
    <p:sldId id="274" r:id="rId8"/>
    <p:sldId id="276" r:id="rId9"/>
    <p:sldId id="277" r:id="rId10"/>
    <p:sldId id="321" r:id="rId11"/>
    <p:sldId id="320" r:id="rId12"/>
    <p:sldId id="275" r:id="rId13"/>
    <p:sldId id="261" r:id="rId14"/>
    <p:sldId id="323" r:id="rId15"/>
    <p:sldId id="324" r:id="rId16"/>
    <p:sldId id="325" r:id="rId17"/>
    <p:sldId id="326" r:id="rId18"/>
    <p:sldId id="328" r:id="rId19"/>
    <p:sldId id="327" r:id="rId20"/>
    <p:sldId id="329" r:id="rId21"/>
    <p:sldId id="330" r:id="rId22"/>
    <p:sldId id="334" r:id="rId23"/>
    <p:sldId id="302" r:id="rId24"/>
    <p:sldId id="338" r:id="rId25"/>
    <p:sldId id="268" r:id="rId26"/>
    <p:sldId id="27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3" autoAdjust="0"/>
    <p:restoredTop sz="94624" autoAdjust="0"/>
  </p:normalViewPr>
  <p:slideViewPr>
    <p:cSldViewPr>
      <p:cViewPr varScale="1">
        <p:scale>
          <a:sx n="72" d="100"/>
          <a:sy n="72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D8A171-92C3-4F8B-AAD4-344A2054F71C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BDF0C0-802F-41F0-9ADB-CE3AC30736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4C6BAB-4EA2-459E-BBE7-76BEC6AA10B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8EE17A-87E7-43E7-9A83-41E5EF15424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0B96A-843C-40D6-96C8-A64149262D6A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61E8-0C74-4A4C-8230-5F8AB8EEAF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82530-A2B1-4617-8E8D-B799496BC91C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6AB02-D3B3-43F4-8BEE-67A3AC8A4B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8052-1522-425F-9D04-DB430F3878AF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E7E2-2B86-4796-A505-D621CB54BC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F3A43-3C75-446E-8007-594E74265207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149E2-4F58-4CBE-8538-2F62CA4780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E15C-A03D-4B32-AB88-B9C86D459D52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E0FF2-FF72-47BA-9AA4-9DEA6934B4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AEA8E-221C-4B42-831F-59C2E2F64136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4503-36CD-410D-8AE9-2CFDF4010A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1F7F1-8FD2-40F1-A697-16E9CC63A485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02751-A943-4EB0-8B51-05D3379492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C0DC9-9B9F-4D93-92D7-8D9EAB12E6A4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5A81-08BC-4C21-90DD-4623129CEB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B2ED-B0D0-4FD9-B0C1-6C5614846B7E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93344-6EF4-475B-B703-36C3F49F8B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76B10-8D05-4BDC-AD29-B464CBD10A3C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8B9BB-B5BD-4854-8B93-81896CD2EF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7E1AC-583C-4444-9B84-F64E43951D34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F1F33-D07B-45B6-B910-8D4ACB8478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F85C4C-AC31-48EE-947E-CE84FE0C0D4C}" type="datetimeFigureOut">
              <a:rPr lang="ru-RU"/>
              <a:pPr>
                <a:defRPr/>
              </a:pPr>
              <a:t>28.11.2019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CFB384-67DB-435B-9290-1D238E48BE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.ru/teachers/groups/935334/subjects/1/course_programs/5/cards/232710" TargetMode="External"/><Relationship Id="rId2" Type="http://schemas.openxmlformats.org/officeDocument/2006/relationships/hyperlink" Target="https://uchi.ru/teachers/groups/935334/subjects/1/course_programs/5/cards/232711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5386387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«Геометрия является самым</a:t>
            </a:r>
            <a:b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могущественным средством для развития наших умственных способностей и даёт нам возможность правильно мыслить и рассуждать»</a:t>
            </a:r>
            <a:r>
              <a:rPr lang="en-US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11379">
            <a:off x="531813" y="5710238"/>
            <a:ext cx="9588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6473825" y="59483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 b="1">
                <a:solidFill>
                  <a:srgbClr val="FF0000"/>
                </a:solidFill>
              </a:rPr>
              <a:t>Г. Галилей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0645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Фронтовой  треугольник</a:t>
            </a:r>
          </a:p>
        </p:txBody>
      </p:sp>
      <p:pic>
        <p:nvPicPr>
          <p:cNvPr id="25602" name="Picture 2" descr="C:\Users\Катя\Desktop\тут все\Новая папка\treug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 rot="-1368100">
            <a:off x="-277813" y="2252663"/>
            <a:ext cx="4886326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7422"/>
          <a:stretch>
            <a:fillRect/>
          </a:stretch>
        </p:blipFill>
        <p:spPr bwMode="auto">
          <a:xfrm rot="1091920">
            <a:off x="4295775" y="3092450"/>
            <a:ext cx="47259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img-fotki.yandex.ru/get/6113/43221130.e8/0_9bb28_b3ddcb79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http://excellentpix.com/files/funzug/imgs/puzzles/cats_triangles_puzzle_01.jpg"/>
          <p:cNvPicPr>
            <a:picLocks noChangeAspect="1" noChangeArrowheads="1"/>
          </p:cNvPicPr>
          <p:nvPr/>
        </p:nvPicPr>
        <p:blipFill>
          <a:blip r:embed="rId2"/>
          <a:srcRect b="14285"/>
          <a:stretch>
            <a:fillRect/>
          </a:stretch>
        </p:blipFill>
        <p:spPr bwMode="auto">
          <a:xfrm>
            <a:off x="0" y="620713"/>
            <a:ext cx="29527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s://im1-tub-ru.yandex.net/i?id=42cfcb34ae58e5eabb3851e58f4e0904&amp;n=33&amp;h=215&amp;w=2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549275"/>
            <a:ext cx="23034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http://cdn.1001freedownloads.com/vector/thumb/136969/yves_guillou_tangram_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284538"/>
            <a:ext cx="2862263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https://1.bp.blogspot.com/-bMf-w2m5Yt4/VxYuPqqo9HI/AAAAAAAAAqc/tBwYCtSjU60SCNsCX99LAa4ql6Z_JfIZgCLcB/s1600/140718000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325755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8" descr="https://im3-tub-ru.yandex.net/i?id=ffe926834a8d78ff3d251c7096f07804&amp;n=33&amp;h=215&amp;w=2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404813"/>
            <a:ext cx="2484437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https://openclipart.org/image/800px/svg_to_png/10585/yves-guillou-tangram-14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57925" y="3429000"/>
            <a:ext cx="25622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602694">
            <a:off x="179388" y="5876925"/>
            <a:ext cx="8842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5113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1" y="1916832"/>
          <a:ext cx="8064894" cy="398627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88298"/>
                <a:gridCol w="2688298"/>
                <a:gridCol w="2688298"/>
              </a:tblGrid>
              <a:tr h="694432">
                <a:tc gridSpan="3"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  треугольников:</a:t>
                      </a:r>
                      <a:endParaRPr lang="ru-RU" sz="2800" dirty="0">
                        <a:noFill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443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Стороны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фигуры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 стороны разной длины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Две стороны равны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 стороны равны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5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1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5113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188" y="1989138"/>
          <a:ext cx="7921625" cy="398621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40293"/>
                <a:gridCol w="2640293"/>
                <a:gridCol w="2640293"/>
              </a:tblGrid>
              <a:tr h="694432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  треугольников: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сторонам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443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Стороны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фигуры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 стороны разной длины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1, 2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разносторонний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Две стороны равны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4, 5, 6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равнобедренный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43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 стороны равны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равносторонний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72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1</a:t>
            </a: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1988840"/>
          <a:ext cx="7920879" cy="39604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40293"/>
                <a:gridCol w="2640293"/>
                <a:gridCol w="2640293"/>
              </a:tblGrid>
              <a:tr h="763814">
                <a:tc gridSpan="3"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  треугольников:</a:t>
                      </a:r>
                      <a:endParaRPr lang="ru-RU" sz="2800" dirty="0">
                        <a:noFill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518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Углы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фигуры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8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угол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8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Тупой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угол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8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углы острые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13271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2</a:t>
            </a: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650" y="2060575"/>
          <a:ext cx="7921625" cy="40322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40293"/>
                <a:gridCol w="2640293"/>
                <a:gridCol w="2640293"/>
              </a:tblGrid>
              <a:tr h="777702">
                <a:tc gridSpan="3"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Классификация  треугольников: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углам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216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Углы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 фигуры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70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угол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2, 4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прямоугольный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70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Тупой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угол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тупоугольный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70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углы острые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1, 3, 6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остроугольный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1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13271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2</a:t>
            </a:r>
            <a:endParaRPr lang="ru-RU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3</a:t>
            </a: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1844675"/>
          <a:ext cx="7561262" cy="450691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90210"/>
                <a:gridCol w="1890210"/>
                <a:gridCol w="1692188"/>
                <a:gridCol w="2088232"/>
              </a:tblGrid>
              <a:tr h="858422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Стороны треугольника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 2 мм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см 5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 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см 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8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993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3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088" y="1844675"/>
          <a:ext cx="7561262" cy="417671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00200"/>
                <a:gridCol w="1872208"/>
                <a:gridCol w="1728192"/>
                <a:gridCol w="2160240"/>
              </a:tblGrid>
              <a:tr h="858422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Стороны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см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разносторонний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 2 мм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см 5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см 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равнобедренный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см 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мм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равносторонний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8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11049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№4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00113" y="1412875"/>
          <a:ext cx="7561262" cy="437038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90210"/>
                <a:gridCol w="1890210"/>
                <a:gridCol w="1692188"/>
                <a:gridCol w="2088232"/>
              </a:tblGrid>
              <a:tr h="79524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Углы треугольника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8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12144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539750" y="260350"/>
            <a:ext cx="7772400" cy="720725"/>
          </a:xfrm>
        </p:spPr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углов.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981075"/>
            <a:ext cx="8135938" cy="5876925"/>
          </a:xfrm>
        </p:spPr>
        <p:txBody>
          <a:bodyPr/>
          <a:lstStyle/>
          <a:p>
            <a:pPr marL="514350" indent="-514350" algn="l">
              <a:buFont typeface="Arial" charset="0"/>
              <a:buAutoNum type="arabicPeriod"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острый: градусная мера 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 90</a:t>
            </a:r>
            <a:r>
              <a:rPr lang="en-US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514350" indent="-514350" algn="l"/>
            <a:endParaRPr lang="en-US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en-US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прямой: градусная мера =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90</a:t>
            </a:r>
            <a:r>
              <a:rPr lang="en-US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тупой: градусная мера 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90</a:t>
            </a:r>
            <a:r>
              <a:rPr lang="en-US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    </a:t>
            </a:r>
          </a:p>
          <a:p>
            <a:pPr marL="514350" indent="-514350" algn="l"/>
            <a:endParaRPr lang="en-US" b="1" baseline="30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en-US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развёрнутый: градусная мера =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baseline="30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331913" y="1557338"/>
            <a:ext cx="1079500" cy="792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331913" y="2276475"/>
            <a:ext cx="1944687" cy="73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732588" y="2565400"/>
            <a:ext cx="0" cy="1079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32588" y="3644900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116013" y="4437063"/>
            <a:ext cx="863600" cy="86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979613" y="5229225"/>
            <a:ext cx="208756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9" name="TextBox 21"/>
          <p:cNvSpPr txBox="1">
            <a:spLocks noChangeArrowheads="1"/>
          </p:cNvSpPr>
          <p:nvPr/>
        </p:nvSpPr>
        <p:spPr bwMode="auto">
          <a:xfrm>
            <a:off x="3924300" y="5661025"/>
            <a:ext cx="2873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067175" y="6308725"/>
            <a:ext cx="19446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411413" y="6308725"/>
            <a:ext cx="1728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22248">
            <a:off x="377825" y="282575"/>
            <a:ext cx="96043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№ 4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00113" y="1700213"/>
          <a:ext cx="7561262" cy="400843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890210"/>
                <a:gridCol w="1890210"/>
                <a:gridCol w="1692188"/>
                <a:gridCol w="2088232"/>
              </a:tblGrid>
              <a:tr h="795243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Углы треугольника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треугольника</a:t>
                      </a:r>
                      <a:endParaRPr lang="ru-RU" sz="2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прямоугольный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6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тупоугольный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2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lang="ru-RU" sz="2000" b="1" baseline="30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остроугольный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58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13255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403350" y="404813"/>
            <a:ext cx="3024188" cy="1584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Треугольник</a:t>
            </a:r>
          </a:p>
        </p:txBody>
      </p:sp>
      <p:sp>
        <p:nvSpPr>
          <p:cNvPr id="4" name="Овал 3"/>
          <p:cNvSpPr/>
          <p:nvPr/>
        </p:nvSpPr>
        <p:spPr>
          <a:xfrm>
            <a:off x="971550" y="2781300"/>
            <a:ext cx="2520950" cy="1655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24525" y="333375"/>
            <a:ext cx="2663825" cy="1582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427538" y="1052513"/>
            <a:ext cx="1223962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0"/>
          </p:cNvCxnSpPr>
          <p:nvPr/>
        </p:nvCxnSpPr>
        <p:spPr>
          <a:xfrm flipH="1">
            <a:off x="2232025" y="1989138"/>
            <a:ext cx="252413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39750" y="5013325"/>
            <a:ext cx="1800225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84438" y="4868863"/>
            <a:ext cx="1655762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51275" y="3716338"/>
            <a:ext cx="1512888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547813" y="4437063"/>
            <a:ext cx="215900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843213" y="4365625"/>
            <a:ext cx="215900" cy="503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19475" y="3860800"/>
            <a:ext cx="576263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500563" y="1557338"/>
            <a:ext cx="1584325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2452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380288" y="2276475"/>
            <a:ext cx="1439862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740650" y="1773238"/>
            <a:ext cx="215900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6732588" y="1916113"/>
            <a:ext cx="142875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5795963" y="1557338"/>
            <a:ext cx="71437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8826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TextBox 21"/>
          <p:cNvSpPr txBox="1">
            <a:spLocks noChangeArrowheads="1"/>
          </p:cNvSpPr>
          <p:nvPr/>
        </p:nvSpPr>
        <p:spPr bwMode="auto">
          <a:xfrm>
            <a:off x="3924300" y="11255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6884" name="TextBox 23"/>
          <p:cNvSpPr txBox="1">
            <a:spLocks noChangeArrowheads="1"/>
          </p:cNvSpPr>
          <p:nvPr/>
        </p:nvSpPr>
        <p:spPr bwMode="auto">
          <a:xfrm>
            <a:off x="1908175" y="1341438"/>
            <a:ext cx="17954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 и его виды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258888" y="549275"/>
            <a:ext cx="3025775" cy="1584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Треугольник</a:t>
            </a:r>
          </a:p>
        </p:txBody>
      </p:sp>
      <p:sp>
        <p:nvSpPr>
          <p:cNvPr id="4" name="Овал 3"/>
          <p:cNvSpPr/>
          <p:nvPr/>
        </p:nvSpPr>
        <p:spPr>
          <a:xfrm>
            <a:off x="827088" y="2781300"/>
            <a:ext cx="2665412" cy="1655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сторонам</a:t>
            </a:r>
          </a:p>
        </p:txBody>
      </p:sp>
      <p:sp>
        <p:nvSpPr>
          <p:cNvPr id="5" name="Овал 4"/>
          <p:cNvSpPr/>
          <p:nvPr/>
        </p:nvSpPr>
        <p:spPr>
          <a:xfrm>
            <a:off x="5724525" y="333375"/>
            <a:ext cx="2663825" cy="1582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углам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356100" y="1268413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4" idx="0"/>
          </p:cNvCxnSpPr>
          <p:nvPr/>
        </p:nvCxnSpPr>
        <p:spPr>
          <a:xfrm flipH="1">
            <a:off x="2159000" y="2276475"/>
            <a:ext cx="252413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39750" y="5013325"/>
            <a:ext cx="1800225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разносторонний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2484438" y="4868863"/>
            <a:ext cx="1655762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равнобедренный</a:t>
            </a:r>
          </a:p>
        </p:txBody>
      </p:sp>
      <p:sp>
        <p:nvSpPr>
          <p:cNvPr id="12" name="Овал 11"/>
          <p:cNvSpPr/>
          <p:nvPr/>
        </p:nvSpPr>
        <p:spPr>
          <a:xfrm>
            <a:off x="3851275" y="3716338"/>
            <a:ext cx="1584325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равносторонний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547813" y="4437063"/>
            <a:ext cx="215900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843213" y="4365625"/>
            <a:ext cx="215900" cy="503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19475" y="3860800"/>
            <a:ext cx="576263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500563" y="1557338"/>
            <a:ext cx="1584325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прямоугольный</a:t>
            </a:r>
          </a:p>
        </p:txBody>
      </p:sp>
      <p:sp>
        <p:nvSpPr>
          <p:cNvPr id="20" name="Овал 19"/>
          <p:cNvSpPr/>
          <p:nvPr/>
        </p:nvSpPr>
        <p:spPr>
          <a:xfrm>
            <a:off x="572452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тупоугольный</a:t>
            </a:r>
          </a:p>
        </p:txBody>
      </p:sp>
      <p:sp>
        <p:nvSpPr>
          <p:cNvPr id="21" name="Овал 20"/>
          <p:cNvSpPr/>
          <p:nvPr/>
        </p:nvSpPr>
        <p:spPr>
          <a:xfrm>
            <a:off x="7380288" y="2276475"/>
            <a:ext cx="1439862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остроугольный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740650" y="1773238"/>
            <a:ext cx="215900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6732588" y="1916113"/>
            <a:ext cx="142875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5795963" y="1557338"/>
            <a:ext cx="71437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9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7921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7" name="TextBox 25"/>
          <p:cNvSpPr txBox="1">
            <a:spLocks noChangeArrowheads="1"/>
          </p:cNvSpPr>
          <p:nvPr/>
        </p:nvSpPr>
        <p:spPr bwMode="auto">
          <a:xfrm>
            <a:off x="2195513" y="1412875"/>
            <a:ext cx="1711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и его виды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3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«Верно - не верно»</a:t>
            </a:r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0" y="6921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Прямоугольный треугольник – это треугольник, у которого все углы прямые?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Тупоугольный треугольник – это треугольник, у которого есть один тупой угол?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Остроугольный треугольник – это треугольник</a:t>
            </a:r>
            <a:r>
              <a:rPr lang="en-US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острым углом?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Остроугольный треугольник – это треугольник, у которого все углы острые?</a:t>
            </a:r>
          </a:p>
          <a:p>
            <a:pPr marL="342900" indent="-34290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Равнобедренный треугольник – это тупоугольный треугольник?</a:t>
            </a:r>
          </a:p>
          <a:p>
            <a:pPr marL="342900" indent="-34290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Равносторонний  треугольник – это треугольник, у которого все стороны равны?</a:t>
            </a:r>
          </a:p>
          <a:p>
            <a:pPr marL="342900" indent="-342900"/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7</a:t>
            </a: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Разносторонний треугольник– это остроугольный треугольник? </a:t>
            </a:r>
          </a:p>
          <a:p>
            <a:pPr marL="342900" indent="-342900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8. Прямоугольный треугольник – это равносторонний треугольник?</a:t>
            </a:r>
            <a:endParaRPr lang="ru-RU" sz="240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79216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337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«Незаконченные предложения»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0825" y="1196975"/>
            <a:ext cx="8713788" cy="5472113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сегодняшнем уроке я понял, я узнал, я разобрался...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этом уроке меня порадовало...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похвалил бы себя...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 мне понравилось...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урока мне захотелось...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мечтаю о 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мне удалось...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сумел...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интересно...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трудно...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понял, что...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я могу...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почувствовал, что...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научился...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удивило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275"/>
            <a:ext cx="11049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499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 З</a:t>
            </a:r>
            <a:r>
              <a:rPr lang="ru-RU" sz="6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 14, стр. 89 – 91</a:t>
            </a:r>
            <a:b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уровень: № 340, № 356-1</a:t>
            </a:r>
            <a:b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уровень: № 338, № 356-3</a:t>
            </a:r>
            <a:b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дополнительный материал:</a:t>
            </a:r>
            <a:b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https://uchi.ru/teachers/groups/935334/subjects/1/course_programs/5/cards/232711</a:t>
            </a: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de-DE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https://uchi.ru/teachers/groups/935334/subjects/1/course_programs/5/cards/232710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5805488"/>
            <a:ext cx="11049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204864"/>
            <a:ext cx="7344815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за урок!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229225"/>
            <a:ext cx="14366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1187450" y="5229225"/>
            <a:ext cx="44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5508625" y="836613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6372225" y="5013325"/>
            <a:ext cx="444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2248">
            <a:off x="398463" y="641350"/>
            <a:ext cx="95885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внобедренный треугольник 9"/>
          <p:cNvSpPr/>
          <p:nvPr/>
        </p:nvSpPr>
        <p:spPr>
          <a:xfrm>
            <a:off x="1692275" y="1196975"/>
            <a:ext cx="4464050" cy="4176713"/>
          </a:xfrm>
          <a:prstGeom prst="triangle">
            <a:avLst>
              <a:gd name="adj" fmla="val 822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8"/>
          <p:cNvSpPr>
            <a:spLocks noChangeArrowheads="1"/>
          </p:cNvSpPr>
          <p:nvPr/>
        </p:nvSpPr>
        <p:spPr bwMode="auto">
          <a:xfrm>
            <a:off x="539750" y="2565400"/>
            <a:ext cx="1944688" cy="237648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rot="1759376">
            <a:off x="3300413" y="2568575"/>
            <a:ext cx="1951037" cy="178435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 rot="7098434">
            <a:off x="5325269" y="2607469"/>
            <a:ext cx="3175000" cy="1643062"/>
          </a:xfrm>
          <a:prstGeom prst="triangle">
            <a:avLst>
              <a:gd name="adj" fmla="val 2897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458331">
            <a:off x="974725" y="4910138"/>
            <a:ext cx="3952875" cy="1393825"/>
          </a:xfrm>
          <a:prstGeom prst="triangle">
            <a:avLst>
              <a:gd name="adj" fmla="val 52106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AutoShape 10"/>
          <p:cNvSpPr>
            <a:spLocks noChangeArrowheads="1"/>
          </p:cNvSpPr>
          <p:nvPr/>
        </p:nvSpPr>
        <p:spPr bwMode="auto">
          <a:xfrm rot="9761327">
            <a:off x="5608638" y="5153025"/>
            <a:ext cx="3525837" cy="1090613"/>
          </a:xfrm>
          <a:prstGeom prst="triangle">
            <a:avLst>
              <a:gd name="adj" fmla="val 64546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 rot="-5400000">
            <a:off x="449263" y="207962"/>
            <a:ext cx="1765300" cy="2016125"/>
          </a:xfrm>
          <a:prstGeom prst="rtTriangle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 rot="8567238">
            <a:off x="3708400" y="908050"/>
            <a:ext cx="2944813" cy="1385888"/>
          </a:xfrm>
          <a:prstGeom prst="rtTriangle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3552">
            <a:off x="179388" y="404813"/>
            <a:ext cx="1104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animBg="1"/>
      <p:bldP spid="9" grpId="0" animBg="1"/>
      <p:bldP spid="10" grpId="0" animBg="1"/>
      <p:bldP spid="11" grpId="0" animBg="1"/>
      <p:bldP spid="1026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3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319563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 и </a:t>
            </a:r>
            <a:b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 виды</a:t>
            </a:r>
            <a:r>
              <a:rPr lang="ru-RU" sz="6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2988" y="3860800"/>
            <a:ext cx="7129462" cy="21605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классифицировать треугольники по сторонам и углам</a:t>
            </a:r>
            <a:endParaRPr lang="ru-RU" dirty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11379">
            <a:off x="468313" y="5229225"/>
            <a:ext cx="11049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3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«Верно - не верно»</a:t>
            </a:r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0" y="6921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Прямоугольный треугольник – это треугольник, у которого все углы прямые?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Тупоугольный треугольник – это треугольник, у которого есть один тупой угол?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Остроугольный треугольник – это треугольник</a:t>
            </a:r>
            <a:r>
              <a:rPr lang="en-US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острым углом?</a:t>
            </a:r>
          </a:p>
          <a:p>
            <a:pPr marL="342900" indent="-342900">
              <a:buFontTx/>
              <a:buAutoNum type="arabicPeriod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Остроугольный треугольник – это треугольник, у которого все углы острые?</a:t>
            </a:r>
          </a:p>
          <a:p>
            <a:pPr marL="342900" indent="-34290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Равнобедренный треугольник – это тупоугольный треугольник?</a:t>
            </a:r>
          </a:p>
          <a:p>
            <a:pPr marL="342900" indent="-34290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Равносторонний  треугольник – это треугольник, у которого все стороны равны?</a:t>
            </a:r>
          </a:p>
          <a:p>
            <a:pPr marL="342900" indent="-342900"/>
            <a:r>
              <a:rPr lang="ru-RU" sz="2400" b="1">
                <a:solidFill>
                  <a:srgbClr val="002060"/>
                </a:solidFill>
                <a:latin typeface="Calibri" pitchFamily="34" charset="0"/>
              </a:rPr>
              <a:t>7</a:t>
            </a:r>
            <a:r>
              <a:rPr lang="ru-RU" sz="2400">
                <a:solidFill>
                  <a:srgbClr val="002060"/>
                </a:solidFill>
                <a:latin typeface="Calibri" pitchFamily="34" charset="0"/>
              </a:rPr>
              <a:t>.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Разносторонний треугольник– это остроугольный треугольник? </a:t>
            </a:r>
          </a:p>
          <a:p>
            <a:pPr marL="342900" indent="-342900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8. Прямоугольный треугольник – это равносторонний треугольник?</a:t>
            </a:r>
            <a:endParaRPr lang="ru-RU" sz="240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792163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 descr="https://otvet.imgsmail.ru/download/102428548_013a8bc24b0cc33602760635ae4f5368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836613"/>
            <a:ext cx="64801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732463"/>
            <a:ext cx="11049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miks-katalog.ru/upload/photos/png/5223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260350"/>
            <a:ext cx="4652962" cy="2951163"/>
          </a:xfrm>
        </p:spPr>
      </p:pic>
      <p:pic>
        <p:nvPicPr>
          <p:cNvPr id="23554" name="Picture 8" descr="http://img-2007-08.photosight.ru/17/22529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513138"/>
            <a:ext cx="410527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http://im1-tub-ru.yandex.net/i?id=2665d01fa8c7bdc45bb2c1550d886a37-104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500438"/>
            <a:ext cx="4421187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69676">
            <a:off x="395288" y="692150"/>
            <a:ext cx="11049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img-fotki.yandex.ru/get/6104/64843573.ca/0_81006_a291d4dc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765175"/>
            <a:ext cx="352901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https://im1-tub-ru.yandex.net/i?id=2ad41e16151ffae5f32a9a148e1ae56b&amp;n=33&amp;h=215&amp;w=2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796925"/>
            <a:ext cx="3671887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https://im0-tub-ru.yandex.net/i?id=0f0229951375bff7d47a4c397b7d9056&amp;n=33&amp;h=215&amp;w=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789363"/>
            <a:ext cx="3617913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8" descr="http://ecovoice.ru/uploads/images/3/5/5/b/8/6e4f5adf8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89363"/>
            <a:ext cx="3600450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297121">
            <a:off x="250825" y="6021388"/>
            <a:ext cx="9953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3076</TotalTime>
  <Words>464</Words>
  <Application>Microsoft Office PowerPoint</Application>
  <PresentationFormat>Экран (4:3)</PresentationFormat>
  <Paragraphs>168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Тема Office</vt:lpstr>
      <vt:lpstr>«Геометрия является самым могущественным средством для развития наших умственных способностей и даёт нам возможность правильно мыслить и рассуждать» </vt:lpstr>
      <vt:lpstr>Виды углов.</vt:lpstr>
      <vt:lpstr>Слайд 3</vt:lpstr>
      <vt:lpstr>Слайд 4</vt:lpstr>
      <vt:lpstr>Тема урока: Треугольник и  его виды </vt:lpstr>
      <vt:lpstr>«Верно - не верно»</vt:lpstr>
      <vt:lpstr>Слайд 7</vt:lpstr>
      <vt:lpstr>Слайд 8</vt:lpstr>
      <vt:lpstr>Слайд 9</vt:lpstr>
      <vt:lpstr>Слайд 10</vt:lpstr>
      <vt:lpstr>Слайд 11</vt:lpstr>
      <vt:lpstr>Слайд 12</vt:lpstr>
      <vt:lpstr>Таблица № 1</vt:lpstr>
      <vt:lpstr>Таблица № 1</vt:lpstr>
      <vt:lpstr>Таблица № 2</vt:lpstr>
      <vt:lpstr>Таблица № 2</vt:lpstr>
      <vt:lpstr>Таблица № 3</vt:lpstr>
      <vt:lpstr>Таблица № 3</vt:lpstr>
      <vt:lpstr>Таблица №4</vt:lpstr>
      <vt:lpstr>Таблица № 4</vt:lpstr>
      <vt:lpstr>Слайд 21</vt:lpstr>
      <vt:lpstr>Слайд 22</vt:lpstr>
      <vt:lpstr>«Верно - не верно»</vt:lpstr>
      <vt:lpstr> «Незаконченные предложения»</vt:lpstr>
      <vt:lpstr>Д. З п. 14, стр. 89 – 91 1 уровень: № 340, № 356-1 2 уровень: № 338, № 356-3 дополнительный материал: https://uchi.ru/teachers/groups/935334/subjects/1/course_programs/5/cards/232711 https://uchi.ru/teachers/groups/935334/subjects/1/course_programs/5/cards/232710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School</cp:lastModifiedBy>
  <cp:revision>222</cp:revision>
  <dcterms:created xsi:type="dcterms:W3CDTF">2016-12-07T12:26:40Z</dcterms:created>
  <dcterms:modified xsi:type="dcterms:W3CDTF">2019-11-28T12:36:25Z</dcterms:modified>
</cp:coreProperties>
</file>