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86" r:id="rId5"/>
    <p:sldId id="288" r:id="rId6"/>
    <p:sldId id="281" r:id="rId7"/>
    <p:sldId id="289" r:id="rId8"/>
    <p:sldId id="290" r:id="rId9"/>
    <p:sldId id="291" r:id="rId10"/>
    <p:sldId id="259" r:id="rId11"/>
    <p:sldId id="261" r:id="rId12"/>
    <p:sldId id="294" r:id="rId13"/>
    <p:sldId id="267" r:id="rId14"/>
    <p:sldId id="292" r:id="rId15"/>
    <p:sldId id="293" r:id="rId16"/>
    <p:sldId id="296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3D8"/>
    <a:srgbClr val="F41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CE8F92A-BC7C-45B9-9E40-DBBBE1167FD5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60E49E40-4D1C-41C8-A85C-9FE7E94B7541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682"/>
            </a:avLst>
          </a:prstGeom>
          <a:pattFill prst="lgGrid">
            <a:fgClr>
              <a:schemeClr val="accent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1403648" y="980728"/>
            <a:ext cx="6336704" cy="223224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bg1"/>
                </a:solidFill>
              </a:rPr>
              <a:t>Урок </a:t>
            </a:r>
            <a:r>
              <a:rPr lang="ru-RU" sz="5400" b="1" dirty="0" smtClean="0">
                <a:solidFill>
                  <a:schemeClr val="bg1"/>
                </a:solidFill>
              </a:rPr>
              <a:t>математики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FA6774D8-7EAF-4A52-8EAD-DC16DCFCB241}"/>
              </a:ext>
            </a:extLst>
          </p:cNvPr>
          <p:cNvSpPr txBox="1">
            <a:spLocks/>
          </p:cNvSpPr>
          <p:nvPr/>
        </p:nvSpPr>
        <p:spPr>
          <a:xfrm>
            <a:off x="467544" y="6021288"/>
            <a:ext cx="8219256" cy="5620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3074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506D237A-C411-40E0-83B6-26C7D1F70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082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555776" y="260648"/>
            <a:ext cx="360040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Тема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FD57DAC6-267B-48CC-BB71-E6456E4196F1}"/>
              </a:ext>
            </a:extLst>
          </p:cNvPr>
          <p:cNvSpPr/>
          <p:nvPr/>
        </p:nvSpPr>
        <p:spPr>
          <a:xfrm>
            <a:off x="1259632" y="1412776"/>
            <a:ext cx="6192688" cy="244827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Приближённое вычисление </a:t>
            </a:r>
            <a:r>
              <a:rPr lang="ru-RU" sz="5400" b="1" dirty="0">
                <a:solidFill>
                  <a:schemeClr val="tx1"/>
                </a:solidFill>
              </a:rPr>
              <a:t>площади</a:t>
            </a:r>
          </a:p>
        </p:txBody>
      </p:sp>
      <p:pic>
        <p:nvPicPr>
          <p:cNvPr id="5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503109F5-2E8F-4E7C-B979-CC170DE2D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075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699792" y="332656"/>
            <a:ext cx="360040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Цель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FD57DAC6-267B-48CC-BB71-E6456E4196F1}"/>
              </a:ext>
            </a:extLst>
          </p:cNvPr>
          <p:cNvSpPr/>
          <p:nvPr/>
        </p:nvSpPr>
        <p:spPr>
          <a:xfrm>
            <a:off x="345844" y="1124744"/>
            <a:ext cx="7250492" cy="10081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Уметь находить ….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2EB5CBA-EE0D-481D-81F4-F799BF1893BF}"/>
              </a:ext>
            </a:extLst>
          </p:cNvPr>
          <p:cNvSpPr/>
          <p:nvPr/>
        </p:nvSpPr>
        <p:spPr>
          <a:xfrm>
            <a:off x="331214" y="2276872"/>
            <a:ext cx="7250492" cy="10081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площади разных фигур</a:t>
            </a:r>
          </a:p>
        </p:txBody>
      </p:sp>
      <p:pic>
        <p:nvPicPr>
          <p:cNvPr id="10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AEBA931F-F306-40CA-A81A-6137EB96F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373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1691680" y="1700808"/>
            <a:ext cx="5328592" cy="4104456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53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1979712" y="404664"/>
            <a:ext cx="504056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Палетка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9480EB4B-1DB7-4BFD-BA34-5A92AA3CE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596053"/>
              </p:ext>
            </p:extLst>
          </p:nvPr>
        </p:nvGraphicFramePr>
        <p:xfrm>
          <a:off x="1965029" y="1340768"/>
          <a:ext cx="5329237" cy="518160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  <a:gridCol w="530225"/>
                <a:gridCol w="533400"/>
                <a:gridCol w="534987"/>
                <a:gridCol w="531813"/>
                <a:gridCol w="538162"/>
                <a:gridCol w="525463"/>
                <a:gridCol w="533400"/>
                <a:gridCol w="534987"/>
              </a:tblGrid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 sz="1800" kern="1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4617B"/>
                          </a:outerShdw>
                        </a:effectLst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051720" y="404664"/>
            <a:ext cx="504056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Палетка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9549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692696"/>
            <a:ext cx="8058626" cy="591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86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олилиния 32"/>
          <p:cNvSpPr/>
          <p:nvPr/>
        </p:nvSpPr>
        <p:spPr>
          <a:xfrm>
            <a:off x="1071563" y="928688"/>
            <a:ext cx="2368550" cy="2063750"/>
          </a:xfrm>
          <a:custGeom>
            <a:avLst/>
            <a:gdLst>
              <a:gd name="connsiteX0" fmla="*/ 0 w 2369127"/>
              <a:gd name="connsiteY0" fmla="*/ 0 h 2064327"/>
              <a:gd name="connsiteX1" fmla="*/ 2369127 w 2369127"/>
              <a:gd name="connsiteY1" fmla="*/ 41563 h 2064327"/>
              <a:gd name="connsiteX2" fmla="*/ 1593273 w 2369127"/>
              <a:gd name="connsiteY2" fmla="*/ 2064327 h 2064327"/>
              <a:gd name="connsiteX3" fmla="*/ 471054 w 2369127"/>
              <a:gd name="connsiteY3" fmla="*/ 2064327 h 2064327"/>
              <a:gd name="connsiteX4" fmla="*/ 0 w 2369127"/>
              <a:gd name="connsiteY4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9127" h="2064327">
                <a:moveTo>
                  <a:pt x="0" y="0"/>
                </a:moveTo>
                <a:lnTo>
                  <a:pt x="2369127" y="41563"/>
                </a:lnTo>
                <a:lnTo>
                  <a:pt x="1593273" y="2064327"/>
                </a:lnTo>
                <a:lnTo>
                  <a:pt x="471054" y="2064327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571625" y="928688"/>
            <a:ext cx="928688" cy="20716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571625" y="928688"/>
            <a:ext cx="1428750" cy="121443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36" name="Picture 12" descr="пале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81050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187624" y="3000375"/>
            <a:ext cx="6986501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а</a:t>
            </a:r>
            <a:r>
              <a:rPr lang="en-US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=</a:t>
            </a:r>
            <a:r>
              <a:rPr lang="en-US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13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b </a:t>
            </a: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=</a:t>
            </a:r>
            <a:r>
              <a:rPr lang="en-US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S ≈ 13 + 10  </a:t>
            </a:r>
            <a:r>
              <a:rPr lang="ru-RU" altLang="ru-RU" sz="4000" b="1" dirty="0">
                <a:solidFill>
                  <a:srgbClr val="FF0000"/>
                </a:solidFill>
                <a:latin typeface="Arial" panose="020B0604020202020204" pitchFamily="34" charset="0"/>
              </a:rPr>
              <a:t>: 2 = 18 (кв. см)</a:t>
            </a:r>
          </a:p>
        </p:txBody>
      </p:sp>
    </p:spTree>
    <p:extLst>
      <p:ext uri="{BB962C8B-B14F-4D97-AF65-F5344CB8AC3E}">
        <p14:creationId xmlns:p14="http://schemas.microsoft.com/office/powerpoint/2010/main" val="71958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9480EB4B-1DB7-4BFD-BA34-5A92AA3CE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137540" y="404664"/>
            <a:ext cx="504056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Алгоритм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24744"/>
            <a:ext cx="878497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Наложить палетку на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фигуру;</a:t>
            </a:r>
            <a:endParaRPr lang="ru-RU" altLang="ru-RU" sz="3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Сосчитать число </a:t>
            </a:r>
            <a:r>
              <a:rPr lang="ru-RU" altLang="ru-RU" sz="32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а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целых клеток внутри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фигуры;</a:t>
            </a:r>
            <a:endParaRPr lang="ru-RU" altLang="ru-RU" sz="3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Сосчитать число </a:t>
            </a:r>
            <a:r>
              <a:rPr lang="ru-RU" altLang="ru-RU" sz="32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b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клеток, входящих в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фигуру</a:t>
            </a:r>
          </a:p>
          <a:p>
            <a:pPr>
              <a:spcBef>
                <a:spcPct val="0"/>
              </a:spcBef>
            </a:pP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частично;</a:t>
            </a:r>
            <a:endParaRPr lang="ru-RU" altLang="ru-RU" sz="3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4. 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Сосчитать приближенное значение площади. </a:t>
            </a:r>
            <a:b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         </a:t>
            </a:r>
            <a:r>
              <a:rPr lang="ru-RU" altLang="ru-RU" sz="48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 ≈ a + </a:t>
            </a:r>
            <a:r>
              <a:rPr lang="en-US" altLang="ru-RU" sz="48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b</a:t>
            </a:r>
            <a:r>
              <a:rPr lang="ru-RU" altLang="ru-RU" sz="48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: 2 </a:t>
            </a:r>
            <a:endParaRPr lang="ru-RU" altLang="ru-RU" sz="4800" b="1" dirty="0" smtClean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32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                  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если число </a:t>
            </a:r>
            <a:r>
              <a:rPr lang="ru-RU" altLang="ru-RU" sz="32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b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нечетное, то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увеличить</a:t>
            </a:r>
          </a:p>
          <a:p>
            <a:pPr>
              <a:spcBef>
                <a:spcPct val="0"/>
              </a:spcBef>
            </a:pP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или </a:t>
            </a:r>
            <a:r>
              <a:rPr lang="ru-RU" altLang="ru-RU" sz="3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уменьшить его на 1) 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6654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804397" y="260648"/>
            <a:ext cx="3716728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Самооценка</a:t>
            </a:r>
          </a:p>
        </p:txBody>
      </p:sp>
      <p:pic>
        <p:nvPicPr>
          <p:cNvPr id="2" name="Picture 2" descr="https://openclipart.org/image/2400px/svg_to_png/30103/Target-icon.png">
            <a:extLst>
              <a:ext uri="{FF2B5EF4-FFF2-40B4-BE49-F238E27FC236}">
                <a16:creationId xmlns:a16="http://schemas.microsoft.com/office/drawing/2014/main" xmlns="" id="{E06394B0-7E55-4E6A-A2EB-CA4538332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508" y="2060848"/>
            <a:ext cx="3356992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902A3A13-1976-4991-BC20-A5078A71F00E}"/>
              </a:ext>
            </a:extLst>
          </p:cNvPr>
          <p:cNvSpPr/>
          <p:nvPr/>
        </p:nvSpPr>
        <p:spPr>
          <a:xfrm>
            <a:off x="323528" y="1196752"/>
            <a:ext cx="2952328" cy="117951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Площадь прямоугольного треугольника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6E56978D-A3C1-49A7-AC10-468D7E8FB522}"/>
              </a:ext>
            </a:extLst>
          </p:cNvPr>
          <p:cNvSpPr/>
          <p:nvPr/>
        </p:nvSpPr>
        <p:spPr>
          <a:xfrm>
            <a:off x="5940152" y="1196751"/>
            <a:ext cx="2952328" cy="1242423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Площадь закрашенных фигур</a:t>
            </a:r>
          </a:p>
        </p:txBody>
      </p:sp>
      <p:pic>
        <p:nvPicPr>
          <p:cNvPr id="13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45E2B43C-BB65-413D-8A00-FD00FB50D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xmlns="" id="{F47641C2-A609-4225-8DF5-8BE29CF4F305}"/>
              </a:ext>
            </a:extLst>
          </p:cNvPr>
          <p:cNvCxnSpPr/>
          <p:nvPr/>
        </p:nvCxnSpPr>
        <p:spPr>
          <a:xfrm flipV="1">
            <a:off x="1979712" y="4149080"/>
            <a:ext cx="680669" cy="1886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3F1E2F34-3020-4D59-84B4-B4B1501ADA0D}"/>
              </a:ext>
            </a:extLst>
          </p:cNvPr>
          <p:cNvCxnSpPr/>
          <p:nvPr/>
        </p:nvCxnSpPr>
        <p:spPr>
          <a:xfrm flipV="1">
            <a:off x="1979135" y="4437656"/>
            <a:ext cx="680669" cy="18864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6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71 -0.01065 L 0.03871 -0.01042 C 0.04392 -0.01574 0.04583 -0.01829 0.05173 -0.02153 C 0.05312 -0.02222 0.05451 -0.02222 0.05573 -0.02292 C 0.05677 -0.02315 0.05781 -0.02384 0.05885 -0.02407 C 0.05902 -0.02407 0.06527 -0.02222 0.06597 -0.02153 C 0.07239 -0.01458 0.06336 -0.01944 0.071 -0.0162 C 0.0717 -0.01481 0.07187 -0.01296 0.07291 -0.01204 C 0.07413 -0.01111 0.07569 -0.01134 0.07708 -0.01065 C 0.07795 -0.01042 0.07899 -0.00972 0.08003 -0.00926 C 0.08298 -0.00972 0.08611 -0.00972 0.08906 -0.01065 C 0.0934 -0.01204 0.10243 -0.02361 0.10329 -0.02407 C 0.11545 -0.03449 0.11076 -0.03032 0.11736 -0.03634 C 0.12013 -0.03588 0.12291 -0.03588 0.12552 -0.03495 C 0.12673 -0.03449 0.12725 -0.03241 0.12847 -0.03218 C 0.13125 -0.03194 0.13385 -0.0331 0.13663 -0.03356 C 0.14652 -0.04236 0.13107 -0.0287 0.14357 -0.04028 C 0.15086 -0.04699 0.15503 -0.04907 0.16076 -0.06065 C 0.16354 -0.06574 0.1651 -0.07014 0.16892 -0.07407 C 0.17013 -0.07523 0.17152 -0.07593 0.17291 -0.07662 C 0.1743 -0.07616 0.17569 -0.07616 0.17691 -0.07546 C 0.17812 -0.07477 0.17882 -0.07292 0.18003 -0.07269 C 0.18246 -0.07245 0.18472 -0.07361 0.18715 -0.07407 C 0.1901 -0.07708 0.1934 -0.07986 0.19618 -0.08333 C 0.20052 -0.08935 0.2 -0.08889 0.2052 -0.09421 C 0.20625 -0.09514 0.20729 -0.0963 0.20833 -0.09699 C 0.2092 -0.09745 0.21024 -0.09792 0.21128 -0.09815 C 0.221 -0.0963 0.21597 -0.09699 0.22656 -0.09699 L 0.22656 -0.09676 " pathEditMode="relative" rAng="0" ptsTypes="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-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71 -0.01065 L 0.03871 -0.01042 C 0.04392 -0.01574 0.04583 -0.01829 0.05173 -0.02153 C 0.05312 -0.02222 0.05451 -0.02222 0.05573 -0.02292 C 0.05677 -0.02315 0.05781 -0.02384 0.05885 -0.02408 C 0.05902 -0.02408 0.06527 -0.02222 0.06597 -0.02153 C 0.07239 -0.01459 0.06336 -0.01945 0.071 -0.01621 C 0.0717 -0.01482 0.07187 -0.01296 0.07291 -0.01204 C 0.07413 -0.01111 0.07569 -0.01134 0.07708 -0.01065 C 0.07795 -0.01042 0.07899 -0.00972 0.08003 -0.00926 C 0.08298 -0.00972 0.08611 -0.00972 0.08906 -0.01065 C 0.0934 -0.01204 0.10243 -0.02361 0.10329 -0.02408 C 0.11545 -0.03449 0.11076 -0.03033 0.11736 -0.03634 C 0.12013 -0.03588 0.12291 -0.03588 0.12552 -0.03496 C 0.12673 -0.03449 0.12725 -0.03241 0.12847 -0.03218 C 0.13125 -0.03195 0.13385 -0.0331 0.13663 -0.03357 C 0.14652 -0.04236 0.13107 -0.02871 0.14357 -0.04028 C 0.15086 -0.04699 0.15503 -0.04908 0.16076 -0.06065 C 0.16354 -0.06574 0.1651 -0.07014 0.16892 -0.07408 C 0.17013 -0.07523 0.17152 -0.07593 0.17291 -0.07662 C 0.1743 -0.07616 0.17569 -0.07616 0.17691 -0.07546 C 0.17812 -0.07477 0.17882 -0.07292 0.18003 -0.07269 C 0.18246 -0.07246 0.18472 -0.07361 0.18715 -0.07408 C 0.1901 -0.07709 0.1934 -0.07986 0.19618 -0.08334 C 0.20052 -0.08935 0.2 -0.08889 0.2052 -0.09421 C 0.20625 -0.09514 0.20729 -0.0963 0.20833 -0.09699 C 0.2092 -0.09746 0.21024 -0.09792 0.21128 -0.09815 C 0.221 -0.0963 0.21597 -0.09699 0.22656 -0.09699 L 0.22656 -0.09676 " pathEditMode="relative" rAng="0" ptsTypes="AAAAAAAAAAAAAAAAAAAAAAAAAAA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-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3131840" y="260648"/>
            <a:ext cx="3384376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Итог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FD57DAC6-267B-48CC-BB71-E6456E4196F1}"/>
              </a:ext>
            </a:extLst>
          </p:cNvPr>
          <p:cNvSpPr/>
          <p:nvPr/>
        </p:nvSpPr>
        <p:spPr>
          <a:xfrm>
            <a:off x="1583668" y="1299669"/>
            <a:ext cx="6444716" cy="64807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Самое сложное задание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8577811E-BE21-4C1A-8A93-C9DBD07B643D}"/>
              </a:ext>
            </a:extLst>
          </p:cNvPr>
          <p:cNvSpPr/>
          <p:nvPr/>
        </p:nvSpPr>
        <p:spPr>
          <a:xfrm>
            <a:off x="1583668" y="2358123"/>
            <a:ext cx="6444716" cy="64807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Самое интересное задание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93E16956-6014-4E0E-B2E6-A2D806AE38AA}"/>
              </a:ext>
            </a:extLst>
          </p:cNvPr>
          <p:cNvSpPr/>
          <p:nvPr/>
        </p:nvSpPr>
        <p:spPr>
          <a:xfrm>
            <a:off x="1583668" y="3407188"/>
            <a:ext cx="6444716" cy="72008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Самое лёгкое задание</a:t>
            </a:r>
          </a:p>
        </p:txBody>
      </p:sp>
      <p:pic>
        <p:nvPicPr>
          <p:cNvPr id="8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A5106ECB-7062-4C1E-A824-043EBE6FB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8730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1979712" y="332656"/>
            <a:ext cx="5040560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Настрой на урок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FD57DAC6-267B-48CC-BB71-E6456E4196F1}"/>
              </a:ext>
            </a:extLst>
          </p:cNvPr>
          <p:cNvSpPr/>
          <p:nvPr/>
        </p:nvSpPr>
        <p:spPr>
          <a:xfrm>
            <a:off x="1043608" y="1700808"/>
            <a:ext cx="7200800" cy="1656184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Я стану хорошим учеником, потому что  …</a:t>
            </a:r>
          </a:p>
        </p:txBody>
      </p:sp>
      <p:pic>
        <p:nvPicPr>
          <p:cNvPr id="6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F015795A-C804-49AA-ADA9-E3ABFE386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88753" cy="255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323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4149080"/>
            <a:ext cx="1889924" cy="25483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87824" y="1417638"/>
            <a:ext cx="2808312" cy="287545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2852936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atin typeface="+mj-lt"/>
                <a:cs typeface="Times New Roman" panose="02020603050405020304" pitchFamily="18" charset="0"/>
              </a:rPr>
              <a:t>a</a:t>
            </a:r>
            <a:endParaRPr lang="ru-RU" sz="2400" b="1" dirty="0">
              <a:latin typeface="+mj-l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51720" y="4924618"/>
            <a:ext cx="5040560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</a:t>
            </a:r>
            <a:r>
              <a:rPr lang="ru-RU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= </a:t>
            </a:r>
            <a:r>
              <a:rPr lang="ru-RU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а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sz="4800" b="1" dirty="0">
                <a:solidFill>
                  <a:schemeClr val="bg1"/>
                </a:solidFill>
                <a:cs typeface="Times New Roman" panose="02020603050405020304" pitchFamily="18" charset="0"/>
              </a:rPr>
              <a:t>∙ </a:t>
            </a:r>
            <a:r>
              <a:rPr lang="ru-RU" sz="4800" b="1" dirty="0">
                <a:solidFill>
                  <a:schemeClr val="bg1"/>
                </a:solidFill>
                <a:cs typeface="Times New Roman" panose="02020603050405020304" pitchFamily="18" charset="0"/>
              </a:rPr>
              <a:t>а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37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279658"/>
            <a:ext cx="1889924" cy="25483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1988840"/>
            <a:ext cx="4464496" cy="2290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89416" y="271875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+mj-lt"/>
                <a:cs typeface="Times New Roman" panose="02020603050405020304" pitchFamily="18" charset="0"/>
              </a:rPr>
              <a:t>a</a:t>
            </a:r>
            <a:endParaRPr lang="ru-RU" sz="4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1286996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+mj-lt"/>
                <a:cs typeface="Times New Roman" panose="02020603050405020304" pitchFamily="18" charset="0"/>
              </a:rPr>
              <a:t>b</a:t>
            </a:r>
            <a:endParaRPr lang="ru-RU" sz="48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23728" y="4821192"/>
            <a:ext cx="5040560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</a:t>
            </a:r>
            <a:r>
              <a:rPr lang="ru-RU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= </a:t>
            </a:r>
            <a:r>
              <a:rPr lang="en-US" sz="4800" b="1" dirty="0">
                <a:solidFill>
                  <a:schemeClr val="bg1"/>
                </a:solidFill>
                <a:cs typeface="Times New Roman" panose="02020603050405020304" pitchFamily="18" charset="0"/>
              </a:rPr>
              <a:t>a ∙ 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b 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74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2771800" y="1124444"/>
            <a:ext cx="4680520" cy="290892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2163405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91980" y="4068839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b</a:t>
            </a:r>
            <a:endParaRPr lang="ru-RU" sz="4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3768" y="4807156"/>
            <a:ext cx="5040560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S</a:t>
            </a:r>
            <a:r>
              <a:rPr lang="ru-RU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= </a:t>
            </a:r>
            <a:r>
              <a:rPr lang="en-US" sz="4800" b="1" dirty="0">
                <a:solidFill>
                  <a:schemeClr val="bg1"/>
                </a:solidFill>
                <a:cs typeface="Times New Roman" panose="02020603050405020304" pitchFamily="18" charset="0"/>
              </a:rPr>
              <a:t>a ∙ </a:t>
            </a:r>
            <a:r>
              <a:rPr lang="en-US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b </a:t>
            </a:r>
            <a:r>
              <a:rPr lang="ru-RU" sz="48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: 2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9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A96E0A2-C6F6-4279-BDA7-961653EBB342}"/>
              </a:ext>
            </a:extLst>
          </p:cNvPr>
          <p:cNvSpPr/>
          <p:nvPr/>
        </p:nvSpPr>
        <p:spPr>
          <a:xfrm>
            <a:off x="2843807" y="260648"/>
            <a:ext cx="4229013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Найди площадь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50E15D24-F85B-4A05-BAC8-3FADC0E095AE}"/>
              </a:ext>
            </a:extLst>
          </p:cNvPr>
          <p:cNvSpPr/>
          <p:nvPr/>
        </p:nvSpPr>
        <p:spPr>
          <a:xfrm>
            <a:off x="42271" y="4095670"/>
            <a:ext cx="4169689" cy="783377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 = </a:t>
            </a:r>
            <a:r>
              <a:rPr lang="ru-RU" sz="3200" b="1" dirty="0" smtClean="0">
                <a:solidFill>
                  <a:schemeClr val="tx1"/>
                </a:solidFill>
              </a:rPr>
              <a:t>6 </a:t>
            </a:r>
            <a:r>
              <a:rPr lang="en-US" sz="3200" b="1" dirty="0">
                <a:solidFill>
                  <a:schemeClr val="tx1"/>
                </a:solidFill>
                <a:cs typeface="Times New Roman" panose="02020603050405020304" pitchFamily="18" charset="0"/>
              </a:rPr>
              <a:t>∙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3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>= </a:t>
            </a:r>
            <a:r>
              <a:rPr lang="en-US" sz="3200" b="1" dirty="0" smtClean="0">
                <a:solidFill>
                  <a:schemeClr val="tx1"/>
                </a:solidFill>
              </a:rPr>
              <a:t>1</a:t>
            </a:r>
            <a:r>
              <a:rPr lang="ru-RU" sz="3200" b="1" dirty="0" smtClean="0">
                <a:solidFill>
                  <a:schemeClr val="tx1"/>
                </a:solidFill>
              </a:rPr>
              <a:t>8 </a:t>
            </a:r>
            <a:r>
              <a:rPr lang="en-US" sz="3200" b="1" dirty="0" smtClean="0">
                <a:solidFill>
                  <a:schemeClr val="tx1"/>
                </a:solidFill>
              </a:rPr>
              <a:t>(</a:t>
            </a:r>
            <a:r>
              <a:rPr lang="ru-RU" sz="3200" b="1" dirty="0" smtClean="0">
                <a:solidFill>
                  <a:schemeClr val="tx1"/>
                </a:solidFill>
              </a:rPr>
              <a:t>кв</a:t>
            </a:r>
            <a:r>
              <a:rPr lang="ru-RU" sz="3200" b="1" dirty="0">
                <a:solidFill>
                  <a:schemeClr val="tx1"/>
                </a:solidFill>
              </a:rPr>
              <a:t>. </a:t>
            </a:r>
            <a:r>
              <a:rPr lang="en-US" sz="3200" b="1" dirty="0">
                <a:solidFill>
                  <a:schemeClr val="tx1"/>
                </a:solidFill>
              </a:rPr>
              <a:t>c</a:t>
            </a:r>
            <a:r>
              <a:rPr lang="ru-RU" sz="3200" b="1" dirty="0" smtClean="0">
                <a:solidFill>
                  <a:schemeClr val="tx1"/>
                </a:solidFill>
              </a:rPr>
              <a:t>м</a:t>
            </a:r>
            <a:r>
              <a:rPr lang="en-US" sz="3200" b="1" dirty="0" smtClean="0">
                <a:solidFill>
                  <a:schemeClr val="tx1"/>
                </a:solidFill>
              </a:rPr>
              <a:t>)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lika-edu.kz/wp-content/uploads/2015/08/ruler.jpg">
            <a:extLst>
              <a:ext uri="{FF2B5EF4-FFF2-40B4-BE49-F238E27FC236}">
                <a16:creationId xmlns:a16="http://schemas.microsoft.com/office/drawing/2014/main" xmlns="" id="{ADA0CBC2-D943-4758-B959-AF275747A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871" y="5085184"/>
            <a:ext cx="1196209" cy="161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EB8455B-1E16-48B9-BF90-EB3BCC515F71}"/>
              </a:ext>
            </a:extLst>
          </p:cNvPr>
          <p:cNvSpPr/>
          <p:nvPr/>
        </p:nvSpPr>
        <p:spPr>
          <a:xfrm>
            <a:off x="251520" y="1780398"/>
            <a:ext cx="3476367" cy="17147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231BF7F-6A9B-4671-8748-0FC79F15F836}"/>
              </a:ext>
            </a:extLst>
          </p:cNvPr>
          <p:cNvSpPr txBox="1"/>
          <p:nvPr/>
        </p:nvSpPr>
        <p:spPr>
          <a:xfrm>
            <a:off x="1195896" y="1181201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6</a:t>
            </a:r>
            <a:r>
              <a:rPr lang="ru-RU" sz="2800" b="1" dirty="0" smtClean="0"/>
              <a:t> </a:t>
            </a:r>
            <a:r>
              <a:rPr lang="ru-RU" sz="2800" b="1" dirty="0"/>
              <a:t>см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0F5E6B4-1C2E-47F6-8A53-072006F43424}"/>
              </a:ext>
            </a:extLst>
          </p:cNvPr>
          <p:cNvSpPr txBox="1"/>
          <p:nvPr/>
        </p:nvSpPr>
        <p:spPr>
          <a:xfrm>
            <a:off x="3347864" y="228676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  <a:r>
              <a:rPr lang="ru-RU" sz="2800" b="1" dirty="0" smtClean="0"/>
              <a:t> </a:t>
            </a:r>
            <a:r>
              <a:rPr lang="ru-RU" sz="2800" b="1" dirty="0"/>
              <a:t>см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582" y="1739394"/>
            <a:ext cx="3239625" cy="1761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563" y="1739394"/>
            <a:ext cx="3239625" cy="17558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925899" y="2239753"/>
            <a:ext cx="856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3 см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5" y="4042560"/>
            <a:ext cx="4608512" cy="104262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084168" y="1257178"/>
            <a:ext cx="856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6 см</a:t>
            </a:r>
          </a:p>
        </p:txBody>
      </p:sp>
    </p:spTree>
    <p:extLst>
      <p:ext uri="{BB962C8B-B14F-4D97-AF65-F5344CB8AC3E}">
        <p14:creationId xmlns:p14="http://schemas.microsoft.com/office/powerpoint/2010/main" val="313869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1691680" y="1700808"/>
            <a:ext cx="5328592" cy="4104456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49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t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263116" y="1105469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9527" y="1796458"/>
            <a:ext cx="5364945" cy="4133446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229314"/>
              </p:ext>
            </p:extLst>
          </p:nvPr>
        </p:nvGraphicFramePr>
        <p:xfrm>
          <a:off x="1475656" y="836712"/>
          <a:ext cx="6096000" cy="547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674708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6295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0131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015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283" y="404664"/>
            <a:ext cx="3627434" cy="10729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700808"/>
            <a:ext cx="6212362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627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146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75</cp:revision>
  <dcterms:created xsi:type="dcterms:W3CDTF">2017-08-13T05:03:26Z</dcterms:created>
  <dcterms:modified xsi:type="dcterms:W3CDTF">2021-10-07T21:43:13Z</dcterms:modified>
</cp:coreProperties>
</file>