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72" r:id="rId6"/>
    <p:sldId id="271" r:id="rId7"/>
    <p:sldId id="262" r:id="rId8"/>
    <p:sldId id="259" r:id="rId9"/>
    <p:sldId id="260" r:id="rId10"/>
    <p:sldId id="270" r:id="rId11"/>
    <p:sldId id="261" r:id="rId12"/>
    <p:sldId id="265" r:id="rId13"/>
    <p:sldId id="264" r:id="rId14"/>
    <p:sldId id="263" r:id="rId15"/>
    <p:sldId id="268" r:id="rId16"/>
    <p:sldId id="266" r:id="rId17"/>
    <p:sldId id="269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BF11B"/>
    <a:srgbClr val="CAD5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4857760"/>
            <a:ext cx="37448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высшей категории 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Клименко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 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642918"/>
            <a:ext cx="63365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гражданина, патриота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процессе взаимодействия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личности с социумом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2500306"/>
            <a:ext cx="2681028" cy="391954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5286380" y="500042"/>
            <a:ext cx="1714512" cy="16287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Адекватное поведение в обществе детей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786578" y="1142984"/>
            <a:ext cx="1714512" cy="162878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Адекватное поведение в обществе взрослых</a:t>
            </a: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858016" y="2786058"/>
            <a:ext cx="1714512" cy="162878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Познание смысловых мотивов и задач жизни общества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429256" y="3571876"/>
            <a:ext cx="1714512" cy="16287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реализация активность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000496" y="2786058"/>
            <a:ext cx="1714512" cy="16287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 к сверстникам, эмпатия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000496" y="1357298"/>
            <a:ext cx="1714512" cy="162878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Коммуникабельная компетентность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429256" y="2000240"/>
            <a:ext cx="1785950" cy="1714512"/>
          </a:xfrm>
          <a:prstGeom prst="ellipse">
            <a:avLst/>
          </a:prstGeom>
          <a:solidFill>
            <a:srgbClr val="CAD537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Ребёнок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15074" y="5214950"/>
            <a:ext cx="285752" cy="1200152"/>
          </a:xfrm>
          <a:prstGeom prst="rect">
            <a:avLst/>
          </a:prstGeom>
          <a:solidFill>
            <a:srgbClr val="1BF1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29058" y="6215082"/>
            <a:ext cx="4786346" cy="642918"/>
          </a:xfrm>
          <a:prstGeom prst="roundRect">
            <a:avLst/>
          </a:prstGeom>
          <a:solidFill>
            <a:srgbClr val="1BF1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Здоровье психическое, физическое, нравственное</a:t>
            </a:r>
            <a:endParaRPr lang="ru-RU" sz="20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объединение 18"/>
          <p:cNvSpPr/>
          <p:nvPr/>
        </p:nvSpPr>
        <p:spPr>
          <a:xfrm rot="18820662">
            <a:off x="5296216" y="4761480"/>
            <a:ext cx="685800" cy="1643670"/>
          </a:xfrm>
          <a:prstGeom prst="flowChartMerge">
            <a:avLst/>
          </a:prstGeom>
          <a:solidFill>
            <a:srgbClr val="1BF1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объединение 19"/>
          <p:cNvSpPr/>
          <p:nvPr/>
        </p:nvSpPr>
        <p:spPr>
          <a:xfrm rot="2784281">
            <a:off x="6775259" y="4779528"/>
            <a:ext cx="685800" cy="1643670"/>
          </a:xfrm>
          <a:prstGeom prst="flowChartMerge">
            <a:avLst/>
          </a:prstGeom>
          <a:solidFill>
            <a:srgbClr val="1BF1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4282" y="214290"/>
            <a:ext cx="364333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процесс освоения социальных ролей и усвоения социальных норм, превращения человека в личность.</a:t>
            </a:r>
          </a:p>
          <a:p>
            <a:pPr algn="ctr"/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Социальные нормы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образцы, правила поведения в обществе.</a:t>
            </a:r>
          </a:p>
          <a:p>
            <a:pPr algn="ctr"/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роль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способ поведения человека в соответствии с занимаемым социальным положением.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566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Общество как форма жизнедеятельности людей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786190"/>
            <a:ext cx="4286248" cy="28589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3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642918"/>
            <a:ext cx="4286248" cy="28771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785794"/>
            <a:ext cx="457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Возникновение человека и возникновение общества – это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единый процесс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человека – нет общества (и наоборот). Знания, трудовые умения, предметы – всё это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продукты общества.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3714752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 один ребёнок, выросший среди животных, не имел знаний, трудовых навыков, не умел пользоваться предметом, созданным в человеческом обществе. Человек без социума вырастает подобием животного.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8143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в сфере патриотического воспитания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4143380"/>
            <a:ext cx="3786214" cy="25254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1643050"/>
            <a:ext cx="44291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патриотических чувств.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Расслоение общества.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Подверженность влиянию чуждых культурных ценностей.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Обострение национального вопроса, утрата толерантности, перерастание патриотизма в национализм.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Незнание своих корней.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Разрушение семейных и коллективных традиций в молодёжной среде.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Неадекватное понимание роли и места России, родного города в историческом и культурном развитии общества и государства, своей роли в обеспечении защиты Отечества.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1500174"/>
            <a:ext cx="3767621" cy="2500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56435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патриотического воспитания дошкольников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428736"/>
            <a:ext cx="3121152" cy="2240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3786190"/>
            <a:ext cx="3810026" cy="28575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714744" y="1571612"/>
            <a:ext cx="51339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Историко-краеведческое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Гражданско-патриотическое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929066"/>
            <a:ext cx="4996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Социально-патриотическое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Военно-патриотическое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Героико-патриотическое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Спортивно-патриотическое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428992" y="3000372"/>
            <a:ext cx="2428892" cy="9858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785926"/>
            <a:ext cx="3000396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Работа, связанная с памятными датами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57166"/>
            <a:ext cx="4000528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Возрождение старых традиций и создание новых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42860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традиционных общешкольных мероприятий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43702" y="2357430"/>
            <a:ext cx="2214578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2198" y="5643578"/>
            <a:ext cx="2500330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Школьный музей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5572140"/>
            <a:ext cx="4357718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Физкультурно-оздоровительная и военно-спортивная деятельность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4500570"/>
            <a:ext cx="2928958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школьных дисциплин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3071810"/>
            <a:ext cx="2571768" cy="11287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государственных символов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536281" y="4393413"/>
            <a:ext cx="185738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57884" y="3643314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857884" y="3000372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214942" y="1928802"/>
            <a:ext cx="1285884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V="1">
            <a:off x="3464711" y="1750207"/>
            <a:ext cx="164307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5" idx="3"/>
          </p:cNvCxnSpPr>
          <p:nvPr/>
        </p:nvCxnSpPr>
        <p:spPr>
          <a:xfrm rot="16200000" flipV="1">
            <a:off x="3407559" y="2335997"/>
            <a:ext cx="68580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2928926" y="357187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3250397" y="4107661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3571868" y="4572008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5143504" y="4214818"/>
            <a:ext cx="3643338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районных, городских,  региональных мероприятиях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00562" y="2928934"/>
            <a:ext cx="441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общности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840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Взаимодействие человека и социума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428736"/>
            <a:ext cx="3343292" cy="914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28992" y="1571612"/>
            <a:ext cx="1733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Социум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857496"/>
            <a:ext cx="2786082" cy="71438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2857496"/>
            <a:ext cx="4143404" cy="7143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4" y="2928934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786190"/>
            <a:ext cx="451476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Государство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образования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Церковь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Учреждения культуры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Спортивные учреждения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Общественные организации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264" y="4286256"/>
            <a:ext cx="14879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Нации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Классы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4929190" y="2428868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2857488" y="2357430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785918" y="378619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6715140" y="400050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639" y="214290"/>
            <a:ext cx="9044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формы взаимодействия людей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142984"/>
            <a:ext cx="2928926" cy="278608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Коопера-</a:t>
            </a:r>
          </a:p>
          <a:p>
            <a:pPr algn="ctr"/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ция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3108" y="1142984"/>
            <a:ext cx="2928926" cy="278608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Соревно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вание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071546"/>
            <a:ext cx="2928926" cy="278608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Приспо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собление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1142984"/>
            <a:ext cx="2928926" cy="278608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Конфликт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4214818"/>
            <a:ext cx="20002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цель порождает тёплые чувства друг к другу, взаимное тяготение и симпатию.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4286256"/>
            <a:ext cx="1857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Вызывает повышенную активность людей.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4286256"/>
            <a:ext cx="2428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Побуждает к терпению по отношению к другим, к примирению с иными взглядами.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7" y="4500570"/>
            <a:ext cx="2285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Ведёт к противоборству, проявляемому в разных формах.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14290"/>
            <a:ext cx="7272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взаимодействия людей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214422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Общение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214422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214422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Учёба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143380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4143380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Отдых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4143380"/>
            <a:ext cx="2071702" cy="64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Вражда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50" y="5000636"/>
            <a:ext cx="2428892" cy="16192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 descr="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4929198"/>
            <a:ext cx="2571768" cy="16767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3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2143116"/>
            <a:ext cx="2794442" cy="15722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Рисунок 13" descr="3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1472" y="4929198"/>
            <a:ext cx="2286016" cy="16710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 descr="3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143636" y="2143116"/>
            <a:ext cx="2643777" cy="17630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 descr="3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286116" y="2000240"/>
            <a:ext cx="2670231" cy="20002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214290"/>
            <a:ext cx="4668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428736"/>
            <a:ext cx="821533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https://detki.guru/vospitanie/duhovno-nravstvennoe/vospitanie-patriotizma-mladshih-shkolnikov.html 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https://ktonanovenkogo.ru/voprosy-i-otvety/patriotizm-chto-ehto-takoe-kto-takoj-patriot.html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https://yandex.ru/search/?text=%D0%B3%D1%80%D0%B0%D0%B6%D0%B4%D0%B0%D0%BD%D1%81%D1%82%D0%B2%D0%B5%D0%BD%D0%BD%D0%BE%D1%81%D1%82%D1%8C&amp;lr=35&amp;clid=2186617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https://yandex.ru/search/?text=%D1%81%D0%BE%D1%86%D0%B8%D1%83%D0%BC&amp;lr=35&amp;clid=2186617</a:t>
            </a:r>
          </a:p>
          <a:p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Источник: https://detki.guru/vospitanie/duhovno-nravstvennoe/vospitanie-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patriotizma-mladshih-shkolnikov.html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38" y="2571744"/>
            <a:ext cx="91141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857232"/>
            <a:ext cx="835824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тот, кто любит своё отечество, предан своему народу, готов на жертвы и подвиги во имя интересов своей родины.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тот, кто добросовестно трудится на благо своей страны и призывает к этому окружающих, кто помогает совершенствоваться своим согражданам.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основе каких ценностей мы воспитывает патриота?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 из ценностей  -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Это - стойкая гражданская позиция, чувство гордости и сопереживания за свою страну, трепетное отношение к её истории.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14290"/>
            <a:ext cx="4819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Определимся с понятиями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714752"/>
            <a:ext cx="7033734" cy="2786058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1000108"/>
            <a:ext cx="778674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человек, принадлежащий к постоянному населению данного государства, пользующийся его защитой и наделённый совокупностью политических и иных прав и обязанностей.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активный участник общественной, политической, культурной жизни своей страны, своего государства.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357166"/>
            <a:ext cx="555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такой гражданин  государства?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286124"/>
            <a:ext cx="3462346" cy="3199293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2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3429000"/>
            <a:ext cx="4699001" cy="2643188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85720" y="357166"/>
            <a:ext cx="4000528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Патриотизм.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всего определяется как чувство.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357166"/>
            <a:ext cx="4000528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Гражданственность.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Предполагает наличие прав, свобод и обязанностей.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2571744"/>
            <a:ext cx="7786742" cy="17002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Ценности, для которых характерны положительное отношение к своей стране и желание быть ей полезным, а также  наличие чувства ответственности перед своей страной, народом, родными и близкими.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4500570"/>
            <a:ext cx="3657600" cy="2164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4357694"/>
            <a:ext cx="3429024" cy="23317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2976" y="3857628"/>
            <a:ext cx="3429024" cy="2540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214290"/>
            <a:ext cx="3429024" cy="22860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57752" y="2456795"/>
            <a:ext cx="42862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А.С. Макаренко: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«Мы требуем от нашего гражданина, чтобы он в каждую минуту своей жизни был готов выполнить свой долг перед коллективом, и значит перед Родиной, не ожидая распоряжения или приказания, чтобы он обладал инициативой и творческой волей».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«Сердцевина человека – любовь к Отечеству – закладывается в детстве…Торжество добра, красоты, истины – это для ребёнка личное счастье. Формирование патриотической сердцевины человека как раз заключается в том, чтобы он постиг это счастье».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14290"/>
            <a:ext cx="49291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патриотического воспитания необходимо начинать  именно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так как в этот период происходит развитие культурно-исторических ориентаций нравственной и духовной основы личности ребенка, развитие его эмоций, чувств, мышления, механизмов приспособления в обществе, начинается процесс национально-культурного самоопределения, осознание себя в окружающем мире. Период дошкольного детства по психологическим характеристикам благоприятен для патриотического воспитания, так как дошкольник отвечает доверием взрослому, для ребенка характерна подражательность, внушаемость, эмоциональная отзывчивость, искренность чувств.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86182" y="3571876"/>
            <a:ext cx="4983413" cy="29289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81263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ФГОС  определён «портрет выпускника школы»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(гражданско-патриотические качества)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142984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Любящий свой край и свою Родину, уважающий свой народ, его культуру, духовные традиции.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Осознающий и принимающий традиционные ценности семьи, российского гражданского общества, многонационального российского народа, человечества, осознающий свою сопричастность судьбе Отечества.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3357562"/>
            <a:ext cx="35004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Осознающий себя личностью, социально активный, уважающий закон и правопорядок, осознающий ответственность перед семьёй, обществом, государством, человечеством.</a:t>
            </a:r>
          </a:p>
          <a:p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85720" y="1928802"/>
            <a:ext cx="285752" cy="357190"/>
          </a:xfrm>
          <a:prstGeom prst="triangl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85720" y="1142984"/>
            <a:ext cx="285752" cy="35719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57158" y="3357562"/>
            <a:ext cx="285752" cy="35719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928926" y="2571744"/>
            <a:ext cx="3286148" cy="178595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патриотизма и гражданственности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857496"/>
            <a:ext cx="2428892" cy="12001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Организованная образовательная деятельность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388" y="2786058"/>
            <a:ext cx="2200284" cy="12001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71802" y="714356"/>
            <a:ext cx="3143272" cy="12001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мероприятиях и акциях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02" y="5000636"/>
            <a:ext cx="3143272" cy="12001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Воспитательная работа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Арка 8"/>
          <p:cNvSpPr/>
          <p:nvPr/>
        </p:nvSpPr>
        <p:spPr>
          <a:xfrm rot="18582095">
            <a:off x="1573308" y="1670932"/>
            <a:ext cx="1768054" cy="914400"/>
          </a:xfrm>
          <a:prstGeom prst="blockArc">
            <a:avLst>
              <a:gd name="adj1" fmla="val 10783669"/>
              <a:gd name="adj2" fmla="val 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rot="2579674">
            <a:off x="6003667" y="1694471"/>
            <a:ext cx="1768054" cy="914400"/>
          </a:xfrm>
          <a:prstGeom prst="blockArc">
            <a:avLst>
              <a:gd name="adj1" fmla="val 10783669"/>
              <a:gd name="adj2" fmla="val 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 rot="7548609">
            <a:off x="5933312" y="4241970"/>
            <a:ext cx="1768054" cy="914400"/>
          </a:xfrm>
          <a:prstGeom prst="blockArc">
            <a:avLst>
              <a:gd name="adj1" fmla="val 10783669"/>
              <a:gd name="adj2" fmla="val 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13453639">
            <a:off x="1568513" y="4273224"/>
            <a:ext cx="1768054" cy="914400"/>
          </a:xfrm>
          <a:prstGeom prst="blockArc">
            <a:avLst>
              <a:gd name="adj1" fmla="val 10783669"/>
              <a:gd name="adj2" fmla="val 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214290"/>
            <a:ext cx="5934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представляет собой социум?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4000504"/>
            <a:ext cx="4429156" cy="25098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4000504"/>
            <a:ext cx="3409006" cy="24099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0034" y="928670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Социум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синоним понятия «общество».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Социум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неприродная реальность, отличающаяся от живой и неживой природы.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Природное и социальное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не только две среды обитания человека, но и две сущности, присущие ему самому.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Социальное общество выступает формой его существования, небиологическим способом связи людей.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0"/>
            <a:ext cx="3306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610136"/>
            <a:ext cx="535785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Социум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окружение, в котором формируется человек; это среда, в которой человек находится в постоянном психологическом контакте с другими людьми.</a:t>
            </a:r>
          </a:p>
          <a:p>
            <a:pPr algn="just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Социум оказывает на личность громадное,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определяющее влияние.</a:t>
            </a:r>
          </a:p>
          <a:p>
            <a:pPr algn="just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Общество способно влиять на человека положительно – развивая его, и отрицательно – подавляя. Человек всю жизнь учится жить в обществе, то есть происходит процесс 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социализации</a:t>
            </a:r>
            <a:r>
              <a:rPr lang="en-U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человека во взаимодействии его с обществом).</a:t>
            </a:r>
          </a:p>
        </p:txBody>
      </p:sp>
      <p:pic>
        <p:nvPicPr>
          <p:cNvPr id="6" name="Рисунок 5" descr="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38" y="1214422"/>
            <a:ext cx="3298358" cy="1857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3857628"/>
            <a:ext cx="3062995" cy="21019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922</Words>
  <PresentationFormat>Экран (4:3)</PresentationFormat>
  <Paragraphs>132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Клименко Наталья Александровна</cp:lastModifiedBy>
  <cp:revision>79</cp:revision>
  <dcterms:created xsi:type="dcterms:W3CDTF">2019-05-19T13:20:58Z</dcterms:created>
  <dcterms:modified xsi:type="dcterms:W3CDTF">2021-10-25T17:02:13Z</dcterms:modified>
</cp:coreProperties>
</file>