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8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3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228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9678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32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3852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46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9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6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032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4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1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553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6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EE9FA-BAEE-48E3-913F-B31D4710CE3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B87481-7F66-465B-9B98-A90980992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553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6.png"/><Relationship Id="rId7" Type="http://schemas.openxmlformats.org/officeDocument/2006/relationships/image" Target="../media/image3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71600" y="471487"/>
            <a:ext cx="10172700" cy="5800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</a:rPr>
              <a:t>Открытый урок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1">
                    <a:lumMod val="75000"/>
                  </a:schemeClr>
                </a:solidFill>
              </a:rPr>
              <a:t>п</a:t>
            </a: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</a:rPr>
              <a:t>о </a:t>
            </a: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</a:rPr>
              <a:t>легкой атлетике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1">
                    <a:lumMod val="75000"/>
                  </a:schemeClr>
                </a:solidFill>
              </a:rPr>
              <a:t>в</a:t>
            </a: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</a:rPr>
              <a:t>7 классе</a:t>
            </a:r>
          </a:p>
          <a:p>
            <a:pPr marL="0" indent="0" algn="ctr">
              <a:buNone/>
            </a:pPr>
            <a:endParaRPr lang="ru-RU" sz="36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Тема: Метание малого мяча на дальность.</a:t>
            </a:r>
          </a:p>
          <a:p>
            <a:pPr marL="0" indent="0" algn="ctr">
              <a:buNone/>
            </a:pP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Место проведения: Спортивный зал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Время урока: 40 мин.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Инвентарь: Теннисные мячи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2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1684" y="243062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925" y="3465671"/>
            <a:ext cx="3314700" cy="1381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984" y="4957704"/>
            <a:ext cx="2726331" cy="18037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017" y="200025"/>
            <a:ext cx="3810000" cy="2070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47" y="200025"/>
            <a:ext cx="2323898" cy="32648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46" y="3590190"/>
            <a:ext cx="2323900" cy="31732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091" y="3590190"/>
            <a:ext cx="2109977" cy="31712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090" y="200025"/>
            <a:ext cx="2109978" cy="326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2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67371"/>
          </a:xfrm>
        </p:spPr>
        <p:txBody>
          <a:bodyPr/>
          <a:lstStyle/>
          <a:p>
            <a:pPr algn="ctr"/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4" y="1543050"/>
            <a:ext cx="10363826" cy="424814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dirty="0" smtClean="0"/>
              <a:t>Разучить Технику метания малого мяча на дальность с помощью теннисного мяча;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Совершенствовать технику ловли мяча;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Воспитывать целеустремленность и трудолюбие на уроках физической культуры.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065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3" y="185738"/>
            <a:ext cx="10887701" cy="56054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Метание </a:t>
            </a:r>
            <a:r>
              <a:rPr lang="ru-RU" sz="4000" dirty="0"/>
              <a:t>малого </a:t>
            </a:r>
            <a:r>
              <a:rPr lang="ru-RU" sz="4000" dirty="0" smtClean="0"/>
              <a:t>мяча. </a:t>
            </a:r>
          </a:p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Общая </a:t>
            </a:r>
            <a:r>
              <a:rPr lang="ru-RU" dirty="0"/>
              <a:t>структура движения слагается из ряда фаз. Предварительная часть метания подразделяется на держание снаряда </a:t>
            </a:r>
            <a:r>
              <a:rPr lang="ru-RU" dirty="0" smtClean="0"/>
              <a:t>Финальная </a:t>
            </a:r>
            <a:r>
              <a:rPr lang="ru-RU" dirty="0"/>
              <a:t>часть включает в себя элементы финального усилия и фазу сохранения равновесия после </a:t>
            </a:r>
            <a:r>
              <a:rPr lang="ru-RU" dirty="0" smtClean="0"/>
              <a:t>броска.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3" y="2806700"/>
            <a:ext cx="2541713" cy="370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056" y="2806700"/>
            <a:ext cx="2505518" cy="370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145" y="2806700"/>
            <a:ext cx="2591243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31951" y="115888"/>
            <a:ext cx="8785225" cy="6265862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dirty="0">
                <a:solidFill>
                  <a:schemeClr val="tx1">
                    <a:lumMod val="75000"/>
                  </a:schemeClr>
                </a:solidFill>
              </a:rPr>
              <a:t>Держание </a:t>
            </a:r>
            <a:r>
              <a:rPr lang="ru-RU" altLang="ru-RU" sz="5400" dirty="0" smtClean="0">
                <a:solidFill>
                  <a:schemeClr val="tx1">
                    <a:lumMod val="75000"/>
                  </a:schemeClr>
                </a:solidFill>
              </a:rPr>
              <a:t>мяча</a:t>
            </a:r>
            <a:endParaRPr lang="ru-RU" altLang="ru-RU" sz="5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20" t="8263" r="57414" b="82204"/>
          <a:stretch>
            <a:fillRect/>
          </a:stretch>
        </p:blipFill>
        <p:spPr bwMode="auto">
          <a:xfrm>
            <a:off x="0" y="1092711"/>
            <a:ext cx="2494750" cy="370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2" t="8369" r="47136" b="82309"/>
          <a:stretch>
            <a:fillRect/>
          </a:stretch>
        </p:blipFill>
        <p:spPr bwMode="auto">
          <a:xfrm>
            <a:off x="2494750" y="1078859"/>
            <a:ext cx="2689226" cy="372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1" t="8475" r="35831" b="83263"/>
          <a:stretch>
            <a:fillRect/>
          </a:stretch>
        </p:blipFill>
        <p:spPr bwMode="auto">
          <a:xfrm>
            <a:off x="5183976" y="1092711"/>
            <a:ext cx="2668590" cy="370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524001" y="5297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524001" y="4996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45" y="1044059"/>
            <a:ext cx="3832930" cy="533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44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318480"/>
            <a:ext cx="9215438" cy="953108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Финальное усилие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75" y="1700215"/>
            <a:ext cx="2628123" cy="40766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21" y="1700217"/>
            <a:ext cx="2721377" cy="4076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221" y="1700215"/>
            <a:ext cx="2750342" cy="407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7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4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Подводящие упражнения для метания малого мяча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0800"/>
            <a:ext cx="9681104" cy="50085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1. Прокатывание</a:t>
            </a:r>
            <a:r>
              <a:rPr lang="ru-RU" sz="2400" dirty="0"/>
              <a:t>, бросание и ловля мячей, шариков и других предметов одной и двумя руками из-за головы. Основная цель этих упражнений — научить ребенка энергично отталкивать или бросать предмет в заданном направлении.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74" y="2641600"/>
            <a:ext cx="2452688" cy="35613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5" y="2856237"/>
            <a:ext cx="4194704" cy="31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4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0208" y="703266"/>
            <a:ext cx="9652529" cy="58975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2. </a:t>
            </a:r>
            <a:r>
              <a:rPr lang="ru-RU" sz="2400" dirty="0"/>
              <a:t>П</a:t>
            </a:r>
            <a:r>
              <a:rPr lang="ru-RU" sz="2400" dirty="0" smtClean="0"/>
              <a:t>ередачи </a:t>
            </a:r>
            <a:r>
              <a:rPr lang="ru-RU" sz="2400" dirty="0"/>
              <a:t>мяча в парах, по кругу, </a:t>
            </a:r>
            <a:r>
              <a:rPr lang="ru-RU" sz="2400" dirty="0" smtClean="0"/>
              <a:t>передачи мяча в </a:t>
            </a:r>
            <a:r>
              <a:rPr lang="ru-RU" sz="2400" dirty="0"/>
              <a:t>стенку с последующей </a:t>
            </a:r>
            <a:r>
              <a:rPr lang="ru-RU" sz="2400" dirty="0" smtClean="0"/>
              <a:t>ловлей.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4" y="4057650"/>
            <a:ext cx="4062413" cy="21912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08" y="1652587"/>
            <a:ext cx="5095644" cy="45962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4" y="1652587"/>
            <a:ext cx="4062413" cy="223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872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Обучение метанию малого мяча на дальность с места.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428750"/>
            <a:ext cx="10544175" cy="52863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Держание малого мяча</a:t>
            </a:r>
            <a:endParaRPr lang="ru-RU" sz="2800" dirty="0"/>
          </a:p>
          <a:p>
            <a:pPr marL="0" indent="0" algn="just">
              <a:buNone/>
            </a:pPr>
            <a:r>
              <a:rPr lang="ru-RU" sz="2400" dirty="0" smtClean="0"/>
              <a:t>	Упражнения:</a:t>
            </a:r>
          </a:p>
          <a:p>
            <a:pPr marL="0" indent="0" algn="just">
              <a:buNone/>
            </a:pPr>
            <a:r>
              <a:rPr lang="ru-RU" sz="2400" dirty="0"/>
              <a:t>1. </a:t>
            </a:r>
            <a:r>
              <a:rPr lang="ru-RU" sz="2400" dirty="0" smtClean="0"/>
              <a:t>Выполнение </a:t>
            </a:r>
            <a:r>
              <a:rPr lang="ru-RU" sz="2400" dirty="0"/>
              <a:t>хвата малого мяча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03" y="3226442"/>
            <a:ext cx="5413281" cy="3188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189" y="805970"/>
            <a:ext cx="2769261" cy="4377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542" y="2308439"/>
            <a:ext cx="2645688" cy="410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28613"/>
            <a:ext cx="11224155" cy="635793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/>
              <a:t>Финальное усилие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4000" dirty="0"/>
              <a:t>У</a:t>
            </a:r>
            <a:r>
              <a:rPr lang="ru-RU" sz="4000" dirty="0" smtClean="0"/>
              <a:t>пражнения: </a:t>
            </a:r>
          </a:p>
          <a:p>
            <a:pPr marL="0" indent="0" algn="just">
              <a:buNone/>
            </a:pPr>
            <a:r>
              <a:rPr lang="ru-RU" sz="2400" dirty="0" smtClean="0"/>
              <a:t>1. Метание </a:t>
            </a:r>
            <a:r>
              <a:rPr lang="ru-RU" sz="2400" dirty="0"/>
              <a:t>мяча перед собой в пол активным движением кисти из исходного положения </a:t>
            </a:r>
            <a:r>
              <a:rPr lang="ru-RU" sz="2400" dirty="0" smtClean="0"/>
              <a:t>(</a:t>
            </a:r>
            <a:r>
              <a:rPr lang="ru-RU" sz="2400" dirty="0" err="1" smtClean="0"/>
              <a:t>И.п</a:t>
            </a:r>
            <a:r>
              <a:rPr lang="ru-RU" sz="2400" dirty="0"/>
              <a:t>.) рука прямая впереди;</a:t>
            </a:r>
          </a:p>
          <a:p>
            <a:pPr marL="0" indent="0" algn="just">
              <a:buNone/>
            </a:pPr>
            <a:r>
              <a:rPr lang="ru-RU" sz="2400" dirty="0" smtClean="0"/>
              <a:t>2. То </a:t>
            </a:r>
            <a:r>
              <a:rPr lang="ru-RU" sz="2400" dirty="0"/>
              <a:t>же, но метание </a:t>
            </a:r>
            <a:r>
              <a:rPr lang="ru-RU" sz="2400" dirty="0" err="1"/>
              <a:t>хлестообразным</a:t>
            </a:r>
            <a:r>
              <a:rPr lang="ru-RU" sz="2400" dirty="0"/>
              <a:t> движением предплечья и кисти;</a:t>
            </a:r>
          </a:p>
          <a:p>
            <a:pPr marL="0" indent="0" algn="just">
              <a:buNone/>
            </a:pPr>
            <a:r>
              <a:rPr lang="ru-RU" sz="2400" dirty="0" smtClean="0"/>
              <a:t>3. То </a:t>
            </a:r>
            <a:r>
              <a:rPr lang="ru-RU" sz="2400" dirty="0"/>
              <a:t>же, но в </a:t>
            </a:r>
            <a:r>
              <a:rPr lang="ru-RU" sz="2400" dirty="0" smtClean="0"/>
              <a:t>И. </a:t>
            </a:r>
            <a:r>
              <a:rPr lang="ru-RU" sz="2400" dirty="0"/>
              <a:t>п. мяч в поднятой вверх руке, а </a:t>
            </a:r>
            <a:r>
              <a:rPr lang="ru-RU" sz="2400" dirty="0" err="1"/>
              <a:t>хлестообразное</a:t>
            </a:r>
            <a:r>
              <a:rPr lang="ru-RU" sz="2400" dirty="0"/>
              <a:t> движение начинается после активного выведения локтя вперед с последующей резкой его остановкой;</a:t>
            </a:r>
          </a:p>
          <a:p>
            <a:pPr marL="0" indent="0" algn="just">
              <a:buNone/>
            </a:pPr>
            <a:r>
              <a:rPr lang="ru-RU" sz="2400" dirty="0" smtClean="0"/>
              <a:t>4. Метание </a:t>
            </a:r>
            <a:r>
              <a:rPr lang="ru-RU" sz="2400" dirty="0"/>
              <a:t>мяча вперед-вверх двумя руками из-за головы, стоя в </a:t>
            </a:r>
            <a:r>
              <a:rPr lang="ru-RU" sz="2400" dirty="0" err="1"/>
              <a:t>и.п</a:t>
            </a:r>
            <a:r>
              <a:rPr lang="ru-RU" sz="2400" dirty="0"/>
              <a:t>. ноги врозь на ширине плеч;</a:t>
            </a:r>
          </a:p>
          <a:p>
            <a:pPr marL="0" indent="0" algn="just">
              <a:buNone/>
            </a:pPr>
            <a:r>
              <a:rPr lang="ru-RU" sz="2400" dirty="0" smtClean="0"/>
              <a:t>5. То </a:t>
            </a:r>
            <a:r>
              <a:rPr lang="ru-RU" sz="2400" dirty="0"/>
              <a:t>же из </a:t>
            </a:r>
            <a:r>
              <a:rPr lang="ru-RU" sz="2400" dirty="0" err="1" smtClean="0"/>
              <a:t>И.п</a:t>
            </a:r>
            <a:r>
              <a:rPr lang="ru-RU" sz="2400" dirty="0"/>
              <a:t>. левая нога впереди, правая сзади на носке;</a:t>
            </a:r>
          </a:p>
          <a:p>
            <a:pPr marL="0" indent="0" algn="just">
              <a:buNone/>
            </a:pPr>
            <a:r>
              <a:rPr lang="ru-RU" sz="2400" dirty="0" smtClean="0"/>
              <a:t>6. Метание </a:t>
            </a:r>
            <a:r>
              <a:rPr lang="ru-RU" sz="2400" dirty="0"/>
              <a:t>мяча вперед-вверх из и. п. стоя левым боком по отношению броску, рука со снарядом выпрямлена и отведена назад левая рука перед собой, вес тела над слегка согнутой правой ногой, туловище умеренно отклонено назад;</a:t>
            </a:r>
          </a:p>
          <a:p>
            <a:pPr marL="0" indent="0" algn="just">
              <a:buNone/>
            </a:pPr>
            <a:r>
              <a:rPr lang="ru-RU" sz="2400" dirty="0" smtClean="0"/>
              <a:t>7. Метание </a:t>
            </a:r>
            <a:r>
              <a:rPr lang="ru-RU" sz="2400" dirty="0"/>
              <a:t>мяча после постановки левой ноги из и. п. стоя левым боком по отношению броска на согнутой правой и приподнятой левой ноге с отведенным снарядом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205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</TotalTime>
  <Words>110</Words>
  <Application>Microsoft Office PowerPoint</Application>
  <PresentationFormat>Произвольный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Презентация PowerPoint</vt:lpstr>
      <vt:lpstr>Задачи урока:</vt:lpstr>
      <vt:lpstr>Презентация PowerPoint</vt:lpstr>
      <vt:lpstr>Презентация PowerPoint</vt:lpstr>
      <vt:lpstr>Финальное усилие</vt:lpstr>
      <vt:lpstr>Подводящие упражнения для метания малого мяча</vt:lpstr>
      <vt:lpstr>Презентация PowerPoint</vt:lpstr>
      <vt:lpstr>Обучение метанию малого мяча на дальность с места.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Наташа</cp:lastModifiedBy>
  <cp:revision>16</cp:revision>
  <dcterms:created xsi:type="dcterms:W3CDTF">2017-11-14T14:23:32Z</dcterms:created>
  <dcterms:modified xsi:type="dcterms:W3CDTF">2021-10-26T09:47:25Z</dcterms:modified>
</cp:coreProperties>
</file>