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314" r:id="rId2"/>
    <p:sldId id="315" r:id="rId3"/>
    <p:sldId id="322" r:id="rId4"/>
    <p:sldId id="316" r:id="rId5"/>
    <p:sldId id="317" r:id="rId6"/>
    <p:sldId id="321" r:id="rId7"/>
    <p:sldId id="318" r:id="rId8"/>
    <p:sldId id="319" r:id="rId9"/>
    <p:sldId id="320" r:id="rId10"/>
    <p:sldId id="323" r:id="rId11"/>
    <p:sldId id="256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307" r:id="rId49"/>
    <p:sldId id="295" r:id="rId50"/>
    <p:sldId id="296" r:id="rId51"/>
    <p:sldId id="297" r:id="rId52"/>
    <p:sldId id="298" r:id="rId53"/>
    <p:sldId id="299" r:id="rId54"/>
    <p:sldId id="300" r:id="rId55"/>
    <p:sldId id="301" r:id="rId56"/>
    <p:sldId id="302" r:id="rId57"/>
    <p:sldId id="303" r:id="rId58"/>
    <p:sldId id="304" r:id="rId59"/>
    <p:sldId id="305" r:id="rId60"/>
    <p:sldId id="306" r:id="rId61"/>
    <p:sldId id="308" r:id="rId62"/>
    <p:sldId id="309" r:id="rId63"/>
    <p:sldId id="310" r:id="rId64"/>
    <p:sldId id="311" r:id="rId65"/>
    <p:sldId id="312" r:id="rId66"/>
  </p:sldIdLst>
  <p:sldSz cx="9144000" cy="6858000" type="screen4x3"/>
  <p:notesSz cx="6858000" cy="9144000"/>
  <p:custShowLst>
    <p:custShow name="Произвольный показ 1" id="0">
      <p:sldLst>
        <p:sld r:id="rId36"/>
        <p:sld r:id="rId37"/>
        <p:sld r:id="rId38"/>
        <p:sld r:id="rId39"/>
        <p:sld r:id="rId40"/>
        <p:sld r:id="rId41"/>
        <p:sld r:id="rId42"/>
        <p:sld r:id="rId43"/>
        <p:sld r:id="rId44"/>
        <p:sld r:id="rId45"/>
        <p:sld r:id="rId46"/>
        <p:sld r:id="rId47"/>
        <p:sld r:id="rId48"/>
        <p:sld r:id="rId49"/>
        <p:sld r:id="rId50"/>
        <p:sld r:id="rId51"/>
        <p:sld r:id="rId52"/>
        <p:sld r:id="rId53"/>
        <p:sld r:id="rId54"/>
        <p:sld r:id="rId55"/>
        <p:sld r:id="rId56"/>
        <p:sld r:id="rId57"/>
        <p:sld r:id="rId58"/>
        <p:sld r:id="rId59"/>
        <p:sld r:id="rId60"/>
        <p:sld r:id="rId61"/>
        <p:sld r:id="rId62"/>
        <p:sld r:id="rId63"/>
        <p:sld r:id="rId64"/>
        <p:sld r:id="rId65"/>
        <p:sld r:id="rId66"/>
      </p:sldLst>
    </p:custShow>
  </p:custShowLst>
  <p:custDataLst>
    <p:tags r:id="rId6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5" autoAdjust="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gs" Target="tags/tag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16EC65B5-EA2C-43D7-B897-9DFE8C0B9983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6D4C1D8-1B9F-4EF7-A4B6-8D3C152E8A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E344F0-2DB3-4DDE-AEEF-47E38B62C035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DDDF7B-EC65-4960-81F3-FD83F27E9F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046D0-D067-4DF5-90E9-9C57D3691D54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7E62A4-1391-4133-994D-400441FBFD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FCA978B1-2F71-4339-A54B-78EF752D9370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34C89-F1E3-4EE5-B664-BCDEFCC884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8D785515-5DD5-4574-A2A3-898EA1FAF216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C603E6C2-A332-49DF-98FC-80715091CA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048892E4-DE4E-4ABF-8957-EDC5A2B00DCC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1B438F9F-2B27-4F1C-9916-BA64722BE0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8A824AB6-9B51-4538-A869-831C6877B5E7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3CE340A-2229-4AE6-89A6-053C105CAC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335B65-6AD5-4D50-978F-333F14451442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60CE16-C731-4337-ABB5-08C7CA1C96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53FCDAAC-F6FE-41AD-BEDD-A1506B891EC8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6074E467-68C8-46B5-9DE1-6F73057D04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9A3E09F-747E-4546-B157-69BCEDAE0FCC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F1A0957A-5532-4481-BEFD-92D5D8F27E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762B34F-6FE1-46A8-918C-9FBDAAE9FA87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F3FB847E-BDE6-4499-B8EE-A3E853D698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E00643C-D047-4071-BC92-4375552D2E66}" type="datetimeFigureOut">
              <a:rPr lang="ru-RU" smtClean="0"/>
              <a:pPr>
                <a:defRPr/>
              </a:pPr>
              <a:t>22.10.2016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BF5F5CF-540C-492F-85FC-6FB964001D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Как бы вы назвали?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44824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+mn-lt"/>
              </a:rPr>
              <a:t>Научно-исследовательские учреждения,  предназначенные для всестороннего   изучения растений и животных в природных условиях и проведения  экспериментальных  исследований.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3140968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+mn-lt"/>
              </a:rPr>
              <a:t>Биологические станции</a:t>
            </a:r>
          </a:p>
          <a:p>
            <a:pPr algn="ctr"/>
            <a:r>
              <a:rPr lang="ru-RU" sz="3200" dirty="0" smtClean="0">
                <a:latin typeface="+mn-lt"/>
              </a:rPr>
              <a:t>(экологические)</a:t>
            </a:r>
            <a:endParaRPr lang="ru-RU" sz="3200" dirty="0">
              <a:latin typeface="+mn-lt"/>
            </a:endParaRPr>
          </a:p>
        </p:txBody>
      </p:sp>
      <p:pic>
        <p:nvPicPr>
          <p:cNvPr id="3074" name="Picture 2" descr="https://02varvara.files.wordpress.com/2013/10/00-our-smaller-brothers-06-20-10-13-bear-cubs-bear-rescue-centre-bubonitsy-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437112"/>
            <a:ext cx="3024336" cy="2016224"/>
          </a:xfrm>
          <a:prstGeom prst="rect">
            <a:avLst/>
          </a:prstGeom>
          <a:noFill/>
        </p:spPr>
      </p:pic>
      <p:pic>
        <p:nvPicPr>
          <p:cNvPr id="3076" name="Picture 4" descr="https://im1-tub-ru.yandex.net/i?id=92891c5441eb7fb794fc92a5a981ad89&amp;n=33&amp;h=215&amp;w=3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437112"/>
            <a:ext cx="3638550" cy="20478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919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Задания для работы в группах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 работники (ботанического сада, биологической станции) </a:t>
            </a:r>
          </a:p>
          <a:p>
            <a:pPr>
              <a:buFontTx/>
              <a:buChar char="-"/>
            </a:pPr>
            <a:r>
              <a:rPr lang="ru-RU" dirty="0" smtClean="0"/>
              <a:t>Чем занимаются сотрудники вашей станции?</a:t>
            </a:r>
          </a:p>
          <a:p>
            <a:pPr>
              <a:buFontTx/>
              <a:buChar char="-"/>
            </a:pPr>
            <a:r>
              <a:rPr lang="ru-RU" dirty="0" smtClean="0"/>
              <a:t>Где она находится?</a:t>
            </a:r>
          </a:p>
          <a:p>
            <a:pPr>
              <a:buFontTx/>
              <a:buChar char="-"/>
            </a:pPr>
            <a:r>
              <a:rPr lang="ru-RU" dirty="0" smtClean="0"/>
              <a:t>В чем заключается важность </a:t>
            </a:r>
            <a:r>
              <a:rPr lang="ru-RU" smtClean="0"/>
              <a:t>вашей работы?</a:t>
            </a:r>
            <a:endParaRPr lang="ru-RU" dirty="0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04664"/>
            <a:ext cx="7890100" cy="185115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природы 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7854950" cy="1752600"/>
          </a:xfrm>
        </p:spPr>
        <p:txBody>
          <a:bodyPr>
            <a:normAutofit/>
          </a:bodyPr>
          <a:lstStyle/>
          <a:p>
            <a:pPr marR="0" algn="ctr"/>
            <a:r>
              <a:rPr lang="ru-RU" sz="5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Красноярского</a:t>
            </a:r>
            <a:r>
              <a:rPr lang="ru-RU" sz="5400" dirty="0" smtClean="0"/>
              <a:t> </a:t>
            </a:r>
            <a:r>
              <a:rPr lang="ru-RU" sz="5400" dirty="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края </a:t>
            </a:r>
          </a:p>
        </p:txBody>
      </p:sp>
      <p:pic>
        <p:nvPicPr>
          <p:cNvPr id="5124" name="Picture 4" descr="http://97.93.e3.storage.ngs.ru/cfdf34cb0634040049a60074320fb977/408cddb85f3f86cca243269e99_376_287_cro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672408" cy="280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Анашенский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9144000" cy="557212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Памятник природы </a:t>
            </a:r>
            <a:r>
              <a:rPr lang="ru-RU" b="1" dirty="0" err="1" smtClean="0"/>
              <a:t>Анашенский</a:t>
            </a:r>
            <a:r>
              <a:rPr lang="ru-RU" b="1" dirty="0" smtClean="0"/>
              <a:t> бор</a:t>
            </a:r>
            <a:r>
              <a:rPr lang="ru-RU" dirty="0" smtClean="0"/>
              <a:t> образован в 1981 г. в целях сохранения уникального лесного массива, живописного ландшафта, имеющего </a:t>
            </a:r>
            <a:r>
              <a:rPr lang="ru-RU" dirty="0" err="1" smtClean="0"/>
              <a:t>средообразующее</a:t>
            </a:r>
            <a:r>
              <a:rPr lang="ru-RU" dirty="0" smtClean="0"/>
              <a:t> значение.</a:t>
            </a:r>
          </a:p>
          <a:p>
            <a:r>
              <a:rPr lang="ru-RU" b="1" dirty="0" smtClean="0"/>
              <a:t>Расположен</a:t>
            </a:r>
            <a:r>
              <a:rPr lang="ru-RU" dirty="0" smtClean="0"/>
              <a:t> на территории Новоселовского района.</a:t>
            </a:r>
          </a:p>
          <a:p>
            <a:r>
              <a:rPr lang="ru-RU" b="1" dirty="0" smtClean="0"/>
              <a:t>Площадь</a:t>
            </a:r>
            <a:r>
              <a:rPr lang="ru-RU" dirty="0" smtClean="0"/>
              <a:t> - 5849,0 га.</a:t>
            </a:r>
          </a:p>
          <a:p>
            <a:r>
              <a:rPr lang="ru-RU" b="1" dirty="0" smtClean="0"/>
              <a:t>Границы:</a:t>
            </a:r>
            <a:r>
              <a:rPr lang="ru-RU" dirty="0" smtClean="0"/>
              <a:t> </a:t>
            </a:r>
            <a:r>
              <a:rPr lang="ru-RU" dirty="0" err="1" smtClean="0"/>
              <a:t>Анашенский</a:t>
            </a:r>
            <a:r>
              <a:rPr lang="ru-RU" dirty="0" smtClean="0"/>
              <a:t> бор находится на правом берегу р. Енисей, протяженность бора - 18 км. Памятник природы отграничивается с юга - руслом р. </a:t>
            </a:r>
            <a:r>
              <a:rPr lang="ru-RU" dirty="0" err="1" smtClean="0"/>
              <a:t>Тальцы</a:t>
            </a:r>
            <a:r>
              <a:rPr lang="ru-RU" dirty="0" smtClean="0"/>
              <a:t> и землями совхоза "</a:t>
            </a:r>
            <a:r>
              <a:rPr lang="ru-RU" dirty="0" err="1" smtClean="0"/>
              <a:t>Анашенский</a:t>
            </a:r>
            <a:r>
              <a:rPr lang="ru-RU" dirty="0" smtClean="0"/>
              <a:t>", с востока и запада берегами Красноярского водохранилища;</a:t>
            </a:r>
          </a:p>
          <a:p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лесной массив.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Анашенский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8194" name="Picture 2" descr="http://www.doopt.ru/images/Anash_b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340768"/>
            <a:ext cx="4572000" cy="5214937"/>
          </a:xfrm>
          <a:noFill/>
        </p:spPr>
      </p:pic>
      <p:pic>
        <p:nvPicPr>
          <p:cNvPr id="8195" name="Picture 2" descr="Памятник природы - Анашенский б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885" y="1544538"/>
            <a:ext cx="3357563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Березово-муравьиная роща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6286500" cy="557212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уникального участка леса с большим количеством муравейников.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Устюгского</a:t>
            </a:r>
            <a:r>
              <a:rPr lang="ru-RU" dirty="0" smtClean="0"/>
              <a:t> совхоза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300 м от д. Плоское, по обе стороны дороги из п. Емельяново, в 10, 11 кварталах ГУ сельский лесхоз "</a:t>
            </a:r>
            <a:r>
              <a:rPr lang="ru-RU" dirty="0" err="1" smtClean="0"/>
              <a:t>Емельяновский</a:t>
            </a:r>
            <a:r>
              <a:rPr lang="ru-RU" dirty="0" smtClean="0"/>
              <a:t>", в квартале 4 Красноярского военного лесничества.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березовая роща; муравейники.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9220" name="Picture 2" descr="Памятник природы «Березово-муравьиная роща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857375"/>
            <a:ext cx="2760662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Верховье реки первой Белой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00188"/>
            <a:ext cx="8258175" cy="4824412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1993 г. в целях сохранения участка кедрово-пихтовой тайги с комплексом видов древних и реликтовых растений доледникового периода, некоторые из которых встречаются только в Ермаковском районе и на оз.Байкал.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- 30,0 га (длиной 1,5 км, шириной (вместе с охранной зоной) 200 м)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85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Бассейн р. Белая входит в систему р. Большой </a:t>
            </a:r>
            <a:r>
              <a:rPr lang="ru-RU" dirty="0" err="1" smtClean="0"/>
              <a:t>Кебеж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участок кедрово-пихтовой тайги с комплексом видов древних и реликтовых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Верховье реки первой Белой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1267" name="Picture 2" descr="http://www.doopt.ru/photo/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714500"/>
            <a:ext cx="2881312" cy="428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http://www.svyato.info/uploads/posts/2009-02/1234152511_view_over_ufa_riv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857375"/>
            <a:ext cx="54292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Второй родник на р. Ужурка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3357563"/>
            <a:ext cx="8715375" cy="3214687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родника как источника чистой воды.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Ужурского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- 0,0001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въезде в г. Ужур, в 25-30 м западнее полотна дороги Назарово-Ужур и впадает в р. Чернавка (правый приток р. Ужурка).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родник.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2292" name="Picture 2" descr="Памятник природы - Второй родник на р. Ужур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285875"/>
            <a:ext cx="3357563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smtClean="0"/>
              <a:t>Геологический разрез по р. Ореш</a:t>
            </a:r>
            <a:br>
              <a:rPr lang="ru-RU" sz="4400" b="1" smtClean="0"/>
            </a:br>
            <a:endParaRPr lang="ru-RU" sz="44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313"/>
            <a:ext cx="6572250" cy="528637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естественных скальных обнажений - образований </a:t>
            </a:r>
            <a:r>
              <a:rPr lang="ru-RU" dirty="0" err="1" smtClean="0"/>
              <a:t>Джебашской</a:t>
            </a:r>
            <a:r>
              <a:rPr lang="ru-RU" dirty="0" smtClean="0"/>
              <a:t> серии и являющихся опорным разрезом стратиграфического расчленения.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находится в устье р. Ореш по ее правому берегу в кв. 207 </a:t>
            </a:r>
            <a:r>
              <a:rPr lang="ru-RU" dirty="0" err="1" smtClean="0"/>
              <a:t>Араданского</a:t>
            </a:r>
            <a:r>
              <a:rPr lang="ru-RU" dirty="0" smtClean="0"/>
              <a:t> лесничества Усинского лесхоза.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геологический разрез.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3316" name="Picture 2" descr="Памятник природы - Геологический разрез по р. Оре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500188"/>
            <a:ext cx="2643187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Гмирянский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58175" cy="475297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в естественном состоянии соснового бора, имеющего эстетическое и рекреационное значение.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Рыбинского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- 199,8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включает правую сторону </a:t>
            </a:r>
            <a:r>
              <a:rPr lang="ru-RU" dirty="0" err="1" smtClean="0"/>
              <a:t>Гмирянского</a:t>
            </a:r>
            <a:r>
              <a:rPr lang="ru-RU" dirty="0" smtClean="0"/>
              <a:t> бора от дороги г. Заозёрный - с. Солянка, с севера граничит с </a:t>
            </a:r>
            <a:r>
              <a:rPr lang="ru-RU" dirty="0" err="1" smtClean="0"/>
              <a:t>с</a:t>
            </a:r>
            <a:r>
              <a:rPr lang="ru-RU" dirty="0" smtClean="0"/>
              <a:t>. </a:t>
            </a:r>
            <a:r>
              <a:rPr lang="ru-RU" dirty="0" err="1" smtClean="0"/>
              <a:t>Гмирянка</a:t>
            </a:r>
            <a:r>
              <a:rPr lang="ru-RU" dirty="0" smtClean="0"/>
              <a:t>, с юга и запада примыкает пруд Гмирянский, с востока - пашня совхоза </a:t>
            </a:r>
            <a:r>
              <a:rPr lang="ru-RU" dirty="0" err="1" smtClean="0"/>
              <a:t>Заозёрновский</a:t>
            </a:r>
            <a:r>
              <a:rPr lang="ru-RU" dirty="0" smtClean="0"/>
              <a:t>. Гмирянский пруд входит в состав памятника природы.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сосновый бор.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Направления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Акклиматизация</a:t>
            </a:r>
          </a:p>
          <a:p>
            <a:r>
              <a:rPr lang="ru-RU" dirty="0" smtClean="0"/>
              <a:t>Рыболовство</a:t>
            </a:r>
          </a:p>
          <a:p>
            <a:r>
              <a:rPr lang="ru-RU" dirty="0" smtClean="0"/>
              <a:t>Разведение  определенных видов животных </a:t>
            </a:r>
          </a:p>
          <a:p>
            <a:r>
              <a:rPr lang="ru-RU" dirty="0" smtClean="0"/>
              <a:t>Освоение пустынных территорий,  высокогорных районов</a:t>
            </a:r>
          </a:p>
          <a:p>
            <a:r>
              <a:rPr lang="ru-RU" dirty="0" smtClean="0"/>
              <a:t>Повышение биологической </a:t>
            </a:r>
          </a:p>
          <a:p>
            <a:pPr>
              <a:buNone/>
            </a:pPr>
            <a:r>
              <a:rPr lang="ru-RU" dirty="0" smtClean="0"/>
              <a:t>продуктивности 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Гмирянский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5363" name="Picture 2" descr="http://www.doopt.ru/photo/2011-09-16-1076-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00250"/>
            <a:ext cx="45593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http://www.doopt.ru/photo/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000250"/>
            <a:ext cx="4040187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Дендрарий СибГТУ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9843"/>
            <a:ext cx="8229600" cy="4389437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дендрария, заложенного в 1949 году профессором В.Э. Шмидтом, в научно-исследовательских и учебных целях.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Коллекция ив и аллея лип расположена в 1,5 км от совхоза "Удачный", в западном направлении от автобусной остановки по центральной дороге. Дендрарий расположен в 1,2 км от р. Енисей на возвышенном плато. Географические координаты дендрария 55° 58` 32" </a:t>
            </a:r>
            <a:r>
              <a:rPr lang="ru-RU" dirty="0" err="1" smtClean="0"/>
              <a:t>с.ш</a:t>
            </a:r>
            <a:r>
              <a:rPr lang="ru-RU" dirty="0" smtClean="0"/>
              <a:t>., 92° 37` 55" в.д.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коллекция ив,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аллея лип,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157 форм древесных растений, в том числе редкие виды.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Дендрарий СибГТУ</a:t>
            </a:r>
            <a:endParaRPr lang="ru-RU" smtClean="0"/>
          </a:p>
        </p:txBody>
      </p:sp>
      <p:pic>
        <p:nvPicPr>
          <p:cNvPr id="17411" name="Picture 2" descr="http://lh5.ggpht.com/_olVawaeFUHA/TAEMKlxV7nI/AAAAAAAABuE/Do_CTa3b9UU/DSC061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785938"/>
            <a:ext cx="6429375" cy="428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Дендросад в районе Старого скита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дендрария, заложенного более ста лет назад.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МО г. Дивногорска.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- 1,25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Дендросад находится на въезде в г. Дивногорск со стороны г. Красноярска, в 600 м выше берега р. Енисей. Территория дендросада ограничена от леса и окружающей территории оградой.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розарий, 42 вида деревьев и кустарников, 23 из которых </a:t>
            </a:r>
            <a:r>
              <a:rPr lang="ru-RU" dirty="0" err="1" smtClean="0"/>
              <a:t>интродуценты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Дендросад в районе Старого скита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9459" name="Picture 2" descr="http://www.doopt.ru/images/Pesher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4786312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Памятник природы - Дендросад в районе Старого скит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32856"/>
            <a:ext cx="2643187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Каменный городок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85938"/>
            <a:ext cx="8258175" cy="4538662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 </a:t>
            </a:r>
            <a:r>
              <a:rPr lang="ru-RU" b="1" dirty="0" smtClean="0"/>
              <a:t>Каменный городок</a:t>
            </a:r>
            <a:r>
              <a:rPr lang="ru-RU" dirty="0" smtClean="0"/>
              <a:t> образован в 1981 г. в целях сохранения уникального ландшафтного участка, комплекса причудливых скал в зоне горной тайги, для научных, культурно-просветительских и эстетических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173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Расположен в междуречье рек Большая и Малая </a:t>
            </a:r>
            <a:r>
              <a:rPr lang="ru-RU" dirty="0" err="1" smtClean="0"/>
              <a:t>Оя</a:t>
            </a:r>
            <a:r>
              <a:rPr lang="ru-RU" dirty="0" smtClean="0"/>
              <a:t> на отрогах хребта </a:t>
            </a:r>
            <a:r>
              <a:rPr lang="ru-RU" dirty="0" err="1" smtClean="0"/>
              <a:t>Кулумыс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геологический комплекс.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Каменный городок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1507" name="Picture 4" descr="http://www.ergaki.com/files/P8090002_resiz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428750"/>
            <a:ext cx="307181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6" descr="http://t1.gstatic.com/images?q=tbn:ANd9GcT7v0T5ErY61u5tUjEr9SineHRq1za5ASKmaXMtGA1qzIPaO68F5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428750"/>
            <a:ext cx="300037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8" descr="http://t3.gstatic.com/images?q=tbn:ANd9GcQ8Ohh6XKbBHhpgmFHSsCmsDnF0duuGjPoK03yMbs6F07b5mFe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86250"/>
            <a:ext cx="314325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0" descr="http://t0.gstatic.com/images?q=tbn:ANd9GcSWIuiQiROX1t83sbBQ6Xoj8zKlNo2o-wBYyr7pmoYdjf82BuU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286250"/>
            <a:ext cx="3128963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Красивая береза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71625"/>
            <a:ext cx="5043487" cy="4824413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необычного дерева, с пирамидальной кроной.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Абанского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- 0,01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20 км от п. Абан в районе урочища </a:t>
            </a:r>
            <a:r>
              <a:rPr lang="ru-RU" dirty="0" err="1" smtClean="0"/>
              <a:t>Морозовка</a:t>
            </a:r>
            <a:r>
              <a:rPr lang="ru-RU" dirty="0" smtClean="0"/>
              <a:t>. В состав памятника природы входит охранная зона в радиусе 7 м от охраняемого объекта.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Береза.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2532" name="Picture 2" descr="Памятник природы `Красивая береза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000250"/>
            <a:ext cx="32861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Кривинский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2007 г. с целью сохранения природного комплекса ленточных сосновых боров Минусинской котловины, приуроченных к древним песчаным отложениям, очень уязвимых и испытывающих высокую антропогенную нагрузку в окрестностях оз. </a:t>
            </a:r>
            <a:r>
              <a:rPr lang="ru-RU" dirty="0" err="1" smtClean="0"/>
              <a:t>Тагарского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Минусинского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 </a:t>
            </a:r>
            <a:r>
              <a:rPr lang="ru-RU" dirty="0" smtClean="0"/>
              <a:t>- 1185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Расположен в Минусинском районе Красноярского края, в 17 км к югу от г. Минусинска, на землях государственного лесного фонда КГУ "Минусинский лесхоз" (кварталы N 3 - 14 Знаменского лесничества).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Кривинский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4579" name="Picture 2" descr="http://t0.gstatic.com/images?q=tbn:ANd9GcR5eHy_BmOTiv3j7k1_O-ytfBsgFDRV8aXTOUEr4jD1mRkLgQQVc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00188"/>
            <a:ext cx="431006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AutoShape 4" descr="data:image/jpeg;base64,/9j/4AAQSkZJRgABAQAAAQABAAD/2wCEAAkGBhQSERUUExMWFRUWFxwYGRgYGBsYGxgZHBgXGxgaGhgYHCYfGhkjGhgaHy8iIycpLCwsFx4xNTAqNSgrLCkBCQoKDgwOGg8PGiwkHyQsLCwsLCwsLCwsLCwsLCwsKSwpKSwsLCwsLCwsKSwsLCwsLCwsLCwsKSwsLCwsLCwsLP/AABEIAMMBAgMBIgACEQEDEQH/xAAbAAABBQEBAAAAAAAAAAAAAAAFAAIDBAYHAf/EAEwQAAIBAgQDBQQGBwQIBAcAAAECEQMhAAQSMQVBUQYTImFxMoGRoQdCUrHB0RQWI2KS4fAVM1NyJXOCorLC0vEkQ0RjFzQ1s8Pi4//EABkBAAMBAQEAAAAAAAAAAAAAAAECAwAEBf/EAC4RAAICAQMDAQcEAwEAAAAAAAABAhEDEiExE0FRBBQiMmGhsdFCcYHwUpHxwf/aAAwDAQACEQMRAD8A5vmaU6mA5/LzxPktRRu7gREiYJH5TffHtfOksXE9L9L2+GKNesGJtc/10xlbI/ua7gvaGn3IolP2gaQSdzBj0iw5i+GV8+z1AZIZXiBcgW2je43xlCo0yJ1eogDBDKcVLED2SYFhvaL+cTgKCTsOrY3fGq3eFUS0UwpY7vCy0FrlgWO8+thILLVESoyVaJiosWksjFoRgRuIhSABP3h3zhUKwlp6nbl7jjxePVVJGpoO5N+g/D5YrduySbSo3AoU6S1nXX+0qKgQQ0gDVJexiekCQegw3t/xs1cuovZwHmDLCmvMTJ5zPTGR4j2ierBkCd1VYXkLfD1x7na4/R1Q6pY94B9W50G3IwuGnldUNhx3K32NTwvtNV/QaNKlldSpIL1LUywcsSDAJI1yb2nYYH1OJ5h2au3cK4uylAda6ZZmDGCoGgRFyVEYpcL4vUCd2W0Lp0yAWkH6sSF3g36DFzKVcw57ggAlNM2OgTq5H7QUSDMDyxSGa/dfBpQSdpblPheQzGcRn7xBTSpGhiwWTDEKqIYW/lE4fW7E1blHpAE+zqcwOkmmMabg3DxQougcOO93E8lCx4gCNp9+CeTy+sxqC7RPUkD3C8k8gMUUNauTPPzeqyY8miFGHTsZVUiKi7H6zb+ULIBnF1ey9Xu0AamrLKk66pDKdgVKFRF9hjbZbhAcEiqigGCWsP62+McsEcnRNIQtWiYJOxBnwA31CbW6QpwOlFPb+/QMPVZpfFVf35mZHDaRRFajRYqFUllJ8KrCj2NpJPKZwzI5BqdJaesOgBF9e0yBAXaDtJ5Y2NfNVQJNajNvCFvMjzgbz/RxWq5hyynvkk8wAIAhhI1RIIH/AO2wkvSwf9f4Geefn7fkzdPhaaqr94FeoZkKxEyJnwzB8uZGL2Yoq2mGWwOqEeDI6EG0em+DdHMPf9tRmN7CYi06ucC5ExB3thhzLsWBrUwLXhRaD0adiRubdDg+y4/H3/BuvkW//i/INSoBsylAABNNtQg28UdJtf78QLllJbUxkmxCuCL7cuZj5Rg6cy8yMxSnn4QPlMblri1t7jEnfufD+l09I8oERGn2piI3jC+x4vH3/AfaJ+ft+TGZzgZqD+82m/dMd/fYwD88Ul7JbxVIMQYptsReYbaI92NxWqsFE5ilJIQhACQDzmRIEC9jb4+JXif/ABKjVBsgPJRya28R5HFV6eCWy+/4F9qyLv8Ab8mTyXZ5KZ1NUYkSBNOwueeq7RblERtbDKvA6bsGesxAIMd3vBsJ1WEE41maXvYV8ypAMzpUCSDJ9qT8OY23xWTg1Ij/AOZQSJErHLn4rYy9Pj7p/X8CS9VmvZr6fkCZHhFFH1l2JBkBU0iYO51TacUO0YVCHRWqM5g20rM8zJN528sGs1RVWIRtQHOIn0ubYF8QyBqvSGtUVSx8UwWgaRCiSbGwudueEy+ngo2luN6b1WSeXTKqM5l+zhfx1jqRjA0MqmbR7Q9nSd7bYHcJ7NVs3WNKguprkkNCqBaSxsB9846N2e7HGr4GZ10MVdisgwbiCNJbYBbhPEWJbwjecG4HRyiaKQ0g7ybsZJlj9ZoMT0AwiSS3R6M8ldzn/DfopqUqTd9XppO5RGcjkfFK29xxCv0OnxFqxVVMglAzMBH2XBGNt2g4gVY02kI4kELqkCJQXGl5iCbX5RgJm+2VPM1f0ZajIGW7r9e5hEJkXFywBLbAc8WSdI51OTtgbiGYq/skpGhWVVP92TTgf+53hIDb2k74EZPMO7tRLBBVU95sNCodUhp0kkggHoZ54Kcfy7UaSq1GnRKwAFglvEfFokljAkluuA1Xh60AldK61tTRb2gCIIZD9bxAjcW3kYj6iGq2XwOmtjPVMzTUlQFIBiStzHW++FizXy6FmIqAAkkDTtfHuOTqHo6F5Kdd2UhAFYzaBeY6mJAMWNhGB+c4bpQNymDdZ1c9jtBHLB5MhQQqayVQrATpdfa3mGT2YI57z6YGZ3hzkGqtMrSLQrXPOysftRBsOeGi0cUgcFUCNzFx5+XXFjhFECpq06kFiTIAmbmOlzHlhwyrN7Kzy1z672ncHfEVLPPTDAeFjuQSOs+u8RhrvgRoM1VUqQxGqDAEQRPMjYbX8sB2yehhqJCn3x+d8UVzDTub/wBffi9lCpYBiAoiem49/wD3xqaGQQyHBtTBTCjfUzBABuSxPsjT77gAbYI9sAKb0KQSAlJTfdtV9oDR5GD5DEHEq+i6waQfSLiHIuD6AHY7SeYwIfPxV1wTp2BMx5D0JnCJN7sqpJWi/wAMzGmSSIiQDJg7aQPtGOXXcYmo1TUdyksqnUdR29kQbwfyGBVcEG4IaflEjngjksp3as5AVfDcidZ5KoBk+Z2Gm55YfgnSo3nZPKVc3QqNTQswrEuZAuVWD4jzwZ/VTM/4R/iX/qw/6FXBytbr31/4Fx0RmjHRHNKGyOXJ6LHOWp3ZzodlMz/hH+Jf+rHv6p5n/C/3k/6sb6nnkYEq6kASSGBgX36Cxw85hRA1C4kX3A3PphvaJk/YMPlnPz2TzP8Ah/7y/wDVizkuAZinM5dXJiNRQ6SJ5E+fyGNmc/TEeNPFBHiF52jrOEnEKZMB0JG41DqB95A9+M883yho+ixRdp/Uy6cMrD/0dPY2LJFwB1nl15nENXguYYEfoyCRG9OZ8Umetx0uo9MbH9KW/iFpm4tET8JHxx4M2hIAYXiLjmJHxF/TA6z8ff8AJR+mg+7+n4Mm3CK5n/wlO4I9pbedjEyB8+uJDwuvM/olLbaUgbefl88ajMZtEjWyrO0mJ+OGjP0yQutdR2EiTIkW9L43Vfj7/kHs8Ftqf0/BjM/2czNRge5RIEQrKBYnz3vit+p+Z+wP41/PG9bOoBJdYgNuNjsfTDW4jTADF1g7GRBjf4YPXn2QkvR4W7b+phf1PzP2B/Gv549HY/M/YX+MY3bZxAwUsoYxAm5nb4wcP/SFiZEbTNpmPvtjL1EwewYfn/swX6nZj7K/xDDsr2bqCqKbnuyQWDgyVHsnuxyqX9r6omxnG/xgvpM4xWoNRFFgNUkggciBqncRPLGWaUtmPH0ePG9UeS+nafKZZnpmqqKsQIaB1G283PWZm5wPPbmhWHdwzgnfQ4WNRi4QkGIiATjnea43XqKhNc66ZsZeRJPIkrz3tti3T47naYAWvKx1DBfiJUmeR3nA6sE9uSiwLuwj2h7V0jXGrLswSe83TUBAUNqk8jMgE7dZp8TrVs2tSulOmoq6aieMsVRCKRhQI5CSbgbROKPHlqa1BFK6kKyEsJN3MkAknmSDyucUuGdoe6claalGXxhiSCwvrAJEMbCIjywryOt0V0RiriSZSnUckodNVX9vWwKgwBeD4QWkneDjzOURpn23UlWYOApNtOhYmI/PFPMZ52CuECwYlVCg84JAEmeuCnCsnVzYNNAikKSSfZIEne8G9j1wlykqpglJJ2CXWkxJNNpJmzsBfoMLFFg4MTt5nCxDplLkWuI5/VLsGIgAL4rx9aWF73wIzfFqpCo1kFwB4d4uY3Nt/LEmbybjT+zZNcFfCQIO3Lpy8sEhwl6dP9rVAS0+OQbnZbyfywzlp2JpRYMfiLKIhYaGBG9+cjn67YbSywbxPUCzPIm4HhDGbAnnh9apTZzUiVDWU21KOXhAg25Dnim1UM58LaT9VbW6SQbD0xl8ilFUiTAxLl1kxBJ5fzxfptTuEp+I/bbVpj7MaRO9yDjyqgjchxvMXvyjy07zscMpAcSsM0VJVhMSIJkKeo88KqsQVgjrHyPnjwZRibDlJxKlWwWwj8d5w1iNUWw1QDvaiaoIiTIBMnxKNweht1mcLM553iSLEwAI3M7C0A7dMV+9OkgEzM72PLbFugdcBiq7eKYA90bDoOmFDG+52H6D2nKVv9d/yLjomZp6kZRzUj4iMc++hRYyte8/t9x/q0xtKfGFar3cNOorMWkAn4ECfhhmnY7aRFU4SxsGUApSRrTZC5a2xmQL8pxC/AnIQax4AVm8lCwkeX7OR6xhz9qEAnS28DzGorq+IsNzIAnD812gCNp0MTpDEWBEhjEdQFM8vPFKyLsQbxcjP7DaF8QGlaYtMNoYMS1ulgPMzyizX4aW7y4Gt0Yb2C93O3Pwn44jftAgFNgCRU6biI3HqQLdce0ePozVAJIQE6rQQoXVH8Q9cCp8h1Y7ohbgJJjV4dTkySSysEhST5pfytzxJk+EMlRX1AwFU77CmFJHnqUe62PMn2hV2VSjJqFidp8NvWWAtIm2PKnaWmBUJB8BIG3iMkCPMlW+GDWTgGrFzZdzOVLOGBFkdfe2mP8AhxWyvBoILmY0QATEqgWSOZkGPdj1uOKO78LHvJ2vEHTt01ED349/txNVRSCO7BJPIwFJj+ID44Wp0Fyxt22VqXAWA9sSVUEifqupAHQBVgecnniy3DCpBpETDA65M6iCWkc5G3PyjDcjxvvWju3AveLCJmTEA2jc39+IF7ToVU6Wk/VsTB223J5DffkCQ1ZBdeJKxJw2qsAaSFNICTcinF+l5J3w+lweoIBcaQQYliDFRWmCYWwIgdcSPx1Fd1aRoEkn0BiOviA9TiJ+PKaIeGXUQvKRK6iR1hTPuxvf8AbxeQzOOb/S6kmjcTDW+GNRwfiLCqab1TVkC+kDS0MSN+gv54yn0v5bV3MsFhW3mTcWUCZPyHXCyjof8FYZFNWjmtSnqElRIiy7jeZHx+WF34Bbur2E8rXEaf548bPeJirMuoaWJuWFpBI2FuXXEFHIip4gQto5XIA26kyMc1+R2rCD9omraUqEtpGkayTpGwjpHy6YXHO7A/ZqQJIOsDcBZIYAbkbfnixQqd0iFaa6lMnmTteBfT6+7EHHu0L11Sk5ICreSSC28mTvBjrbF4tSTfcndOlwUOHZ/SSGZIaFMjVAveeUTPuxfXPvRYlKqabHSG1A2mD4r4CGjpIkXHoV+IwRbIlfE9YHVcrTvG0eKI5bDC9Rpcm0J9hutDeQJ5AiBhYuBKXQ/AYWOe/3K9T5DTmzlaIZnLx4qaN4dyASQD4ttjMCRgGa1fN+25KLe+w8gBvtt5YrcYreKLybkGbGTsDyvixkuJ6aaqARBBPSxJJjYkg6fQ4olS2BSvcbmeBVaQBZYBkdQCDBB5Azh1HPsqlAAZibX8oO4wdbtD36HWukEQfTVJKgbHl7zgPm6igHQwaWg7hrReJMT+eMrfIW0gfVogHe/Py32xKq6iCYsCZP1ovFuu2G55D7RMk8j8LnrbESuLTzw/KsVs0HZjs+cw7JfV3VQjp4UmJPPl5e/GdzCkE2gzH37/DG3+iumTmqrAxpy9TzgsUAsbEX2xlczLVXZzLF9ZsIM3Ji493yxl8TK/pIViARHoOQjF+o9LSCFJsLEne835RgW7AVJWwmPd6fhgkiqygCTJsCI36eeNwTq0dk+hcqcnV0ggd8dzMnu6fkI6e7GzzeVRFeoqDWFdgeckCfjpHwxkPoaoFMnVB378//AG6fzxvsO3uFq0Y/h2X7ruapEqSy2WTIgKdpJJDkdNfTE44c1etWuFvBkEyvsgeFlsQpJ9RjUxhRh3lfPcj0FVdjJZ3hbd6lFTPgiTAkuxZ2MbKNOw3sBAk4io0j3FdouxCWIsC5LeXsFR7sbKMeRjdViv08btGO4ap71SqEhQWMgASAxB8NhEhQCSfEemKq5V+6DkAjUB6me8YDykaZ3JJ5AY01XtHTVip1WJBNuVjAmTfoOWJM5xxKZCkMWgWECJmB4iPEYNt8V1yvgk8WOt5Aivw3VXpUj7KUlWRpJ9lixGoESSFHvOK+VyZNCqwW+pbDoKhdgI8iB08ONA/GqYpLUuVYgADeTyIJt78Mo9oKbKxuNMSDvBggiCZEGbYVSnXAXHHfPko0eITlnRFYMlMiTtJgTIMSSSY8jiDhmWFF6TxKuCohbg6mCHrJVrn8BjQ5TNrUBK7Ax934EYnjCa6tUU6KlUr44MbVy9R++e0amnyLeAe8LeeVgNzifM0X0ZdUG+p42lmMKJ+rAbfkBa8Y1cYUYbrPwL7Mt9zO8CyRWu+qPAIsIGyqIHuc8/bxnfpSWauXEA+F7dbjnyHP3Y6LjDfSFl1arR1AkhSAAY3I5+W/W0c8SnO7fyLQgscaRy9KiBtLQVvsoknlBiYx5UggIUAYeyVVVn/NpFzaJN7YI5vhkVSmk3nYaSDAvf123wJakQzBm0Mq3BFy8gdTYDpzkY5IvwU4IauZYQFczteARNiPS+/PyxSOXuZvB3PkMTBDOtoaCbTvvGxn4dMLLUqlRandJpA3YmPtSBqME3ueQGK3pFastZXMIqOBJBAAJF5vInoMQVWKQFXUGsADB5chzxY4RTQVIKatMyAZ9lZkEb859cXHzVNmAVFi0qu5HT12xOWz4DYM/s2p9lviMeY044M/+IR5apj34WI9VBOY12JYk3v8htiVc2UAKjexBHSLeYPuxG1Bpgcz6/MYPcHyNCaneK1SANOlSBsZMyNN4iffjrbS5MtzzsxlTWqkMSqAEsAN1g7TscafIcGo0kUKoq1CQQWWb9ByUC557SbbDuH5HQzOF06F8RYkkAeEqVUqATqVZk+0OpxDxsvqeX7xTZSnhQDaQJJjlLQcJJOT+QdPkuZnMrUYu9Km5VVuVsbt7P1SJIHvHpiKrkaFXu2KrTKxMEKrj/aICkfh78CqOeqaCjM0TG/1jN/hPzwOpZ1jzECeQM+s4yh4FlSOlfR7woo+aqh6WjuggNOoH0uWQ+osJmOdsc/pZFS9SWkIGufDJ29d7xucHexHatcsuY7ymzI3dqdDQwA7yDBEMJYA3EeGxxmM3mpYsPCGYtHqxIFt4nFKduyu2jYRUtqJG1ztebAge++JqdWCs3EXGw588UqlUk36f94wqe2/vw9EE9jvn0N5jXkqjRH7Yj18FO+N7jn/ANCY/wBHt/r2/wCCnjoGNLkoLCwsLAMLEdV4BPQTiTHhGMYwuUzTKVKMe8LTAazEgmCA3il26QAs2wQzGZ7mvWd41GdFwBdUAJJNgNMe841IQdBhGmDuBi7y2+DlXp2lSZixlWFOin22JE2myUlsb3BL7bHBvJ9n7uapDFuhI+zJJEfZUQABA8zgyUHTHuFllb4GhgiudyLL5YICFG5JNybkyd8TYWFiR0JULCwsLGMLHLPpk4u9B6OhtOtGBsD9YdRb1x1PHN/pUyyPUo6k1HQyqLRLGBY9DBnDJpXYsjG5alRrhWNQgsBqhgAGHrEGL8rnngjkOFUtKpBa48RAgm+0gTA+44XBOyv6OrtXZJIkJouCDM9FgHEPGePLTIDDeGUA6pPOZ9kj544p3dRbBF3yUOP8I001KAQpPiF9V7TF4taeuM2lR6dTS6wQT4W2nYnGmp8fWq3hUibEWKooImbGATBkdBiLiPClqE6QdQ6jymxgz/LGjKUdpIz3KVaohIQKGi4K+KZgwRA1Xke/yxDnKLUCDEhhsSJWbFZJnlibh1LuXloIAPuMW853HvwafM5Rxo7413YanhBTCLCs2mpUbYaOnUc4xX5oyW5l/wC1qn22Hv8AywsafJ08iaaE5eqx0iTAvYX/ALs/ecLG0rwa1/WAK1anuQB4tRICkqNgCw8xyxay2apKoRQUqhSCGElQBqLEG/OY6Az5gcrmqiOvdqDUJheekiylV21DcNeN7ETgl/Yb0vHVTU8nV4zBFyQWmZY2sJO/njOMV3GixuYzbAOjsYaGc7tq1SJn1Jg7azzxSp54mm6/WO1976jfYXxBWD93VZzc6RM7yxJ9NsDf0iBp5fjPLyxWqRr94ICoSwVSV1bBvW1/MgYrVGExa0jp/Rw+iabIZbS4Ije/nPKPTC1U1RhpJeVIY3ECS0ieZIxlVi15CXZ3iiZealRdYOpGpkC6shhp5EVFTz3xUzuZotHdI43J1upMQLQqD60ncmIGLGSqK9CqGKhQpKqDB1Sp1D7QBAETMGeuIuEcK70wRYRLkkKsmFBhTJY2AtzxltuUfwlAEuYAJP8AQ2xZyqFXUOpCkiQRGoT6TFosDgvw7s8XcaAQyuJMqV5nSlwXJGkjaLjpiXP9rF0hVWZsTUAsJMCDNxvfr78bXvSIfsb7s5x45ajpyxXu2qMbgNcLSUwZ6gn34ML22r9U/h/njkDcccUF7tig7x1hDH+G09L6iD/kGGfrVUsVq1fZjSzEgtBBIM+8COWOmE46aaIZMWaUm4ypHZf11rfufD+ePD22rfufD+eOPUu0FeCTVqwPZOr+KdtWIv1hzG4rvHqfu92D1IeCXQz/AOZ2b9da37nw/nhfrvW/c/h/njlWT7QO9RFasyyRrOqwW87C1oG++Ntxemi0ppuysTKmSV3gAkn2Yk8r9eSSz44vdB6HqH+sP/rvW/c+H88XKPaaqwU99l1ncHVqAm+wInGCr1EOsUswZSmCVLiqzHUBPeA6QZOyzA6cx75mqAT3r/HA68H+n6FIenz86/udNTtLWJ/vsuoHUMZ32j+r4k/WKp/j5b/f/AY5H/aVb/Ff44MvTbQjmq6qVLMdUEkT4QpBAuCJG8Tgv1GNdvogywZ1+r6s3360Vp9uhEgTfyv6CfkcSntHV/xssf4r/ERjj2a4xXVoNR1knSDuo+rNryDt6YqVOO5lTHfPz5L+Iw3Wx+PoT6Wdfq+52il2pqkwalBbAydUX5T1GHN2mqx/eZeYmJblyxwdO12bm9c/wp/04sv2yzMAB4Mb6Ev6jTvh3OF8A6eb/L7ncm7RVB/52V+LfljG8fzz5yqHZhTFKmRqUGZLDqduvODjn7dq83qH7WxI+on4phv6yP8ApAeoxZUJ8IAUEXsQog3jE8klKD0DwhkU7k9vBt0dHA8YHJpkAwpMlixuYG9sUuNcMpVKZXRJF1YEAjaN7ETjGt2iY6otLSDO3kPL88Esn2h/8yoTq2UgmxgXKmxvjgeKV2dTkix2Z4NXosxai1QMsKV8aC8y+ib+R6YO1+F1jOqg9SPEYRgY/dIEpvvERjK1ePsG1qWBQyNJNMEW3C9YHPmcaPM1XdJ1lwUViNRPiMGAG9kQ3wGGmu7BsjO8Uy5UKQ4AbdXK6gQbzpJtGxMemI8mECVAzoC6qmrSzFV1Bm07CfCBc7T1x7xDKwWI0WN1nrsQOgwLeppHiI333B859+Mtyj2phTRlxb9LqWt/cf8A9MLEQztL/FT+An5xhY2qf9/4J7ngJdnqtNXq1Q8sEAAG6g7kGReLR06Rir2k4xrWlptaWOoNqa0MY9k+WBmTz60aBU0yXqMDJ20gQoA95Pvxa7UUAqZSCfFQVrsSLxsCSFF5gQMPjx7tsZugTUqOF8QgNHoRBi2K1GxvsegB5eeJGDaAPtGQPS3wwwZcxJIEmP8AL6iPuw3yM/IqtGBOwO2H5cuQEjna0kmfScRO1o5YdQq35f1fBoVM0+cr5dcnoRS1RXjURpPs3bTuq3VQTvpvi32DzgVazsCSNACxIJOoKTvBmOXM35GHKcRpNw2uKoJdqqwwiTCjSCTMxe3QzNsBOB0XaoQrsixfSfERyAHP3XwnMWh5L3QzntFWCGKiZemzaZ3K6LbgWH34zdXKkElSNM2kiYkxKzM4McbyNbUGLmorqND6tRZZIWZuNojlGANamQQWPu54aL2JR0rYMZDh9SqNRWaeqWKsszpPImZPmACROLNbs5WpElUOlllS7op0iJIIeDPSSb7YD8MqftBqgqDceRsT6Y0vFMmi0qZpKGNRyw0rv4vChViSJInAveikpJIzlNzsxt6avXFnMltJKoQvMidtrTfrz54rZwMjstVdJ1GwtI6i1xg5Qo9yHSq1iiEc41rqsL/Vt8cNJ+AJAahOoEeJbbjfyONBn+0rmktMPI59RcHRflaxHKByuT4f2IISkzaiKqq6BSiAhhKkzUkW9+BlTitGk5VMuoZTp1HxNIJ2JYzjKMZPcppkkS9kOG1atYj2S6EiTAaL3gG0AnrtjV5zsrVRZJQDb2j5AfV6kYt9l6zNVHhAAUkkEbFfJjzIHW+25xqKriVBEiYN5sbY5s89M9uC+LH7vvHPj2OqyFDIST+8OU/ZwPqcTZqwRaJ8IFIEzpVgwGrpFjflqON9l6n7Q2+sSPjb8BjG8MzhNYKKVhWRdQcW1PvpKmfScP6dLJKpi54tR90Ecc4RXFay6ypIlCXWQSpIYeG3rIIvgU3Asy5Mo8Cbxv0tONr2u4x+jZurSNPvCGnXZT4vF7KjSImLC8TvgEvaskwKU+rz8BpjHoRx4q3Zxvq9kZ5Oy2Zn+5b4gfecWX7MZqx7ltrG3Kec41PDeJPUYppCPMAPUI32P92RG2KWd49WoHTUoQwndiefpjVie1hUMnNAHIdmsx3iTSYqHUkkiIBBPPpOLed7JV6jaglOnaID7/vEGfEdzsMTt2xYm9Jf4j+AxLT7b1ADFNR5am/HDNYkthVHJe6BSdhcwzW0D1J/LFXP8Cehd6lKR9VSWb4Affi5nO0NaoILaVPJbfEi5wP04lKcP0lY4217xPQyoqlAHBm1hPiMXYWtJPnbBPL8RagiLVQ+1vPsqDdNOwneb4C0NVNw9MwwvtIMdRjS95+kUC5oQyq0AQ4d9akmPaWxJg+e/Lknv+xpLRwVc5VV2MIBaCbEeIWgSDI5b+YxYbgtB6a61qSCobRDECQCYG9unS+2KtTs84pKxAR5JM+KABzHUeU8sGeGZQNULKzd0FClWJGoRMk21KSCYMjxYm3S2fAlrkzFarlNR00X0yYlzMTaYtMYWNk7uCR3a2MWgD3DlhYHUXz/ANlOovCMO9eFUPplhqBgbTH3D54n7U1JTKXBigoMRYgxFtiNoxmmrm19tvLmfnfGj7YIyPSDqFLUabfVO6gz4FWLRvJvcnHZBVZN3aK9PLL3dMaoBFRp96wPTcYrV8sgEAnUPmLbRzxVq54GnTEXQMD6sxNvliNM5Ivicot7oLT7E3ckeE79IufOcQgaW64uVGLJPTqfz/DFGmbzb0xo7g3sIaZpk306rxG8CPlhcLrstQd2JblbVy6G2074uUJOReKcxV8TkxEqkKAd9mJvbUuKWSqvDU6YnXAIABJvIidsBcFJbRHvnQSumRAjoJMk2nbUfL0xUzFAgSfw/PBteybg62kUI1St2iLQGAv7uRwGKrM6TomwJkwdr2mOsYMWnwQTrgdkqIkXgHdiCQPcLx6Y6PkuA5dB4n1qX1I0lRtspFztvHXfGA4bktTwoMnmSIE2mPU+eNzXpPVZqIKk018TMdMkwFAjkLCRzJxLLfkLMT2gohaugFigMwwAEnfSB9XlufXDs/nGLUwR9VdIIixFvUXt6YuZumELK9FAQIgyferCxnecUFIOnaygeK+20TtiseBlNUdd4hXp/oWXPsVqWVpVEk2dO5kwB0MjrjlWTpl6yCbs4+M+eNhx7LVU4ZQqV57xyKaTH9wKYNMWP2Reb+IYzHA6M1QxDFE8Tld1WQur3FhgRVWdt3R1Hs1nl1vS0Q0EhgPaXUGB+f3YPun3jp/XPAbs5lFKqxIZkEI4I8SMdiOcRY+7Bdzblv19PzxwZX7x0LgG8PM3PPGU4TlFTNomsAs1Oqs7PLLqX/MJPrGNXkjb4/fH4YwlRWXP5ZAbh6RU+1Gplbab7zGL+lVzJ5fhLvbmkr8QzKloNivmQqiPhjH0sqfaSdSkWA2vv8cGe3VZl4hVLHUwYgmNMxIHhkgWjmZEHnAC8P4u1JiYkMCCDsZ3x2S5IRaoL5niQroKmkJUpgAles7x0/OMRcR4sc4i6wBUUxI2I/DAWrmTNpE73wslnDTaRsRBHlhK22G1bkVSmVMGxGPAL4t5tgwkTq54poL4YWtxAyLYkTCVPux7SNhhUMyRcbDspT8B8W82jYDczv09IxkCsj4HG37LUCcsYi7HfnEfduMSzOoEpq0WM5UDC8HTJmAY84iOl8LLVHMgppHI7gqbL5bCfLHmdyaMBsCBpk85FhvIkkH34bSqqKfiELpWVG4vEAdLA9eu2ORU0c9Mr1KzgkFiCDjzEv6VS8v4v5YWD/BTSjl70lM9dJtG+Nb9J+V/8RTgGFy9ETHPuxA+WMjRzBWfMEe4/hjdfSBxYDMFVgzSpwwO8JEG8QcepF0n+xKTaSOe1BYW2+e/5jEbC+CvERpCtF4km0X26yIIvfEFPiMmSoGw8IA/COnLE3ZRB7s52PqZukzUmGnVpuHBJAQ+yoafbW888Vc92QrU3ZfCxUkGDBkWNmAO+Nd2SyxI4Yhgls3UqbbgNRH/AOM484jmNeYqsPrOx+LMcGIZxpIGcJ4V/o2srtoYVzqXe2lADA84HpPLA3shVUV31bFPCNWnUwdSqxI1TGx+eHrnFYVgzOCasgL1CkA+e0e/AjhmW7xyoXWQpKrfxHUoAMEETO8jE5LZoZ7xRsM32haoWo0VOoA+LWCFAJmCLTaB5Wxn8/w6qTBGpR4mdSPEYgb32IEAX84to8vlWp1BNKFZIanQUmSynQCSIYLcEqTMHffFHjWYK1GKhgNyIKkLoW5iInxedhzxGDrg5nswPwjLNUJNMkd2yySY0+K1zabbeWNpwHiGqrWHcRURgBDRCqTALTJ2WRfqTyxa4RlIIZVUKVUHRIA03QiQCbE35EiYw7OVoYwAv1ZCgFQYBIJHhMmefszacTnl1NofkEcQzbVdKd3TVlPsGFvcagSCSeRuBbGMFJmJXT4iTIEdTIH5eWDXakMC7IJp6zJnZumwiw5cgMZ8IFi8zfHTi2ViVsbv6QeMmp+jZcSBQoU9QP22pIT8BA+OND9D3A1enmajgEOBRv0jU33r8Mc1rZo1XLMSSY3uYAAF/QDHc/oxyHd8NpnnULVD72IH+6oxpOonodjNdmO8o5lsq6kKgdlJHKVFvI6sapx+B+f8sXeLZZe9R/rBGXzglD94xSc/h+OOHM7lZ0x4soZVAI9/3nHM+Bg/2nQ1f46R6axGOnUvzxzjs4dXEaEgz36EemsXx0+jfvMnm+Ej+kj/AOo1xy1ffc/Mk+/GXeLRjT/SQf8ASNf/ADfgMZZcdkuTmWx4WwtWJstpvq6W8jiEjAC0TU8zeYG0YYgviI4fRa+AwEwGPKQ8Iwk5E7xhyCwwEUZIMHOyub/aOjM2nSCBBIE2Y22JsMAjPz+WLHDqX7YMGMhT4UbS/SR4SD/XTAnG40Qy8Gi4xmg1SQegEE3NgJJtPnhuX4lrSagMyUtJvJCk8jsbjpibNZSGpaKZcAiSACLEElifb58rxyxU/tdiJbL+EPpJjpMTa0A9ccmnbyJZpKHAaDKrEzIBm15G+PcYA8eqCyt4RYenLn0wsN0n5DrXgML9D1dmILAL5XI3MEdT64t8b7AVKrFkDPoUpaBOgELM/v7+WA36211/9ZmnHrH3k4n4v25r1KrNSq1KSMS3di4UkybxecWXUp7r6h0IFJ2PzmYVytMt3TNRIEmDSCg7DlbD8r2Nr0wVai3e6iCYaFUafKNzudsNpdoawkakgmT+zUSTuSVFz5mThy8VYky9PxGTNEMNonaxg4L1G0J7Wbzs1wepSrZDUjEUKdd2fSYDFswYMjcjSfeMZw5OpqJKGbX238/jiF+O6wqscsQP/adeX7oI+XLEWb4jSqCGpUug0swj0Bpj540ZSW1FJRUu5Xz3ZlkoVKveqxVxqCnYwsxJkqCwEwJvGBPAEdMwh0mCQGhdUKwiYg2AM+7B7L1srENSP8azbzI292GkZYHwJVXzDqbRvtjN2mmgOPZB+pnatJgrUwyDxKdQUAcwRv8AWjYmOsWI06VNi5erTChgVCuAWI8UG4MTpsem9zjKqtFyPBVYxaSp+eoYtrlstF6bq3lUAv5yGxzdBfMn0l5DZz6MHBdEUOIlkBvqJJhoAsoA5aROAXGuKJfSVbaCuprCQb7X6XmN8QVqdHkpPrUQ/wDBSB+eI6i0itqCKZ31OZ+JjDrBG7dm6YPzValUpqps2rczEesW5H78UqXZ4m/6TQ9JqE+kClgqUp86a+W+/vb5YsAUdMCgAebAt+LmMXSUVsFQSM4abIRFSm3oHH3qMbzs19LFXL0VoPSRgghW8QtyBAva98BaD5W5YvPTSD/zzgtw/h9N6ZYU0aTAJBWAolmYhoEkqtjJvgSarcoma7gnbv8ATqpTuguhC2oMx3amIhkHWfdg1VaB/X9c8Y/sbktFaoQgUBCtixmWUyNRMi2841VdoHuj544M1a9jrx/CQqd/9r8cc+7K8e7ziOWXuNJFVV1AjaYNvnjduYDejH5HGM7I8Pq0uI0CwZQag+ruCfMee+On0iWptk80qiCvpKr/AOka4CNOq5tGwxkzWP2D8vzx1XtVlO8zGZFX2NcLAAYc5VvrRM6Tv5YAJ2SBDRUOhSQW8QBgnYxpO1oPTHTKa3ZypsxAzH7rfDHn6Ufst8OWN7n+x1h3dQUzpnSfESo5kC4PMycZnPZOvTYqS7CBJExB6wcLHIpcBtoHqurYEk8sa/szwRQrEmmzGJgksqkXFxpBn37jGV4TwmtVzCrTW92vYQJJJtIHu5jGwo1zlwKZBdgS7MvsyQdIkmSo52vt54nlbqkZbk9TsnS7thMGfa9qIM2HK0DnOM/m+A1FKhQX1AGwj4iZA9YwTrcTbSxHtAiVBNxvI5SPXniPg2dZu8YyF2LEQDF/a6329cRhPIhna4M81SH7s+1MRvfHTOzHDaf6EneINQZj4kFpY6ZkTtefPA6lwc96rqgDN7TadlIixCwBFrWxbpcPq0qWgVDTh9YhSxHOdMnrcC3lgzy641wxGnLkKfoZgtZmFyqwSYMiSYEW5HAitTpNl6NRnKBlDOpEgnQTvAAA9eUYJ5Cm4Rv2jV3JtFMrbkACAu5688U+IdjczmUUCaYDE6L6QLwYHPz88JGO9fU1djB56plxVcKQyh20tpI1CTBieYvhY0j/AESZiTcfA4WOiof5C6Z+CZPogzF5ZP4rfdh9P6H60e0oPqDjrYJG8/A/hj2enW++0cvPEutM6OmjkifQ3XP/AJtMeoP4Azhp+h3MT/eUo6y33FR9+OvjfmPlh04PXkDpo5GfomqxAknrKBdhaNRbrJjCpfRLmSbvSHoSf+WMdenHgfyP34HWkbQjmGV+ipg3jEj92oB67p19cW//AIVreAPU1D8wEAx0IgnkbbbgT7sSQ32fhGN1ZsGlHMW+iZ/8VAPPUefkMEqH0aVFQr+kCOmkkfBj88bdSx+pb1+URhlemQpLL4QJi52229MHqyNpSMKv0X1BvWpHnJon8HGIan0WVD7WYQTPs0jveJgxG0+U40p4z3p0Bwo8QiQL6CV6GJPOLjEeUd1LF4IaNB1AsogSWHJpkz8rYHVlzRqRkaf0cMgZTmkvYBVYljzWIkcuu/lh4+jZHJRaxVhBvB8J9rY3O3Ie7Bg5x4akiMwYE6t7z4pk3i8ehx7mcyNKIdBcDbVBmSRDNG2qP9q2B1ZWZaQPT+iZEMO4qk7H2ABPlJJt92CNLs2lMdyjhRGkAgqWGpmMyPF7RETB58sXMr2k1RTqU2QAyahB0yCPaqERefiffiBAUKtUV1UMCfDIgR7LLIcNc87jAlOUluZQSdol4bw96ZbVEbAgzqkzMfV9OvXfFmt+f3x+eK2UANaoB7KgAEjzbnAnr78Ws0YG39f98c0viOvH8JSzY8DejfccEaNKuqmKgmQTc35GQFtePhgdmag0kG39H5Y0HEeLpRTWnjMTKggBd56YeImXsDKOQYENY2nxGTaxNwRP8sV+IZU1PC1TreBty0kxIG0DrPXFTOcRq95dW3GqFJB1GARYj3+fni/lMxUVSGprEXHXrEna+5wX8yOqL2BvEcmLa0PhMBhAM7QY3m1sOegjalIADxqMbgT4SZuAevnbHtXMiRE6upjTB3Fr2nYYmFNN38AAAJvBJ6X8NzzvPvACvsbQr2IkyVFQbIG6gaZHIHSbgH1FsU6OUy6swcNpN7ECSPXlf1GJ87RcH9hpcEEkaxIWDJAO/i54bT4arXvTYW/aK0WjYqI+PXyw6TW5nH5HlHs5koOmg+kHVuWvETckb7DDRwOmhKLTdabHwiRfVaoTqQRzvI38sElzSUzpSqrA2AfUpuTIJYCT5g4stmHcALUQMwIFgZHWQTfa3y6Fyb5DoVFDh3D6SjQNWnyqI3qY5TFoxLWy6UwXJqsVHlfoASpG39RiSjQr6v2lOm8brYc4BhonyxfSkrQzUgjTsIF4sTpInqJnA2vcZK9qJMrXpp41cmZN4Mzz0gW5HDn42W9hlI9CD7pYXwNy/BqYJh3AJsJEe6b7emA+fy1RWZSB5MQyxYxINPxz64ySb5DVco1f9rH7dL4/zwsYkcUqi2nLmOcJf44WG0GtHUmp6QTckDa34wPjh6UpAJtbYxI+GBneFecAXw9c43X54ykvAuh+QoKQx5o9MUFzrbkjCPFY5e+YwylEVwkXzvEe/wDDr/2x6VwMXiZ1HnMQLW6wYkz54kHFhzBxnKINEi6hEkX+f3mx92HK1umBv9qBjH/N+WPDm18hhXNPgOhl01Re8QRP9HCFbzn0/o4orn6RjxAmdvP0xLScXkeliOV5m0z8sCw6R4nqJ9In59MOZCbEyDy3Bx536AgGxO1ud9vOAcPbSRe46fywbN/BTqcPQAeFInmFiZt7ycQ1OGjfu09yif8AttzwUmfqi17j5+uGfpA1R5dOX9fjhXRk2DlpLMeEciNIP3Y9/sxdwILSDptqBBF4Inexxf77yHu/PEP6VvIMjeCR8J5YXUkM2C85kyie+ASZMXi+/wCGKFU2M9PzwR4pVYgTzY/1GB1Y+16f8uIze50Y942UHI1XuDb5x+ONXS4TSprAZwPNiQJMjyF/TGUdJNuoj4iMa7kCLgWMc+v5+7FIypE8vKKwyqCJBO17dNxeVEgczijmuBUnJnvhO5V2A++/vBGCHcsDMkwPX1t13xI1LTIuyxt0tuL7YCnLklsZyj2RpT4a1S3UqbG9/CD87RglT4GNOlnnoQNJ5GxkxsPeJwQ7oQDDAfMbG9x8cPy2VXb8TafLB1tgVIoVKD2BgxcSJAPPecehDABJMbXg7xfy/LF6rlQLknaLm0/0MNo0fB4gNQFwGMT7xgathtRQ7hTMqIMgiPPy88MpZKi0zSQ7+1TURPmF6fdggtKGvYD035z7jtiUZdY2kExbkfQYEZsDlYBr8GplYU1Ekz+zqMAOsCY6YoZvsvWJ/ZZ2sg/iiwHlzvjYLQC+EQeo5x5YfTywBO0H7txiim0By2OZ8Q4ZmsuxYZsuYAOsMq+/SSDIvtviv+nZ1abGoHqKSvSoANyfEJA22GOqNw4HcAi8g3BtGK78CpkRogdOWxG3piin5Qtvsctp8QLAN4xIn2F5+/Cx0g9ml5WHLb8RhYHVh4Bc/JEHOsj1+8YnoiSd/jjzCwjOkkr22tfFY8/Q4WFjGPXWJI5KSPUbHFPPt4ivK/8AxD88eYWAuQS4KmRPicyZtztuBYbDBxB8p+RMY8wsUkJHgTIA8i06R7ixkemLtNBobyZvvOFhYm+DPkZVUKwCgAEyY5k3PzvizlqhJI82+RthYWMB8EOs6dz7J5nqMNYaiZvDEDy8Lc8LCwr4APy5sfUH3lQT88Qux7zf6hwsLE2ZFTjI/Zj/AFn5D7sCnb+v9nCwsJ3OvH8BHTG3+Zf+JcbCmg1HCwsU7EsvI0rc+Rt8Yw3MWqL6x7tLflhYWMuCDIeL1SpWDEhp918Oo1iVQk3Iv8F/PCwsFchQ5mkAG4/kceaZJn7P5Y9wsZ8ivkjzKjRPMQfu/PE9FzHv/HHmFhQsnFi0YrZhzIHWfkpI+7CwsHuKyOnmmhb/ANXxXzmecAQ3Ly6YWFhh48ESkxuficLCwsYQ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4581" name="AutoShape 6" descr="data:image/jpeg;base64,/9j/4AAQSkZJRgABAQAAAQABAAD/2wCEAAkGBhQSERUUExMWFRUWFxwYGRgYGBsYGxgZHBgXGxgaGhgYHCYfGhkjGhgaHy8iIycpLCwsFx4xNTAqNSgrLCkBCQoKDgwOGg8PGiwkHyQsLCwsLCwsLCwsLCwsLCwsKSwpKSwsLCwsLCwsKSwsLCwsLCwsLCwsKSwsLCwsLCwsLP/AABEIAMMBAgMBIgACEQEDEQH/xAAbAAABBQEBAAAAAAAAAAAAAAAFAAIDBAYHAf/EAEwQAAIBAgQDBQQGBwQIBAcAAAECEQMhAAQSMQVBUQYTImFxMoGRoQdCUrHB0RQWI2KS4fAVM1NyJXOCorLC0vEkQ0RjFzQ1s8Pi4//EABkBAAMBAQEAAAAAAAAAAAAAAAECAwAEBf/EAC4RAAICAQMDAQcEAwEAAAAAAAABAhEDEiExE0FRBBQiMmGhsdFCcYHwUpHxwf/aAAwDAQACEQMRAD8A5vmaU6mA5/LzxPktRRu7gREiYJH5TffHtfOksXE9L9L2+GKNesGJtc/10xlbI/ua7gvaGn3IolP2gaQSdzBj0iw5i+GV8+z1AZIZXiBcgW2je43xlCo0yJ1eogDBDKcVLED2SYFhvaL+cTgKCTsOrY3fGq3eFUS0UwpY7vCy0FrlgWO8+thILLVESoyVaJiosWksjFoRgRuIhSABP3h3zhUKwlp6nbl7jjxePVVJGpoO5N+g/D5YrduySbSo3AoU6S1nXX+0qKgQQ0gDVJexiekCQegw3t/xs1cuovZwHmDLCmvMTJ5zPTGR4j2ierBkCd1VYXkLfD1x7na4/R1Q6pY94B9W50G3IwuGnldUNhx3K32NTwvtNV/QaNKlldSpIL1LUywcsSDAJI1yb2nYYH1OJ5h2au3cK4uylAda6ZZmDGCoGgRFyVEYpcL4vUCd2W0Lp0yAWkH6sSF3g36DFzKVcw57ggAlNM2OgTq5H7QUSDMDyxSGa/dfBpQSdpblPheQzGcRn7xBTSpGhiwWTDEKqIYW/lE4fW7E1blHpAE+zqcwOkmmMabg3DxQougcOO93E8lCx4gCNp9+CeTy+sxqC7RPUkD3C8k8gMUUNauTPPzeqyY8miFGHTsZVUiKi7H6zb+ULIBnF1ey9Xu0AamrLKk66pDKdgVKFRF9hjbZbhAcEiqigGCWsP62+McsEcnRNIQtWiYJOxBnwA31CbW6QpwOlFPb+/QMPVZpfFVf35mZHDaRRFajRYqFUllJ8KrCj2NpJPKZwzI5BqdJaesOgBF9e0yBAXaDtJ5Y2NfNVQJNajNvCFvMjzgbz/RxWq5hyynvkk8wAIAhhI1RIIH/AO2wkvSwf9f4Geefn7fkzdPhaaqr94FeoZkKxEyJnwzB8uZGL2Yoq2mGWwOqEeDI6EG0em+DdHMPf9tRmN7CYi06ucC5ExB3thhzLsWBrUwLXhRaD0adiRubdDg+y4/H3/BuvkW//i/INSoBsylAABNNtQg28UdJtf78QLllJbUxkmxCuCL7cuZj5Rg6cy8yMxSnn4QPlMblri1t7jEnfufD+l09I8oERGn2piI3jC+x4vH3/AfaJ+ft+TGZzgZqD+82m/dMd/fYwD88Ul7JbxVIMQYptsReYbaI92NxWqsFE5ilJIQhACQDzmRIEC9jb4+JXif/ABKjVBsgPJRya28R5HFV6eCWy+/4F9qyLv8Ab8mTyXZ5KZ1NUYkSBNOwueeq7RblERtbDKvA6bsGesxAIMd3vBsJ1WEE41maXvYV8ypAMzpUCSDJ9qT8OY23xWTg1Ij/AOZQSJErHLn4rYy9Pj7p/X8CS9VmvZr6fkCZHhFFH1l2JBkBU0iYO51TacUO0YVCHRWqM5g20rM8zJN528sGs1RVWIRtQHOIn0ubYF8QyBqvSGtUVSx8UwWgaRCiSbGwudueEy+ngo2luN6b1WSeXTKqM5l+zhfx1jqRjA0MqmbR7Q9nSd7bYHcJ7NVs3WNKguprkkNCqBaSxsB9846N2e7HGr4GZ10MVdisgwbiCNJbYBbhPEWJbwjecG4HRyiaKQ0g7ybsZJlj9ZoMT0AwiSS3R6M8ldzn/DfopqUqTd9XppO5RGcjkfFK29xxCv0OnxFqxVVMglAzMBH2XBGNt2g4gVY02kI4kELqkCJQXGl5iCbX5RgJm+2VPM1f0ZajIGW7r9e5hEJkXFywBLbAc8WSdI51OTtgbiGYq/skpGhWVVP92TTgf+53hIDb2k74EZPMO7tRLBBVU95sNCodUhp0kkggHoZ54Kcfy7UaSq1GnRKwAFglvEfFokljAkluuA1Xh60AldK61tTRb2gCIIZD9bxAjcW3kYj6iGq2XwOmtjPVMzTUlQFIBiStzHW++FizXy6FmIqAAkkDTtfHuOTqHo6F5Kdd2UhAFYzaBeY6mJAMWNhGB+c4bpQNymDdZ1c9jtBHLB5MhQQqayVQrATpdfa3mGT2YI57z6YGZ3hzkGqtMrSLQrXPOysftRBsOeGi0cUgcFUCNzFx5+XXFjhFECpq06kFiTIAmbmOlzHlhwyrN7Kzy1z672ncHfEVLPPTDAeFjuQSOs+u8RhrvgRoM1VUqQxGqDAEQRPMjYbX8sB2yehhqJCn3x+d8UVzDTub/wBffi9lCpYBiAoiem49/wD3xqaGQQyHBtTBTCjfUzBABuSxPsjT77gAbYI9sAKb0KQSAlJTfdtV9oDR5GD5DEHEq+i6waQfSLiHIuD6AHY7SeYwIfPxV1wTp2BMx5D0JnCJN7sqpJWi/wAMzGmSSIiQDJg7aQPtGOXXcYmo1TUdyksqnUdR29kQbwfyGBVcEG4IaflEjngjksp3as5AVfDcidZ5KoBk+Z2Gm55YfgnSo3nZPKVc3QqNTQswrEuZAuVWD4jzwZ/VTM/4R/iX/qw/6FXBytbr31/4Fx0RmjHRHNKGyOXJ6LHOWp3ZzodlMz/hH+Jf+rHv6p5n/C/3k/6sb6nnkYEq6kASSGBgX36Cxw85hRA1C4kX3A3PphvaJk/YMPlnPz2TzP8Ah/7y/wDVizkuAZinM5dXJiNRQ6SJ5E+fyGNmc/TEeNPFBHiF52jrOEnEKZMB0JG41DqB95A9+M883yho+ixRdp/Uy6cMrD/0dPY2LJFwB1nl15nENXguYYEfoyCRG9OZ8Umetx0uo9MbH9KW/iFpm4tET8JHxx4M2hIAYXiLjmJHxF/TA6z8ff8AJR+mg+7+n4Mm3CK5n/wlO4I9pbedjEyB8+uJDwuvM/olLbaUgbefl88ajMZtEjWyrO0mJ+OGjP0yQutdR2EiTIkW9L43Vfj7/kHs8Ftqf0/BjM/2czNRge5RIEQrKBYnz3vit+p+Z+wP41/PG9bOoBJdYgNuNjsfTDW4jTADF1g7GRBjf4YPXn2QkvR4W7b+phf1PzP2B/Gv549HY/M/YX+MY3bZxAwUsoYxAm5nb4wcP/SFiZEbTNpmPvtjL1EwewYfn/swX6nZj7K/xDDsr2bqCqKbnuyQWDgyVHsnuxyqX9r6omxnG/xgvpM4xWoNRFFgNUkggciBqncRPLGWaUtmPH0ePG9UeS+nafKZZnpmqqKsQIaB1G283PWZm5wPPbmhWHdwzgnfQ4WNRi4QkGIiATjnea43XqKhNc66ZsZeRJPIkrz3tti3T47naYAWvKx1DBfiJUmeR3nA6sE9uSiwLuwj2h7V0jXGrLswSe83TUBAUNqk8jMgE7dZp8TrVs2tSulOmoq6aieMsVRCKRhQI5CSbgbROKPHlqa1BFK6kKyEsJN3MkAknmSDyucUuGdoe6claalGXxhiSCwvrAJEMbCIjywryOt0V0RiriSZSnUckodNVX9vWwKgwBeD4QWkneDjzOURpn23UlWYOApNtOhYmI/PFPMZ52CuECwYlVCg84JAEmeuCnCsnVzYNNAikKSSfZIEne8G9j1wlykqpglJJ2CXWkxJNNpJmzsBfoMLFFg4MTt5nCxDplLkWuI5/VLsGIgAL4rx9aWF73wIzfFqpCo1kFwB4d4uY3Nt/LEmbybjT+zZNcFfCQIO3Lpy8sEhwl6dP9rVAS0+OQbnZbyfywzlp2JpRYMfiLKIhYaGBG9+cjn67YbSywbxPUCzPIm4HhDGbAnnh9apTZzUiVDWU21KOXhAg25Dnim1UM58LaT9VbW6SQbD0xl8ilFUiTAxLl1kxBJ5fzxfptTuEp+I/bbVpj7MaRO9yDjyqgjchxvMXvyjy07zscMpAcSsM0VJVhMSIJkKeo88KqsQVgjrHyPnjwZRibDlJxKlWwWwj8d5w1iNUWw1QDvaiaoIiTIBMnxKNweht1mcLM553iSLEwAI3M7C0A7dMV+9OkgEzM72PLbFugdcBiq7eKYA90bDoOmFDG+52H6D2nKVv9d/yLjomZp6kZRzUj4iMc++hRYyte8/t9x/q0xtKfGFar3cNOorMWkAn4ECfhhmnY7aRFU4SxsGUApSRrTZC5a2xmQL8pxC/AnIQax4AVm8lCwkeX7OR6xhz9qEAnS28DzGorq+IsNzIAnD812gCNp0MTpDEWBEhjEdQFM8vPFKyLsQbxcjP7DaF8QGlaYtMNoYMS1ulgPMzyizX4aW7y4Gt0Yb2C93O3Pwn44jftAgFNgCRU6biI3HqQLdce0ePozVAJIQE6rQQoXVH8Q9cCp8h1Y7ohbgJJjV4dTkySSysEhST5pfytzxJk+EMlRX1AwFU77CmFJHnqUe62PMn2hV2VSjJqFidp8NvWWAtIm2PKnaWmBUJB8BIG3iMkCPMlW+GDWTgGrFzZdzOVLOGBFkdfe2mP8AhxWyvBoILmY0QATEqgWSOZkGPdj1uOKO78LHvJ2vEHTt01ED349/txNVRSCO7BJPIwFJj+ID44Wp0Fyxt22VqXAWA9sSVUEifqupAHQBVgecnniy3DCpBpETDA65M6iCWkc5G3PyjDcjxvvWju3AveLCJmTEA2jc39+IF7ToVU6Wk/VsTB223J5DffkCQ1ZBdeJKxJw2qsAaSFNICTcinF+l5J3w+lweoIBcaQQYliDFRWmCYWwIgdcSPx1Fd1aRoEkn0BiOviA9TiJ+PKaIeGXUQvKRK6iR1hTPuxvf8AbxeQzOOb/S6kmjcTDW+GNRwfiLCqab1TVkC+kDS0MSN+gv54yn0v5bV3MsFhW3mTcWUCZPyHXCyjof8FYZFNWjmtSnqElRIiy7jeZHx+WF34Bbur2E8rXEaf548bPeJirMuoaWJuWFpBI2FuXXEFHIip4gQto5XIA26kyMc1+R2rCD9omraUqEtpGkayTpGwjpHy6YXHO7A/ZqQJIOsDcBZIYAbkbfnixQqd0iFaa6lMnmTteBfT6+7EHHu0L11Sk5ICreSSC28mTvBjrbF4tSTfcndOlwUOHZ/SSGZIaFMjVAveeUTPuxfXPvRYlKqabHSG1A2mD4r4CGjpIkXHoV+IwRbIlfE9YHVcrTvG0eKI5bDC9Rpcm0J9hutDeQJ5AiBhYuBKXQ/AYWOe/3K9T5DTmzlaIZnLx4qaN4dyASQD4ttjMCRgGa1fN+25KLe+w8gBvtt5YrcYreKLybkGbGTsDyvixkuJ6aaqARBBPSxJJjYkg6fQ4olS2BSvcbmeBVaQBZYBkdQCDBB5Azh1HPsqlAAZibX8oO4wdbtD36HWukEQfTVJKgbHl7zgPm6igHQwaWg7hrReJMT+eMrfIW0gfVogHe/Py32xKq6iCYsCZP1ovFuu2G55D7RMk8j8LnrbESuLTzw/KsVs0HZjs+cw7JfV3VQjp4UmJPPl5e/GdzCkE2gzH37/DG3+iumTmqrAxpy9TzgsUAsbEX2xlczLVXZzLF9ZsIM3Ji493yxl8TK/pIViARHoOQjF+o9LSCFJsLEne835RgW7AVJWwmPd6fhgkiqygCTJsCI36eeNwTq0dk+hcqcnV0ggd8dzMnu6fkI6e7GzzeVRFeoqDWFdgeckCfjpHwxkPoaoFMnVB378//AG6fzxvsO3uFq0Y/h2X7ruapEqSy2WTIgKdpJJDkdNfTE44c1etWuFvBkEyvsgeFlsQpJ9RjUxhRh3lfPcj0FVdjJZ3hbd6lFTPgiTAkuxZ2MbKNOw3sBAk4io0j3FdouxCWIsC5LeXsFR7sbKMeRjdViv08btGO4ap71SqEhQWMgASAxB8NhEhQCSfEemKq5V+6DkAjUB6me8YDykaZ3JJ5AY01XtHTVip1WJBNuVjAmTfoOWJM5xxKZCkMWgWECJmB4iPEYNt8V1yvgk8WOt5Aivw3VXpUj7KUlWRpJ9lixGoESSFHvOK+VyZNCqwW+pbDoKhdgI8iB08ONA/GqYpLUuVYgADeTyIJt78Mo9oKbKxuNMSDvBggiCZEGbYVSnXAXHHfPko0eITlnRFYMlMiTtJgTIMSSSY8jiDhmWFF6TxKuCohbg6mCHrJVrn8BjQ5TNrUBK7Ax934EYnjCa6tUU6KlUr44MbVy9R++e0amnyLeAe8LeeVgNzifM0X0ZdUG+p42lmMKJ+rAbfkBa8Y1cYUYbrPwL7Mt9zO8CyRWu+qPAIsIGyqIHuc8/bxnfpSWauXEA+F7dbjnyHP3Y6LjDfSFl1arR1AkhSAAY3I5+W/W0c8SnO7fyLQgscaRy9KiBtLQVvsoknlBiYx5UggIUAYeyVVVn/NpFzaJN7YI5vhkVSmk3nYaSDAvf123wJakQzBm0Mq3BFy8gdTYDpzkY5IvwU4IauZYQFczteARNiPS+/PyxSOXuZvB3PkMTBDOtoaCbTvvGxn4dMLLUqlRandJpA3YmPtSBqME3ueQGK3pFastZXMIqOBJBAAJF5vInoMQVWKQFXUGsADB5chzxY4RTQVIKatMyAZ9lZkEb859cXHzVNmAVFi0qu5HT12xOWz4DYM/s2p9lviMeY044M/+IR5apj34WI9VBOY12JYk3v8htiVc2UAKjexBHSLeYPuxG1Bpgcz6/MYPcHyNCaneK1SANOlSBsZMyNN4iffjrbS5MtzzsxlTWqkMSqAEsAN1g7TscafIcGo0kUKoq1CQQWWb9ByUC557SbbDuH5HQzOF06F8RYkkAeEqVUqATqVZk+0OpxDxsvqeX7xTZSnhQDaQJJjlLQcJJOT+QdPkuZnMrUYu9Km5VVuVsbt7P1SJIHvHpiKrkaFXu2KrTKxMEKrj/aICkfh78CqOeqaCjM0TG/1jN/hPzwOpZ1jzECeQM+s4yh4FlSOlfR7woo+aqh6WjuggNOoH0uWQ+osJmOdsc/pZFS9SWkIGufDJ29d7xucHexHatcsuY7ymzI3dqdDQwA7yDBEMJYA3EeGxxmM3mpYsPCGYtHqxIFt4nFKduyu2jYRUtqJG1ztebAge++JqdWCs3EXGw588UqlUk36f94wqe2/vw9EE9jvn0N5jXkqjRH7Yj18FO+N7jn/ANCY/wBHt/r2/wCCnjoGNLkoLCwsLAMLEdV4BPQTiTHhGMYwuUzTKVKMe8LTAazEgmCA3il26QAs2wQzGZ7mvWd41GdFwBdUAJJNgNMe841IQdBhGmDuBi7y2+DlXp2lSZixlWFOin22JE2myUlsb3BL7bHBvJ9n7uapDFuhI+zJJEfZUQABA8zgyUHTHuFllb4GhgiudyLL5YICFG5JNybkyd8TYWFiR0JULCwsLGMLHLPpk4u9B6OhtOtGBsD9YdRb1x1PHN/pUyyPUo6k1HQyqLRLGBY9DBnDJpXYsjG5alRrhWNQgsBqhgAGHrEGL8rnngjkOFUtKpBa48RAgm+0gTA+44XBOyv6OrtXZJIkJouCDM9FgHEPGePLTIDDeGUA6pPOZ9kj544p3dRbBF3yUOP8I001KAQpPiF9V7TF4taeuM2lR6dTS6wQT4W2nYnGmp8fWq3hUibEWKooImbGATBkdBiLiPClqE6QdQ6jymxgz/LGjKUdpIz3KVaohIQKGi4K+KZgwRA1Xke/yxDnKLUCDEhhsSJWbFZJnlibh1LuXloIAPuMW853HvwafM5Rxo7413YanhBTCLCs2mpUbYaOnUc4xX5oyW5l/wC1qn22Hv8AywsafJ08iaaE5eqx0iTAvYX/ALs/ecLG0rwa1/WAK1anuQB4tRICkqNgCw8xyxay2apKoRQUqhSCGElQBqLEG/OY6Az5gcrmqiOvdqDUJheekiylV21DcNeN7ETgl/Yb0vHVTU8nV4zBFyQWmZY2sJO/njOMV3GixuYzbAOjsYaGc7tq1SJn1Jg7azzxSp54mm6/WO1976jfYXxBWD93VZzc6RM7yxJ9NsDf0iBp5fjPLyxWqRr94ICoSwVSV1bBvW1/MgYrVGExa0jp/Rw+iabIZbS4Ije/nPKPTC1U1RhpJeVIY3ECS0ieZIxlVi15CXZ3iiZealRdYOpGpkC6shhp5EVFTz3xUzuZotHdI43J1upMQLQqD60ncmIGLGSqK9CqGKhQpKqDB1Sp1D7QBAETMGeuIuEcK70wRYRLkkKsmFBhTJY2AtzxltuUfwlAEuYAJP8AQ2xZyqFXUOpCkiQRGoT6TFosDgvw7s8XcaAQyuJMqV5nSlwXJGkjaLjpiXP9rF0hVWZsTUAsJMCDNxvfr78bXvSIfsb7s5x45ajpyxXu2qMbgNcLSUwZ6gn34ML22r9U/h/njkDcccUF7tig7x1hDH+G09L6iD/kGGfrVUsVq1fZjSzEgtBBIM+8COWOmE46aaIZMWaUm4ypHZf11rfufD+ePD22rfufD+eOPUu0FeCTVqwPZOr+KdtWIv1hzG4rvHqfu92D1IeCXQz/AOZ2b9da37nw/nhfrvW/c/h/njlWT7QO9RFasyyRrOqwW87C1oG++Ntxemi0ppuysTKmSV3gAkn2Yk8r9eSSz44vdB6HqH+sP/rvW/c+H88XKPaaqwU99l1ncHVqAm+wInGCr1EOsUswZSmCVLiqzHUBPeA6QZOyzA6cx75mqAT3r/HA68H+n6FIenz86/udNTtLWJ/vsuoHUMZ32j+r4k/WKp/j5b/f/AY5H/aVb/Ff44MvTbQjmq6qVLMdUEkT4QpBAuCJG8Tgv1GNdvogywZ1+r6s3360Vp9uhEgTfyv6CfkcSntHV/xssf4r/ERjj2a4xXVoNR1knSDuo+rNryDt6YqVOO5lTHfPz5L+Iw3Wx+PoT6Wdfq+52il2pqkwalBbAydUX5T1GHN2mqx/eZeYmJblyxwdO12bm9c/wp/04sv2yzMAB4Mb6Ev6jTvh3OF8A6eb/L7ncm7RVB/52V+LfljG8fzz5yqHZhTFKmRqUGZLDqduvODjn7dq83qH7WxI+on4phv6yP8ApAeoxZUJ8IAUEXsQog3jE8klKD0DwhkU7k9vBt0dHA8YHJpkAwpMlixuYG9sUuNcMpVKZXRJF1YEAjaN7ETjGt2iY6otLSDO3kPL88Esn2h/8yoTq2UgmxgXKmxvjgeKV2dTkix2Z4NXosxai1QMsKV8aC8y+ib+R6YO1+F1jOqg9SPEYRgY/dIEpvvERjK1ePsG1qWBQyNJNMEW3C9YHPmcaPM1XdJ1lwUViNRPiMGAG9kQ3wGGmu7BsjO8Uy5UKQ4AbdXK6gQbzpJtGxMemI8mECVAzoC6qmrSzFV1Bm07CfCBc7T1x7xDKwWI0WN1nrsQOgwLeppHiI333B859+Mtyj2phTRlxb9LqWt/cf8A9MLEQztL/FT+An5xhY2qf9/4J7ngJdnqtNXq1Q8sEAAG6g7kGReLR06Rir2k4xrWlptaWOoNqa0MY9k+WBmTz60aBU0yXqMDJ20gQoA95Pvxa7UUAqZSCfFQVrsSLxsCSFF5gQMPjx7tsZugTUqOF8QgNHoRBi2K1GxvsegB5eeJGDaAPtGQPS3wwwZcxJIEmP8AL6iPuw3yM/IqtGBOwO2H5cuQEjna0kmfScRO1o5YdQq35f1fBoVM0+cr5dcnoRS1RXjURpPs3bTuq3VQTvpvi32DzgVazsCSNACxIJOoKTvBmOXM35GHKcRpNw2uKoJdqqwwiTCjSCTMxe3QzNsBOB0XaoQrsixfSfERyAHP3XwnMWh5L3QzntFWCGKiZemzaZ3K6LbgWH34zdXKkElSNM2kiYkxKzM4McbyNbUGLmorqND6tRZZIWZuNojlGANamQQWPu54aL2JR0rYMZDh9SqNRWaeqWKsszpPImZPmACROLNbs5WpElUOlllS7op0iJIIeDPSSb7YD8MqftBqgqDceRsT6Y0vFMmi0qZpKGNRyw0rv4vChViSJInAveikpJIzlNzsxt6avXFnMltJKoQvMidtrTfrz54rZwMjstVdJ1GwtI6i1xg5Qo9yHSq1iiEc41rqsL/Vt8cNJ+AJAahOoEeJbbjfyONBn+0rmktMPI59RcHRflaxHKByuT4f2IISkzaiKqq6BSiAhhKkzUkW9+BlTitGk5VMuoZTp1HxNIJ2JYzjKMZPcppkkS9kOG1atYj2S6EiTAaL3gG0AnrtjV5zsrVRZJQDb2j5AfV6kYt9l6zNVHhAAUkkEbFfJjzIHW+25xqKriVBEiYN5sbY5s89M9uC+LH7vvHPj2OqyFDIST+8OU/ZwPqcTZqwRaJ8IFIEzpVgwGrpFjflqON9l6n7Q2+sSPjb8BjG8MzhNYKKVhWRdQcW1PvpKmfScP6dLJKpi54tR90Ecc4RXFay6ypIlCXWQSpIYeG3rIIvgU3Asy5Mo8Cbxv0tONr2u4x+jZurSNPvCGnXZT4vF7KjSImLC8TvgEvaskwKU+rz8BpjHoRx4q3Zxvq9kZ5Oy2Zn+5b4gfecWX7MZqx7ltrG3Kec41PDeJPUYppCPMAPUI32P92RG2KWd49WoHTUoQwndiefpjVie1hUMnNAHIdmsx3iTSYqHUkkiIBBPPpOLed7JV6jaglOnaID7/vEGfEdzsMTt2xYm9Jf4j+AxLT7b1ADFNR5am/HDNYkthVHJe6BSdhcwzW0D1J/LFXP8Cehd6lKR9VSWb4Affi5nO0NaoILaVPJbfEi5wP04lKcP0lY4217xPQyoqlAHBm1hPiMXYWtJPnbBPL8RagiLVQ+1vPsqDdNOwneb4C0NVNw9MwwvtIMdRjS95+kUC5oQyq0AQ4d9akmPaWxJg+e/Lknv+xpLRwVc5VV2MIBaCbEeIWgSDI5b+YxYbgtB6a61qSCobRDECQCYG9unS+2KtTs84pKxAR5JM+KABzHUeU8sGeGZQNULKzd0FClWJGoRMk21KSCYMjxYm3S2fAlrkzFarlNR00X0yYlzMTaYtMYWNk7uCR3a2MWgD3DlhYHUXz/ANlOovCMO9eFUPplhqBgbTH3D54n7U1JTKXBigoMRYgxFtiNoxmmrm19tvLmfnfGj7YIyPSDqFLUabfVO6gz4FWLRvJvcnHZBVZN3aK9PLL3dMaoBFRp96wPTcYrV8sgEAnUPmLbRzxVq54GnTEXQMD6sxNvliNM5Ivicot7oLT7E3ckeE79IufOcQgaW64uVGLJPTqfz/DFGmbzb0xo7g3sIaZpk306rxG8CPlhcLrstQd2JblbVy6G2074uUJOReKcxV8TkxEqkKAd9mJvbUuKWSqvDU6YnXAIABJvIidsBcFJbRHvnQSumRAjoJMk2nbUfL0xUzFAgSfw/PBteybg62kUI1St2iLQGAv7uRwGKrM6TomwJkwdr2mOsYMWnwQTrgdkqIkXgHdiCQPcLx6Y6PkuA5dB4n1qX1I0lRtspFztvHXfGA4bktTwoMnmSIE2mPU+eNzXpPVZqIKk018TMdMkwFAjkLCRzJxLLfkLMT2gohaugFigMwwAEnfSB9XlufXDs/nGLUwR9VdIIixFvUXt6YuZumELK9FAQIgyferCxnecUFIOnaygeK+20TtiseBlNUdd4hXp/oWXPsVqWVpVEk2dO5kwB0MjrjlWTpl6yCbs4+M+eNhx7LVU4ZQqV57xyKaTH9wKYNMWP2Reb+IYzHA6M1QxDFE8Tld1WQur3FhgRVWdt3R1Hs1nl1vS0Q0EhgPaXUGB+f3YPun3jp/XPAbs5lFKqxIZkEI4I8SMdiOcRY+7Bdzblv19PzxwZX7x0LgG8PM3PPGU4TlFTNomsAs1Oqs7PLLqX/MJPrGNXkjb4/fH4YwlRWXP5ZAbh6RU+1Gplbab7zGL+lVzJ5fhLvbmkr8QzKloNivmQqiPhjH0sqfaSdSkWA2vv8cGe3VZl4hVLHUwYgmNMxIHhkgWjmZEHnAC8P4u1JiYkMCCDsZ3x2S5IRaoL5niQroKmkJUpgAles7x0/OMRcR4sc4i6wBUUxI2I/DAWrmTNpE73wslnDTaRsRBHlhK22G1bkVSmVMGxGPAL4t5tgwkTq54poL4YWtxAyLYkTCVPux7SNhhUMyRcbDspT8B8W82jYDczv09IxkCsj4HG37LUCcsYi7HfnEfduMSzOoEpq0WM5UDC8HTJmAY84iOl8LLVHMgppHI7gqbL5bCfLHmdyaMBsCBpk85FhvIkkH34bSqqKfiELpWVG4vEAdLA9eu2ORU0c9Mr1KzgkFiCDjzEv6VS8v4v5YWD/BTSjl70lM9dJtG+Nb9J+V/8RTgGFy9ETHPuxA+WMjRzBWfMEe4/hjdfSBxYDMFVgzSpwwO8JEG8QcepF0n+xKTaSOe1BYW2+e/5jEbC+CvERpCtF4km0X26yIIvfEFPiMmSoGw8IA/COnLE3ZRB7s52PqZukzUmGnVpuHBJAQ+yoafbW888Vc92QrU3ZfCxUkGDBkWNmAO+Nd2SyxI4Yhgls3UqbbgNRH/AOM484jmNeYqsPrOx+LMcGIZxpIGcJ4V/o2srtoYVzqXe2lADA84HpPLA3shVUV31bFPCNWnUwdSqxI1TGx+eHrnFYVgzOCasgL1CkA+e0e/AjhmW7xyoXWQpKrfxHUoAMEETO8jE5LZoZ7xRsM32haoWo0VOoA+LWCFAJmCLTaB5Wxn8/w6qTBGpR4mdSPEYgb32IEAX84to8vlWp1BNKFZIanQUmSynQCSIYLcEqTMHffFHjWYK1GKhgNyIKkLoW5iInxedhzxGDrg5nswPwjLNUJNMkd2yySY0+K1zabbeWNpwHiGqrWHcRURgBDRCqTALTJ2WRfqTyxa4RlIIZVUKVUHRIA03QiQCbE35EiYw7OVoYwAv1ZCgFQYBIJHhMmefszacTnl1NofkEcQzbVdKd3TVlPsGFvcagSCSeRuBbGMFJmJXT4iTIEdTIH5eWDXakMC7IJp6zJnZumwiw5cgMZ8IFi8zfHTi2ViVsbv6QeMmp+jZcSBQoU9QP22pIT8BA+OND9D3A1enmajgEOBRv0jU33r8Mc1rZo1XLMSSY3uYAAF/QDHc/oxyHd8NpnnULVD72IH+6oxpOonodjNdmO8o5lsq6kKgdlJHKVFvI6sapx+B+f8sXeLZZe9R/rBGXzglD94xSc/h+OOHM7lZ0x4soZVAI9/3nHM+Bg/2nQ1f46R6axGOnUvzxzjs4dXEaEgz36EemsXx0+jfvMnm+Ej+kj/AOo1xy1ffc/Mk+/GXeLRjT/SQf8ASNf/ADfgMZZcdkuTmWx4WwtWJstpvq6W8jiEjAC0TU8zeYG0YYgviI4fRa+AwEwGPKQ8Iwk5E7xhyCwwEUZIMHOyub/aOjM2nSCBBIE2Y22JsMAjPz+WLHDqX7YMGMhT4UbS/SR4SD/XTAnG40Qy8Gi4xmg1SQegEE3NgJJtPnhuX4lrSagMyUtJvJCk8jsbjpibNZSGpaKZcAiSACLEElifb58rxyxU/tdiJbL+EPpJjpMTa0A9ccmnbyJZpKHAaDKrEzIBm15G+PcYA8eqCyt4RYenLn0wsN0n5DrXgML9D1dmILAL5XI3MEdT64t8b7AVKrFkDPoUpaBOgELM/v7+WA36211/9ZmnHrH3k4n4v25r1KrNSq1KSMS3di4UkybxecWXUp7r6h0IFJ2PzmYVytMt3TNRIEmDSCg7DlbD8r2Nr0wVai3e6iCYaFUafKNzudsNpdoawkakgmT+zUSTuSVFz5mThy8VYky9PxGTNEMNonaxg4L1G0J7Wbzs1wepSrZDUjEUKdd2fSYDFswYMjcjSfeMZw5OpqJKGbX238/jiF+O6wqscsQP/adeX7oI+XLEWb4jSqCGpUug0swj0Bpj540ZSW1FJRUu5Xz3ZlkoVKveqxVxqCnYwsxJkqCwEwJvGBPAEdMwh0mCQGhdUKwiYg2AM+7B7L1srENSP8azbzI292GkZYHwJVXzDqbRvtjN2mmgOPZB+pnatJgrUwyDxKdQUAcwRv8AWjYmOsWI06VNi5erTChgVCuAWI8UG4MTpsem9zjKqtFyPBVYxaSp+eoYtrlstF6bq3lUAv5yGxzdBfMn0l5DZz6MHBdEUOIlkBvqJJhoAsoA5aROAXGuKJfSVbaCuprCQb7X6XmN8QVqdHkpPrUQ/wDBSB+eI6i0itqCKZ31OZ+JjDrBG7dm6YPzValUpqps2rczEesW5H78UqXZ4m/6TQ9JqE+kClgqUp86a+W+/vb5YsAUdMCgAebAt+LmMXSUVsFQSM4abIRFSm3oHH3qMbzs19LFXL0VoPSRgghW8QtyBAva98BaD5W5YvPTSD/zzgtw/h9N6ZYU0aTAJBWAolmYhoEkqtjJvgSarcoma7gnbv8ATqpTuguhC2oMx3amIhkHWfdg1VaB/X9c8Y/sbktFaoQgUBCtixmWUyNRMi2841VdoHuj544M1a9jrx/CQqd/9r8cc+7K8e7ziOWXuNJFVV1AjaYNvnjduYDejH5HGM7I8Pq0uI0CwZQag+ruCfMee+On0iWptk80qiCvpKr/AOka4CNOq5tGwxkzWP2D8vzx1XtVlO8zGZFX2NcLAAYc5VvrRM6Tv5YAJ2SBDRUOhSQW8QBgnYxpO1oPTHTKa3ZypsxAzH7rfDHn6Ufst8OWN7n+x1h3dQUzpnSfESo5kC4PMycZnPZOvTYqS7CBJExB6wcLHIpcBtoHqurYEk8sa/szwRQrEmmzGJgksqkXFxpBn37jGV4TwmtVzCrTW92vYQJJJtIHu5jGwo1zlwKZBdgS7MvsyQdIkmSo52vt54nlbqkZbk9TsnS7thMGfa9qIM2HK0DnOM/m+A1FKhQX1AGwj4iZA9YwTrcTbSxHtAiVBNxvI5SPXniPg2dZu8YyF2LEQDF/a6329cRhPIhna4M81SH7s+1MRvfHTOzHDaf6EneINQZj4kFpY6ZkTtefPA6lwc96rqgDN7TadlIixCwBFrWxbpcPq0qWgVDTh9YhSxHOdMnrcC3lgzy641wxGnLkKfoZgtZmFyqwSYMiSYEW5HAitTpNl6NRnKBlDOpEgnQTvAAA9eUYJ5Cm4Rv2jV3JtFMrbkACAu5688U+IdjczmUUCaYDE6L6QLwYHPz88JGO9fU1djB56plxVcKQyh20tpI1CTBieYvhY0j/AESZiTcfA4WOiof5C6Z+CZPogzF5ZP4rfdh9P6H60e0oPqDjrYJG8/A/hj2enW++0cvPEutM6OmjkifQ3XP/AJtMeoP4Azhp+h3MT/eUo6y33FR9+OvjfmPlh04PXkDpo5GfomqxAknrKBdhaNRbrJjCpfRLmSbvSHoSf+WMdenHgfyP34HWkbQjmGV+ipg3jEj92oB67p19cW//AIVreAPU1D8wEAx0IgnkbbbgT7sSQ32fhGN1ZsGlHMW+iZ/8VAPPUefkMEqH0aVFQr+kCOmkkfBj88bdSx+pb1+URhlemQpLL4QJi52229MHqyNpSMKv0X1BvWpHnJon8HGIan0WVD7WYQTPs0jveJgxG0+U40p4z3p0Bwo8QiQL6CV6GJPOLjEeUd1LF4IaNB1AsogSWHJpkz8rYHVlzRqRkaf0cMgZTmkvYBVYljzWIkcuu/lh4+jZHJRaxVhBvB8J9rY3O3Ie7Bg5x4akiMwYE6t7z4pk3i8ehx7mcyNKIdBcDbVBmSRDNG2qP9q2B1ZWZaQPT+iZEMO4qk7H2ABPlJJt92CNLs2lMdyjhRGkAgqWGpmMyPF7RETB58sXMr2k1RTqU2QAyahB0yCPaqERefiffiBAUKtUV1UMCfDIgR7LLIcNc87jAlOUluZQSdol4bw96ZbVEbAgzqkzMfV9OvXfFmt+f3x+eK2UANaoB7KgAEjzbnAnr78Ws0YG39f98c0viOvH8JSzY8DejfccEaNKuqmKgmQTc35GQFtePhgdmag0kG39H5Y0HEeLpRTWnjMTKggBd56YeImXsDKOQYENY2nxGTaxNwRP8sV+IZU1PC1TreBty0kxIG0DrPXFTOcRq95dW3GqFJB1GARYj3+fni/lMxUVSGprEXHXrEna+5wX8yOqL2BvEcmLa0PhMBhAM7QY3m1sOegjalIADxqMbgT4SZuAevnbHtXMiRE6upjTB3Fr2nYYmFNN38AAAJvBJ6X8NzzvPvACvsbQr2IkyVFQbIG6gaZHIHSbgH1FsU6OUy6swcNpN7ECSPXlf1GJ87RcH9hpcEEkaxIWDJAO/i54bT4arXvTYW/aK0WjYqI+PXyw6TW5nH5HlHs5koOmg+kHVuWvETckb7DDRwOmhKLTdabHwiRfVaoTqQRzvI38sElzSUzpSqrA2AfUpuTIJYCT5g4stmHcALUQMwIFgZHWQTfa3y6Fyb5DoVFDh3D6SjQNWnyqI3qY5TFoxLWy6UwXJqsVHlfoASpG39RiSjQr6v2lOm8brYc4BhonyxfSkrQzUgjTsIF4sTpInqJnA2vcZK9qJMrXpp41cmZN4Mzz0gW5HDn42W9hlI9CD7pYXwNy/BqYJh3AJsJEe6b7emA+fy1RWZSB5MQyxYxINPxz64ySb5DVco1f9rH7dL4/zwsYkcUqi2nLmOcJf44WG0GtHUmp6QTckDa34wPjh6UpAJtbYxI+GBneFecAXw9c43X54ykvAuh+QoKQx5o9MUFzrbkjCPFY5e+YwylEVwkXzvEe/wDDr/2x6VwMXiZ1HnMQLW6wYkz54kHFhzBxnKINEi6hEkX+f3mx92HK1umBv9qBjH/N+WPDm18hhXNPgOhl01Re8QRP9HCFbzn0/o4orn6RjxAmdvP0xLScXkeliOV5m0z8sCw6R4nqJ9In59MOZCbEyDy3Bx536AgGxO1ud9vOAcPbSRe46fywbN/BTqcPQAeFInmFiZt7ycQ1OGjfu09yif8AttzwUmfqi17j5+uGfpA1R5dOX9fjhXRk2DlpLMeEciNIP3Y9/sxdwILSDptqBBF4Inexxf77yHu/PEP6VvIMjeCR8J5YXUkM2C85kyie+ASZMXi+/wCGKFU2M9PzwR4pVYgTzY/1GB1Y+16f8uIze50Y942UHI1XuDb5x+ONXS4TSprAZwPNiQJMjyF/TGUdJNuoj4iMa7kCLgWMc+v5+7FIypE8vKKwyqCJBO17dNxeVEgczijmuBUnJnvhO5V2A++/vBGCHcsDMkwPX1t13xI1LTIuyxt0tuL7YCnLklsZyj2RpT4a1S3UqbG9/CD87RglT4GNOlnnoQNJ5GxkxsPeJwQ7oQDDAfMbG9x8cPy2VXb8TafLB1tgVIoVKD2BgxcSJAPPecehDABJMbXg7xfy/LF6rlQLknaLm0/0MNo0fB4gNQFwGMT7xgathtRQ7hTMqIMgiPPy88MpZKi0zSQ7+1TURPmF6fdggtKGvYD035z7jtiUZdY2kExbkfQYEZsDlYBr8GplYU1Ekz+zqMAOsCY6YoZvsvWJ/ZZ2sg/iiwHlzvjYLQC+EQeo5x5YfTywBO0H7txiim0By2OZ8Q4ZmsuxYZsuYAOsMq+/SSDIvtviv+nZ1abGoHqKSvSoANyfEJA22GOqNw4HcAi8g3BtGK78CpkRogdOWxG3piin5Qtvsctp8QLAN4xIn2F5+/Cx0g9ml5WHLb8RhYHVh4Bc/JEHOsj1+8YnoiSd/jjzCwjOkkr22tfFY8/Q4WFjGPXWJI5KSPUbHFPPt4ivK/8AxD88eYWAuQS4KmRPicyZtztuBYbDBxB8p+RMY8wsUkJHgTIA8i06R7ixkemLtNBobyZvvOFhYm+DPkZVUKwCgAEyY5k3PzvizlqhJI82+RthYWMB8EOs6dz7J5nqMNYaiZvDEDy8Lc8LCwr4APy5sfUH3lQT88Qux7zf6hwsLE2ZFTjI/Zj/AFn5D7sCnb+v9nCwsJ3OvH8BHTG3+Zf+JcbCmg1HCwsU7EsvI0rc+Rt8Yw3MWqL6x7tLflhYWMuCDIeL1SpWDEhp918Oo1iVQk3Iv8F/PCwsFchQ5mkAG4/kceaZJn7P5Y9wsZ8ivkjzKjRPMQfu/PE9FzHv/HHmFhQsnFi0YrZhzIHWfkpI+7CwsHuKyOnmmhb/ANXxXzmecAQ3Ly6YWFhh48ESkxuficLCwsYQ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4582" name="Picture 8" descr="http://t0.gstatic.com/images?q=tbn:ANd9GcQiZ0sJFX-N_7BIdRMjZjswnANWLUAss17cvOZB4xYgTTGZXmKNU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188"/>
            <a:ext cx="43957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Енисейская экологическая станция «Мирное»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1436907"/>
          </a:xfrm>
        </p:spPr>
        <p:txBody>
          <a:bodyPr/>
          <a:lstStyle/>
          <a:p>
            <a:r>
              <a:rPr lang="ru-RU" dirty="0" smtClean="0"/>
              <a:t>изучение биологического разнообразия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932851"/>
          </a:xfrm>
        </p:spPr>
        <p:txBody>
          <a:bodyPr/>
          <a:lstStyle/>
          <a:p>
            <a:r>
              <a:rPr lang="ru-RU" dirty="0" smtClean="0"/>
              <a:t>изучение народов севера -  </a:t>
            </a:r>
            <a:r>
              <a:rPr lang="ru-RU" dirty="0" err="1" smtClean="0"/>
              <a:t>кетов</a:t>
            </a:r>
            <a:endParaRPr lang="ru-RU" dirty="0"/>
          </a:p>
        </p:txBody>
      </p:sp>
      <p:pic>
        <p:nvPicPr>
          <p:cNvPr id="78850" name="Picture 2" descr="http://green-board.info/wp-content/uploads/2015/04/pX0JD_U2r98-259x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3752758" cy="2376264"/>
          </a:xfrm>
          <a:prstGeom prst="rect">
            <a:avLst/>
          </a:prstGeom>
          <a:noFill/>
        </p:spPr>
      </p:pic>
      <p:pic>
        <p:nvPicPr>
          <p:cNvPr id="78852" name="Picture 4" descr="http://cs5.pikabu.ru/images/big_size_comm/2015-06_1/143334097034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212976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04664"/>
            <a:ext cx="8229600" cy="159558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Ледоминеральный</a:t>
            </a:r>
            <a:r>
              <a:rPr lang="ru-RU" b="1" dirty="0" smtClean="0"/>
              <a:t> комплекс "Ледяная гора"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1995 г. в целях сохранения уникального природного ледового комплекса.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</a:t>
            </a:r>
            <a:r>
              <a:rPr lang="ru-RU" dirty="0" err="1" smtClean="0"/>
              <a:t>Игарка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- 2900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правом берегу р. Енисей, в южной части Ермаковской излучины, в 100 км южнее г. </a:t>
            </a:r>
            <a:r>
              <a:rPr lang="ru-RU" dirty="0" err="1" smtClean="0"/>
              <a:t>Игарка</a:t>
            </a:r>
            <a:r>
              <a:rPr lang="ru-RU" dirty="0" smtClean="0"/>
              <a:t>, между п. Ермаково и станком Денежкино, у широты Северного полярного круга.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природный </a:t>
            </a:r>
            <a:r>
              <a:rPr lang="ru-RU" dirty="0" err="1" smtClean="0"/>
              <a:t>ледоминеральный</a:t>
            </a:r>
            <a:r>
              <a:rPr lang="ru-RU" dirty="0" smtClean="0"/>
              <a:t> комплекс.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Ледоминеральный</a:t>
            </a:r>
            <a:r>
              <a:rPr lang="ru-RU" b="1" dirty="0" smtClean="0"/>
              <a:t> комплекс "Ледяная гора"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6627" name="Picture 2" descr="Ледоминеральный комплекс `Ледяная гора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928813"/>
            <a:ext cx="2833687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http://www.doopt.ru/images/L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5429250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84298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"Лесной массив "</a:t>
            </a:r>
            <a:r>
              <a:rPr lang="ru-RU" b="1" dirty="0" err="1" smtClean="0"/>
              <a:t>Анцирские</a:t>
            </a:r>
            <a:r>
              <a:rPr lang="ru-RU" b="1" dirty="0" smtClean="0"/>
              <a:t> дачи"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27651" name="Содержимое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724096"/>
          </a:xfrm>
        </p:spPr>
        <p:txBody>
          <a:bodyPr wrap="square">
            <a:spAutoFit/>
          </a:bodyPr>
          <a:lstStyle/>
          <a:p>
            <a:r>
              <a:rPr lang="ru-RU" sz="2000" dirty="0" smtClean="0"/>
              <a:t>Памятник природы образован в 1985 г. в целях сохранения уникального фонда различных пород хвойных лесных культур, создаваемого с 1949 г.</a:t>
            </a:r>
          </a:p>
          <a:p>
            <a:r>
              <a:rPr lang="ru-RU" sz="2000" b="1" dirty="0" smtClean="0"/>
              <a:t>Расположен</a:t>
            </a:r>
            <a:r>
              <a:rPr lang="ru-RU" sz="2000" dirty="0" smtClean="0"/>
              <a:t> на территории </a:t>
            </a:r>
            <a:r>
              <a:rPr lang="ru-RU" sz="2000" dirty="0" err="1" smtClean="0"/>
              <a:t>Канского</a:t>
            </a:r>
            <a:r>
              <a:rPr lang="ru-RU" sz="2000" dirty="0" smtClean="0"/>
              <a:t> района.</a:t>
            </a:r>
          </a:p>
          <a:p>
            <a:r>
              <a:rPr lang="ru-RU" sz="2000" b="1" dirty="0" smtClean="0"/>
              <a:t>Площадь</a:t>
            </a:r>
            <a:r>
              <a:rPr lang="ru-RU" sz="2000" dirty="0" smtClean="0"/>
              <a:t> - 922,48 га.</a:t>
            </a:r>
          </a:p>
          <a:p>
            <a:r>
              <a:rPr lang="ru-RU" sz="2000" b="1" dirty="0" smtClean="0"/>
              <a:t>Границы:</a:t>
            </a:r>
            <a:r>
              <a:rPr lang="ru-RU" sz="2000" dirty="0" smtClean="0"/>
              <a:t> Памятник природы примыкает к 13-16 км </a:t>
            </a:r>
            <a:r>
              <a:rPr lang="ru-RU" sz="2000" dirty="0" err="1" smtClean="0"/>
              <a:t>Тасеевского</a:t>
            </a:r>
            <a:r>
              <a:rPr lang="ru-RU" sz="2000" dirty="0" smtClean="0"/>
              <a:t> тракта, начинается у с. </a:t>
            </a:r>
            <a:r>
              <a:rPr lang="ru-RU" sz="2000" dirty="0" err="1" smtClean="0"/>
              <a:t>Анцирь</a:t>
            </a:r>
            <a:r>
              <a:rPr lang="ru-RU" sz="2000" dirty="0" smtClean="0"/>
              <a:t>. Полностью занимает с 32 по 42 квартала </a:t>
            </a:r>
            <a:r>
              <a:rPr lang="ru-RU" sz="2000" dirty="0" err="1" smtClean="0"/>
              <a:t>Канского</a:t>
            </a:r>
            <a:r>
              <a:rPr lang="ru-RU" sz="2000" dirty="0" smtClean="0"/>
              <a:t> лесничества </a:t>
            </a:r>
            <a:r>
              <a:rPr lang="ru-RU" sz="2000" dirty="0" err="1" smtClean="0"/>
              <a:t>Канского</a:t>
            </a:r>
            <a:r>
              <a:rPr lang="ru-RU" sz="2000" dirty="0" smtClean="0"/>
              <a:t> лесхоза.</a:t>
            </a:r>
          </a:p>
          <a:p>
            <a:r>
              <a:rPr lang="ru-RU" sz="2000" b="1" dirty="0" smtClean="0"/>
              <a:t>Основные охраняемые объекты:</a:t>
            </a:r>
            <a:r>
              <a:rPr lang="ru-RU" sz="2000" dirty="0" smtClean="0"/>
              <a:t> лесной массив "</a:t>
            </a:r>
            <a:r>
              <a:rPr lang="ru-RU" sz="2000" dirty="0" err="1" smtClean="0"/>
              <a:t>Анцирские</a:t>
            </a:r>
            <a:r>
              <a:rPr lang="ru-RU" sz="2000" dirty="0" smtClean="0"/>
              <a:t> дачи".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0715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"Лесной массив "</a:t>
            </a:r>
            <a:r>
              <a:rPr lang="ru-RU" b="1" dirty="0" err="1" smtClean="0"/>
              <a:t>Анцирские</a:t>
            </a:r>
            <a:r>
              <a:rPr lang="ru-RU" b="1" dirty="0" smtClean="0"/>
              <a:t> дачи"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8675" name="Picture 2" descr="Памятник природы - Лесной массив `Анцирские дачи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214563"/>
            <a:ext cx="5643562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80704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900" b="1" dirty="0" smtClean="0"/>
              <a:t>Лиственничная аллея протяженностью 1500 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в естественном состоянии лиственничных насаждений для рекреационных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Боготольского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- 1,5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6 квартале </a:t>
            </a:r>
            <a:r>
              <a:rPr lang="ru-RU" dirty="0" err="1" smtClean="0"/>
              <a:t>Гремяченского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Боготольского</a:t>
            </a:r>
            <a:r>
              <a:rPr lang="ru-RU" dirty="0" smtClean="0"/>
              <a:t> лесхоза. Лесные насаждения находятся в береговой полосе р. Чулым, в пределах комплексного заказника </a:t>
            </a:r>
            <a:r>
              <a:rPr lang="ru-RU" dirty="0" err="1" smtClean="0"/>
              <a:t>Арга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/>
              <a:t>Лиственничная аллея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23" name="Picture 2" descr="Памятник природы `Лиственничная аллея протяженностью 1500 м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6920943" cy="46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Лугавский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части уникальных ленточных боров Минусинской котловины, для рекреационных и оздоровительных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Минусинского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- 1990,0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</a:t>
            </a:r>
            <a:r>
              <a:rPr lang="ru-RU" dirty="0" err="1" smtClean="0"/>
              <a:t>Лугавского</a:t>
            </a:r>
            <a:r>
              <a:rPr lang="ru-RU" dirty="0" smtClean="0"/>
              <a:t> лесничества кварталов № 89-90, 110-113, 153-156, 134-137, 165-169.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лесной массив.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Лугавский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2771" name="Picture 2" descr="Памятник природы - Лугавский б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214563"/>
            <a:ext cx="32861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http://t0.gstatic.com/images?q=tbn:ANd9GcSN9_J1TIX4axhdr31ayt70vRw4lwj5maBLhw6yU4rWJgHbM4K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214563"/>
            <a:ext cx="3143250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Маралья скала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6000750" cy="5643562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 </a:t>
            </a:r>
            <a:r>
              <a:rPr lang="ru-RU" b="1" dirty="0" smtClean="0"/>
              <a:t>Маралья скала</a:t>
            </a:r>
            <a:r>
              <a:rPr lang="ru-RU" dirty="0" smtClean="0"/>
              <a:t> образован в 1993 г. в целях сохранения скалы, как места произрастания реликтовых </a:t>
            </a:r>
            <a:r>
              <a:rPr lang="ru-RU" dirty="0" err="1" smtClean="0"/>
              <a:t>эндемичных</a:t>
            </a:r>
            <a:r>
              <a:rPr lang="ru-RU" dirty="0" smtClean="0"/>
              <a:t>, редких видов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104 квартале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лесхоза, на левом берегу р. </a:t>
            </a:r>
            <a:r>
              <a:rPr lang="ru-RU" dirty="0" err="1" smtClean="0"/>
              <a:t>Каринзюль</a:t>
            </a:r>
            <a:r>
              <a:rPr lang="ru-RU" dirty="0" smtClean="0"/>
              <a:t>, в отрогах Западного </a:t>
            </a:r>
            <a:r>
              <a:rPr lang="ru-RU" dirty="0" err="1" smtClean="0"/>
              <a:t>Саяна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место произрастания реликтовых </a:t>
            </a:r>
            <a:r>
              <a:rPr lang="ru-RU" dirty="0" err="1" smtClean="0"/>
              <a:t>эндемичных</a:t>
            </a:r>
            <a:r>
              <a:rPr lang="ru-RU" dirty="0" smtClean="0"/>
              <a:t>, редких видов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3796" name="Picture 2" descr="Памятник Природы - Маралья скал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285875"/>
            <a:ext cx="28575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Место падения метеорита "</a:t>
            </a:r>
            <a:r>
              <a:rPr lang="ru-RU" b="1" dirty="0" err="1" smtClean="0"/>
              <a:t>Палласово</a:t>
            </a:r>
            <a:r>
              <a:rPr lang="ru-RU" b="1" dirty="0" smtClean="0"/>
              <a:t> железо"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места падения метеорита "</a:t>
            </a:r>
            <a:r>
              <a:rPr lang="ru-RU" dirty="0" err="1" smtClean="0"/>
              <a:t>Палласово</a:t>
            </a:r>
            <a:r>
              <a:rPr lang="ru-RU" dirty="0" smtClean="0"/>
              <a:t> железо", найденного в 1749 году академиком Палласом.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Новоселовского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- 78,0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Расположен в Новоселовском районе, на землях Новоселовского лесхоза, в 21 квартале </a:t>
            </a:r>
            <a:r>
              <a:rPr lang="ru-RU" dirty="0" err="1" smtClean="0"/>
              <a:t>Кульчекского</a:t>
            </a:r>
            <a:r>
              <a:rPr lang="ru-RU" dirty="0" smtClean="0"/>
              <a:t> лесничества на вершине сопки "Метеоритная".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место падения метеорита.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959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К работе на таких станциях привлекаются и дети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ecobiocentre.ru/title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7624376" cy="4680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Место падения метеорита "</a:t>
            </a:r>
            <a:r>
              <a:rPr lang="ru-RU" b="1" dirty="0" err="1" smtClean="0"/>
              <a:t>Палласово</a:t>
            </a:r>
            <a:r>
              <a:rPr lang="ru-RU" b="1" dirty="0" smtClean="0"/>
              <a:t> железо"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5843" name="Picture 2" descr="http://t1.gstatic.com/images?q=tbn:ANd9GcS49zf7gRfr3PFyK5KZ7Bo8J7n66Rxh7ui1bpSoVB0ZEvi5KgS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857375"/>
            <a:ext cx="4129088" cy="30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http://www.doopt.ru/images/Meteorit_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00188"/>
            <a:ext cx="4500562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Мининские</a:t>
            </a:r>
            <a:r>
              <a:rPr lang="ru-RU" b="1" dirty="0" smtClean="0"/>
              <a:t> столбы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2002 г. в целях сохранения в естественном состоянии уникального участка природы, гармонично сочетающего сиенитовые скалы с многообразием растительного и животного мира, а так же развитие экологического туризма.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Дивногорска 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 </a:t>
            </a:r>
            <a:r>
              <a:rPr lang="ru-RU" dirty="0" smtClean="0"/>
              <a:t>- 4372,1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природный комплекс "</a:t>
            </a:r>
            <a:r>
              <a:rPr lang="ru-RU" dirty="0" err="1" smtClean="0"/>
              <a:t>Мининские</a:t>
            </a:r>
            <a:r>
              <a:rPr lang="ru-RU" dirty="0" smtClean="0"/>
              <a:t> столбы".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Мининские</a:t>
            </a:r>
            <a:r>
              <a:rPr lang="ru-RU" b="1" dirty="0" smtClean="0"/>
              <a:t> столбы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7891" name="Picture 2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857375"/>
            <a:ext cx="2571750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817688"/>
            <a:ext cx="2571750" cy="373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6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857375"/>
            <a:ext cx="25558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"Музей вечной мерзлоты"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1995 г. в целях сохранения уникального геолого-географического полигона, включающего в себя подземную выработку в толще </a:t>
            </a:r>
            <a:r>
              <a:rPr lang="ru-RU" dirty="0" err="1" smtClean="0"/>
              <a:t>многомерзлотных</a:t>
            </a:r>
            <a:r>
              <a:rPr lang="ru-RU" dirty="0" smtClean="0"/>
              <a:t> пород.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</a:t>
            </a:r>
            <a:r>
              <a:rPr lang="ru-RU" dirty="0" err="1" smtClean="0"/>
              <a:t>Игарка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- 2,8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пологом склоне в юго-западном направлении в сторону р. Енисей. Расстояние до </a:t>
            </a:r>
            <a:r>
              <a:rPr lang="ru-RU" dirty="0" err="1" smtClean="0"/>
              <a:t>Игарской</a:t>
            </a:r>
            <a:r>
              <a:rPr lang="ru-RU" dirty="0" smtClean="0"/>
              <a:t> протоки составляет около 750 м. Границей охранной зоны является граница территории краеведческого комплекса и </a:t>
            </a:r>
            <a:r>
              <a:rPr lang="ru-RU" dirty="0" err="1" smtClean="0"/>
              <a:t>Игарской</a:t>
            </a:r>
            <a:r>
              <a:rPr lang="ru-RU" dirty="0" smtClean="0"/>
              <a:t> геокриологической лаборатории, дома ул. М. Театра 8 и ул. Чкалова 14.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геолого-географического полигона.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"Музей вечной мерзлоты"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9939" name="Picture 2" descr="http://www.doopt.ru/photo/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786188"/>
            <a:ext cx="40005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 descr="http://www.doopt.ru/photo/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357313"/>
            <a:ext cx="3357563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6" descr="http://www.doopt.ru/photo/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857625"/>
            <a:ext cx="3930650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Абакшинское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уникального озера, ценного в эстетическом и оздоровительном отношении.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Сухобузимского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Озеро </a:t>
            </a:r>
            <a:r>
              <a:rPr lang="ru-RU" dirty="0" err="1" smtClean="0"/>
              <a:t>Абакшинское</a:t>
            </a:r>
            <a:r>
              <a:rPr lang="ru-RU" dirty="0" smtClean="0"/>
              <a:t> расположено в пойме р. Енисей, в 2-х км от берега реки, в 3-х км от с. </a:t>
            </a:r>
            <a:r>
              <a:rPr lang="ru-RU" dirty="0" err="1" smtClean="0"/>
              <a:t>Абакшино</a:t>
            </a:r>
            <a:r>
              <a:rPr lang="ru-RU" dirty="0" smtClean="0"/>
              <a:t>, в 400 м от автодороги </a:t>
            </a:r>
            <a:r>
              <a:rPr lang="ru-RU" dirty="0" err="1" smtClean="0"/>
              <a:t>Абакшино</a:t>
            </a:r>
            <a:r>
              <a:rPr lang="ru-RU" dirty="0" smtClean="0"/>
              <a:t> - </a:t>
            </a:r>
            <a:r>
              <a:rPr lang="ru-RU" dirty="0" err="1" smtClean="0"/>
              <a:t>Кононово</a:t>
            </a:r>
            <a:r>
              <a:rPr lang="ru-RU" dirty="0" smtClean="0"/>
              <a:t>. С западной и юго-западной стороны озера расположен сосновый бор.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Абакшинское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Абакшинское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1987" name="Picture 2" descr="http://www.doopt.ru/photo/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143375"/>
            <a:ext cx="3732213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http://www.doopt.ru/photo/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571625"/>
            <a:ext cx="3343275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6" descr="http://www.doopt.ru/photo/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500188"/>
            <a:ext cx="3414713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"Озеро Монастырское"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357188" y="3571875"/>
            <a:ext cx="8229600" cy="3065463"/>
          </a:xfrm>
        </p:spPr>
        <p:txBody>
          <a:bodyPr>
            <a:normAutofit fontScale="92500" lnSpcReduction="20000"/>
          </a:bodyPr>
          <a:lstStyle/>
          <a:p>
            <a:r>
              <a:rPr lang="ru-RU" smtClean="0"/>
              <a:t>Памятник природы образован в 2007 г. в целях сохранения уникального природного комплекса, сочетающего лечебное озеро с поддержанием оптимальных условий для рекреации.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Енисейского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- 578 га.</a:t>
            </a:r>
          </a:p>
          <a:p>
            <a:endParaRPr lang="ru-RU" smtClean="0"/>
          </a:p>
        </p:txBody>
      </p:sp>
      <p:pic>
        <p:nvPicPr>
          <p:cNvPr id="43012" name="Picture 2" descr="Озеро Монастырско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214438"/>
            <a:ext cx="2833688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4" descr="Озеро Монастырско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143000"/>
            <a:ext cx="2714625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Ойское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1985 г. в целях сохранения уникального озера, расположенного в зоне альпийских лугов, из которого вытекает ручей, являющийся истоком р. </a:t>
            </a:r>
            <a:r>
              <a:rPr lang="ru-RU" dirty="0" err="1" smtClean="0"/>
              <a:t>Оя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- 56,0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Озеро </a:t>
            </a:r>
            <a:r>
              <a:rPr lang="ru-RU" dirty="0" err="1" smtClean="0"/>
              <a:t>Ойское</a:t>
            </a:r>
            <a:r>
              <a:rPr lang="ru-RU" dirty="0" smtClean="0"/>
              <a:t> входит в состав 178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Озеро расположено на южном склоне хребта </a:t>
            </a:r>
            <a:r>
              <a:rPr lang="ru-RU" dirty="0" err="1" smtClean="0"/>
              <a:t>Кулумыс</a:t>
            </a:r>
            <a:r>
              <a:rPr lang="ru-RU" dirty="0" smtClean="0"/>
              <a:t>, отрог Западного </a:t>
            </a:r>
            <a:r>
              <a:rPr lang="ru-RU" dirty="0" err="1" smtClean="0"/>
              <a:t>Саяна</a:t>
            </a:r>
            <a:r>
              <a:rPr lang="ru-RU" dirty="0" smtClean="0"/>
              <a:t>, в бассейне р. Оленья речка.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Ойское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Ойское</a:t>
            </a:r>
          </a:p>
        </p:txBody>
      </p:sp>
      <p:pic>
        <p:nvPicPr>
          <p:cNvPr id="45059" name="Picture 2" descr="Памятник природы - Озеро Ойско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785938"/>
            <a:ext cx="5981700" cy="394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называется?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5"/>
            <a:ext cx="8229600" cy="20162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территория, на которой с научно-исследовательской, просветительной и учебной целью выращиваются коллекции  растений разных частей света и различных климатических зон.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077072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Ботанический сад</a:t>
            </a:r>
            <a:endParaRPr lang="ru-RU" sz="4000" b="1" dirty="0">
              <a:latin typeface="+mn-lt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Светленькое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1993 г. в целях сохранения уникального природного объекта озера Светленькое.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Енисейского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- 1240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территории </a:t>
            </a:r>
            <a:r>
              <a:rPr lang="ru-RU" dirty="0" err="1" smtClean="0"/>
              <a:t>Касовского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Нижне-Енисейского</a:t>
            </a:r>
            <a:r>
              <a:rPr lang="ru-RU" dirty="0" smtClean="0"/>
              <a:t> лесхоза в кварталах № 716-719, 773-775. Включает в себя озеро Светленькое и прилегающую к нему лесную полосу шириной 3 км.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Светленькое.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Светленькое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7107" name="Picture 2" descr="Озеро Светленько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286250"/>
            <a:ext cx="3143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4" descr="Озеро Светленько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00188"/>
            <a:ext cx="3333750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6" descr="Озеро Светленько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500188"/>
            <a:ext cx="3286125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Тиберкуль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уникального и живописного горного озера, для оздоровительных и рекреационных целей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- 2701,0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лесхоза в 172 квартале </a:t>
            </a:r>
            <a:r>
              <a:rPr lang="ru-RU" dirty="0" err="1" smtClean="0"/>
              <a:t>Табратского</a:t>
            </a:r>
            <a:r>
              <a:rPr lang="ru-RU" dirty="0" smtClean="0"/>
              <a:t> лесничества. Площадь озера - 2701 га. Озеро расположено в горной впадине, на высоте 443 м. над уровнем моря, в 130 км. от районного центра п. Курагино и 30 км. от с. Черемшанка. (УБРАТЬ «Площадь озера - 2701 га»).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Тиберкуль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Тиберкуль</a:t>
            </a:r>
            <a:endParaRPr lang="ru-RU" smtClean="0"/>
          </a:p>
        </p:txBody>
      </p:sp>
      <p:pic>
        <p:nvPicPr>
          <p:cNvPr id="49155" name="Picture 2" descr="Памятник природы - Озеро Тиберкул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25"/>
            <a:ext cx="38385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4" descr="http://www.doopt.ru/images/Tiberkul_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1928813"/>
            <a:ext cx="43751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Баджейская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Памятник природы образован в 1977 г. в целях сохранения крупнейшей пещеры мира в конгломератах.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Манского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- 37,1 га.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Пещера "Баджейская".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Баджейская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1203" name="Picture 2" descr="Памятник природы - Пещера `Баджейская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357438"/>
            <a:ext cx="39052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4" descr="Памятник природы - Пещера `Баджейская`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928813"/>
            <a:ext cx="4000500" cy="419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"Караульная"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4686300" cy="4967287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и одной из самых посещаемых пещер в крае.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- 10,6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Караульная.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2228" name="Picture 2" descr="Памятник природы - Пещера `Караульная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857375"/>
            <a:ext cx="263048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Лысанская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85875"/>
            <a:ext cx="5429250" cy="5572125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пещеры, представляющей геологический интерес.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Площадь:</a:t>
            </a:r>
            <a:r>
              <a:rPr lang="ru-RU" dirty="0" smtClean="0"/>
              <a:t> протяженность ходов пещеры 2400 м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Пещера расположена на территории </a:t>
            </a:r>
            <a:r>
              <a:rPr lang="ru-RU" dirty="0" err="1" smtClean="0"/>
              <a:t>Кошурниковского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Кизирского</a:t>
            </a:r>
            <a:r>
              <a:rPr lang="ru-RU" dirty="0" smtClean="0"/>
              <a:t> лесхоза. Находится у подножия южного борта ручья </a:t>
            </a:r>
            <a:r>
              <a:rPr lang="ru-RU" dirty="0" err="1" smtClean="0"/>
              <a:t>Лысан</a:t>
            </a:r>
            <a:r>
              <a:rPr lang="ru-RU" dirty="0" smtClean="0"/>
              <a:t>, в 300 м от его устья, на 9 м выше уреза воды ручья. Устье пещеры расположено на высоте с отметкой 682,8 м. Местность горно-таёжная, пещера расположена в 35 км восточнее п. </a:t>
            </a:r>
            <a:r>
              <a:rPr lang="ru-RU" dirty="0" err="1" smtClean="0"/>
              <a:t>Щетинкино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</a:t>
            </a:r>
            <a:r>
              <a:rPr lang="ru-RU" dirty="0" err="1" smtClean="0"/>
              <a:t>Лысанская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3252" name="Picture 2" descr="Памятник природы - Пещера `Лысанская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857375"/>
            <a:ext cx="2673350" cy="404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"Майская"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4714875" cy="5929312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и одной из крупнейших пещер в крае.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МО г. Дивногорска.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- 5,6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Пещера Майская расположена в 15 км от п. Шумиха, в кв. № 97 </a:t>
            </a:r>
            <a:r>
              <a:rPr lang="ru-RU" dirty="0" err="1" smtClean="0"/>
              <a:t>Хмельниковского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Дивногорского</a:t>
            </a:r>
            <a:r>
              <a:rPr lang="ru-RU" dirty="0" smtClean="0"/>
              <a:t> </a:t>
            </a:r>
            <a:r>
              <a:rPr lang="ru-RU" dirty="0" err="1" smtClean="0"/>
              <a:t>лесхоз-техникума</a:t>
            </a:r>
            <a:r>
              <a:rPr lang="ru-RU" dirty="0" smtClean="0"/>
              <a:t>. Граница наземной части памятника природы входит в состав выдела 13 квартала № 97 </a:t>
            </a:r>
            <a:r>
              <a:rPr lang="ru-RU" dirty="0" err="1" smtClean="0"/>
              <a:t>Хмельниковского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Дивногорского</a:t>
            </a:r>
            <a:r>
              <a:rPr lang="ru-RU" dirty="0" smtClean="0"/>
              <a:t> </a:t>
            </a:r>
            <a:r>
              <a:rPr lang="ru-RU" dirty="0" err="1" smtClean="0"/>
              <a:t>лесхоз-техникума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Майская.</a:t>
            </a:r>
            <a:endParaRPr lang="ru-RU" dirty="0"/>
          </a:p>
        </p:txBody>
      </p:sp>
      <p:pic>
        <p:nvPicPr>
          <p:cNvPr id="54276" name="Picture 2" descr="Памятник природы - Пещера `Майская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428750"/>
            <a:ext cx="3160712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Река </a:t>
            </a:r>
            <a:r>
              <a:rPr lang="ru-RU" b="1" dirty="0" err="1" smtClean="0"/>
              <a:t>Шушь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полигона экологического воспитания и образования учащихся поселка Шушенское, река </a:t>
            </a:r>
            <a:r>
              <a:rPr lang="ru-RU" dirty="0" err="1" smtClean="0"/>
              <a:t>Шушь</a:t>
            </a:r>
            <a:r>
              <a:rPr lang="ru-RU" dirty="0" smtClean="0"/>
              <a:t> входит в состав экскурсионного государственного историко-этнографического музея-заповедника "Шушенское".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Шушенского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- 780,0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Река </a:t>
            </a:r>
            <a:r>
              <a:rPr lang="ru-RU" dirty="0" err="1" smtClean="0"/>
              <a:t>Шушь</a:t>
            </a:r>
            <a:r>
              <a:rPr lang="ru-RU" dirty="0" smtClean="0"/>
              <a:t> правый приток р. Енисея, является водоёмом второго порядка. Берёт начало с Саянских гор и протекает по таёжной и лесостепной зонам. В состав памятника природы входит прибрежная полоса шириной 50 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река </a:t>
            </a:r>
            <a:r>
              <a:rPr lang="ru-RU" dirty="0" err="1" smtClean="0"/>
              <a:t>Шушь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Ботанический сад имени Всеволода Михайловича </a:t>
            </a:r>
            <a:r>
              <a:rPr lang="ru-RU" sz="3200" b="1" dirty="0" err="1" smtClean="0"/>
              <a:t>Крутовского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4754" name="Picture 2" descr="http://www.krasrab.com/archive/2007/04/19/26/photo_21_1?display=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44824"/>
            <a:ext cx="2339752" cy="3544240"/>
          </a:xfrm>
          <a:prstGeom prst="rect">
            <a:avLst/>
          </a:prstGeom>
          <a:noFill/>
        </p:spPr>
      </p:pic>
      <p:pic>
        <p:nvPicPr>
          <p:cNvPr id="74756" name="Picture 4" descr="http://ppthub.ru/uploads/files/img/part_2/gahi/slide_12.jpg"/>
          <p:cNvPicPr>
            <a:picLocks noChangeAspect="1" noChangeArrowheads="1"/>
          </p:cNvPicPr>
          <p:nvPr/>
        </p:nvPicPr>
        <p:blipFill>
          <a:blip r:embed="rId3" cstate="print"/>
          <a:srcRect l="12609" t="12947" r="13594" b="11962"/>
          <a:stretch>
            <a:fillRect/>
          </a:stretch>
        </p:blipFill>
        <p:spPr bwMode="auto">
          <a:xfrm>
            <a:off x="323528" y="1700808"/>
            <a:ext cx="2736304" cy="2088232"/>
          </a:xfrm>
          <a:prstGeom prst="rect">
            <a:avLst/>
          </a:prstGeom>
          <a:noFill/>
        </p:spPr>
      </p:pic>
      <p:pic>
        <p:nvPicPr>
          <p:cNvPr id="74758" name="Picture 6" descr="http://www.irkutsk.festivalnauki.ru/sites/default/files/appl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789040"/>
            <a:ext cx="3264363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Река </a:t>
            </a:r>
            <a:r>
              <a:rPr lang="ru-RU" b="1" dirty="0" err="1" smtClean="0"/>
              <a:t>Шушь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6323" name="Picture 2" descr="http://t1.gstatic.com/images?q=tbn:ANd9GcSila0YBiiQdn9wnN9qPD6cjkZ73dysD5pH2I4wAxqDH5Jjle_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357438"/>
            <a:ext cx="3706812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4" descr="http://t0.gstatic.com/images?q=tbn:ANd9GcQu0BtBTwl2hp6NhvBp3VYd4xF6kxYdlufgNkrxoztzMkov4cHjt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357438"/>
            <a:ext cx="38147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Рыбинский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в естественном состоянии одного из самых крупных массивов сосновых насаждений в Рыбинском районе.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Рыбинского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- 1363,0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</a:t>
            </a:r>
            <a:r>
              <a:rPr lang="ru-RU" dirty="0" err="1" smtClean="0"/>
              <a:t>Рыбинский</a:t>
            </a:r>
            <a:r>
              <a:rPr lang="ru-RU" dirty="0" smtClean="0"/>
              <a:t> бор расположен по обе стороны Саянского тракта. На севере и северо-западе граничит с пахотными землями АО "</a:t>
            </a:r>
            <a:r>
              <a:rPr lang="ru-RU" dirty="0" err="1" smtClean="0"/>
              <a:t>Переясловский</a:t>
            </a:r>
            <a:r>
              <a:rPr lang="ru-RU" dirty="0" smtClean="0"/>
              <a:t>", на юге, юго-западе - по р. Рыбной.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сосновые насаждения.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Режим особой охраны и природопользования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Рыбинский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8371" name="AutoShape 2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58372" name="AutoShape 4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58373" name="AutoShape 6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58374" name="Picture 8" descr="http://t0.gstatic.com/images?q=tbn:ANd9GcRacU-dabcr8Q2gciAskCACU4w1CncFA9sA06605M35aJCPiTAOi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71625"/>
            <a:ext cx="400526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0" descr="http://t3.gstatic.com/images?q=tbn:ANd9GcT78Ffsoghd1W0mGKUN8uHk-aPPYfO6uEz_p8NACB3Q0B0f7xa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71625"/>
            <a:ext cx="39338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Сосновый бор в Канске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5257800" cy="4895850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1985 г. в целях сохранения расположенного в черте города лесного массива, для рекреационных и оздоровительных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г. Канска.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- 143,5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Сосновый бор расположен на правом берегу р. Кан, в северо-западном районе г. Канска, в жилом массиве.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лесной массив.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9396" name="Picture 2" descr="Памятник природы `Сосновый бор в г. Канске`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1643063"/>
            <a:ext cx="3127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Чинжебский</a:t>
            </a:r>
            <a:r>
              <a:rPr lang="ru-RU" b="1" dirty="0" smtClean="0"/>
              <a:t> водопад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041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Памятник природы образован в 1987 г. в целях сохранения уникального </a:t>
            </a:r>
            <a:r>
              <a:rPr lang="ru-RU" dirty="0" err="1" smtClean="0"/>
              <a:t>гидро-геологического</a:t>
            </a:r>
            <a:r>
              <a:rPr lang="ru-RU" dirty="0" smtClean="0"/>
              <a:t> комплекса.</a:t>
            </a:r>
          </a:p>
          <a:p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района.</a:t>
            </a:r>
          </a:p>
          <a:p>
            <a:r>
              <a:rPr lang="ru-RU" b="1" dirty="0" smtClean="0"/>
              <a:t>Площадь</a:t>
            </a:r>
            <a:r>
              <a:rPr lang="ru-RU" dirty="0" smtClean="0"/>
              <a:t> - 0,024 га.</a:t>
            </a:r>
          </a:p>
          <a:p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221 квартале </a:t>
            </a:r>
            <a:r>
              <a:rPr lang="ru-RU" dirty="0" err="1" smtClean="0"/>
              <a:t>Кошурниковского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Кизирского</a:t>
            </a:r>
            <a:r>
              <a:rPr lang="ru-RU" dirty="0" smtClean="0"/>
              <a:t> лесхоза, по ручью Зелёный - правому притоку р. В. </a:t>
            </a:r>
            <a:r>
              <a:rPr lang="ru-RU" dirty="0" err="1" smtClean="0"/>
              <a:t>Чинжеба</a:t>
            </a:r>
            <a:r>
              <a:rPr lang="ru-RU" dirty="0" smtClean="0"/>
              <a:t> </a:t>
            </a:r>
            <a:r>
              <a:rPr lang="ru-RU" dirty="0" err="1" smtClean="0"/>
              <a:t>гидросистемы</a:t>
            </a:r>
            <a:r>
              <a:rPr lang="ru-RU" dirty="0" smtClean="0"/>
              <a:t> р. </a:t>
            </a:r>
            <a:r>
              <a:rPr lang="ru-RU" dirty="0" err="1" smtClean="0"/>
              <a:t>Кизир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водопад.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Чинжебский водопад</a:t>
            </a:r>
            <a:endParaRPr lang="ru-RU" smtClean="0"/>
          </a:p>
        </p:txBody>
      </p:sp>
      <p:pic>
        <p:nvPicPr>
          <p:cNvPr id="61443" name="Picture 2" descr="http://t1.gstatic.com/images?q=tbn:ANd9GcT3yMb8sA8ti6ysW_691sX2wWooQIZtTFaPBmHzuvPQDec6_s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000250"/>
            <a:ext cx="2662237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6" descr="http://t0.gstatic.com/images?q=tbn:ANd9GcQs46eJptX8XAfmm7MoiPG8RfKO2Y34dHfq4OmQsCirxpvI2SR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000250"/>
            <a:ext cx="4319588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памятник природы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Это </a:t>
            </a:r>
            <a:r>
              <a:rPr lang="ru-RU" dirty="0" smtClean="0"/>
              <a:t>уникальный, ценный в экологическом, научном, культурном отношении природный  </a:t>
            </a:r>
            <a:r>
              <a:rPr lang="ru-RU" dirty="0" smtClean="0"/>
              <a:t>объект или объект созданный человеком.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На территории Красноярского края  </a:t>
            </a:r>
            <a:r>
              <a:rPr lang="ru-RU" dirty="0" smtClean="0"/>
              <a:t>55 </a:t>
            </a:r>
            <a:r>
              <a:rPr lang="ru-RU" dirty="0" smtClean="0"/>
              <a:t>объект имеет  статус памятника природы краевого значения (на период 01.05.07 г.).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Расшифруйте анаграммы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298635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венизаподк</a:t>
            </a:r>
            <a:endParaRPr lang="ru-RU" dirty="0" smtClean="0"/>
          </a:p>
          <a:p>
            <a:pPr algn="ctr"/>
            <a:r>
              <a:rPr lang="ru-RU" dirty="0" err="1" smtClean="0"/>
              <a:t>настиця</a:t>
            </a:r>
            <a:r>
              <a:rPr lang="ru-RU" dirty="0" smtClean="0"/>
              <a:t> </a:t>
            </a:r>
            <a:r>
              <a:rPr lang="ru-RU" dirty="0" err="1" smtClean="0"/>
              <a:t>личебосгакоя</a:t>
            </a:r>
            <a:endParaRPr lang="ru-RU" dirty="0" smtClean="0"/>
          </a:p>
          <a:p>
            <a:pPr algn="ctr"/>
            <a:r>
              <a:rPr lang="ru-RU" dirty="0" err="1" smtClean="0"/>
              <a:t>нициоальанйы</a:t>
            </a:r>
            <a:r>
              <a:rPr lang="ru-RU" dirty="0" smtClean="0"/>
              <a:t> </a:t>
            </a:r>
            <a:r>
              <a:rPr lang="ru-RU" dirty="0" err="1" smtClean="0"/>
              <a:t>рапк</a:t>
            </a:r>
            <a:endParaRPr lang="ru-RU" dirty="0" smtClean="0"/>
          </a:p>
          <a:p>
            <a:pPr algn="ctr"/>
            <a:r>
              <a:rPr lang="ru-RU" dirty="0" err="1" smtClean="0"/>
              <a:t>матпиняк</a:t>
            </a:r>
            <a:r>
              <a:rPr lang="ru-RU" dirty="0" smtClean="0"/>
              <a:t>  </a:t>
            </a:r>
            <a:r>
              <a:rPr lang="ru-RU" dirty="0" err="1" smtClean="0"/>
              <a:t>рипдыро</a:t>
            </a:r>
            <a:endParaRPr lang="ru-RU" dirty="0" smtClean="0"/>
          </a:p>
          <a:p>
            <a:pPr algn="ctr"/>
            <a:r>
              <a:rPr lang="ru-RU" dirty="0" err="1" smtClean="0"/>
              <a:t>табоченисийк</a:t>
            </a:r>
            <a:r>
              <a:rPr lang="ru-RU" dirty="0" smtClean="0"/>
              <a:t> </a:t>
            </a:r>
            <a:r>
              <a:rPr lang="ru-RU" dirty="0" err="1" smtClean="0"/>
              <a:t>адс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01317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Заповедник 	Биологическая станция</a:t>
            </a:r>
          </a:p>
          <a:p>
            <a:pPr>
              <a:buNone/>
            </a:pPr>
            <a:r>
              <a:rPr lang="ru-RU" dirty="0" smtClean="0"/>
              <a:t>	Национальный парк		Памятник природы</a:t>
            </a:r>
          </a:p>
          <a:p>
            <a:pPr>
              <a:buNone/>
            </a:pPr>
            <a:r>
              <a:rPr lang="ru-RU" dirty="0" smtClean="0"/>
              <a:t>			           Ботанический сад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95958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Представьте, что вы работаете в туристическом бюро и вам нужно разрекламировать один  из памятников природы нашего края. Вам нужно доказать, почему этот объектов заслуживает  особенного внимания, приведите 5 аргументов (можно больше). </a:t>
            </a:r>
          </a:p>
          <a:p>
            <a:r>
              <a:rPr lang="ru-RU" dirty="0" smtClean="0"/>
              <a:t>Форма отчета: буклет, карта,  репортаж, презентация, газета, стихотворение, песня и т.д.</a:t>
            </a:r>
          </a:p>
          <a:p>
            <a:r>
              <a:rPr lang="ru-RU" dirty="0" smtClean="0"/>
              <a:t>Можно выполнять проект в парах.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9e71bb2bb8bd1abc05aaf1655d45869758452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301</TotalTime>
  <Words>1071</Words>
  <Application>Microsoft Office PowerPoint</Application>
  <PresentationFormat>Экран (4:3)</PresentationFormat>
  <Paragraphs>253</Paragraphs>
  <Slides>65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  <vt:variant>
        <vt:lpstr>Произвольные показы</vt:lpstr>
      </vt:variant>
      <vt:variant>
        <vt:i4>1</vt:i4>
      </vt:variant>
    </vt:vector>
  </HeadingPairs>
  <TitlesOfParts>
    <vt:vector size="67" baseType="lpstr">
      <vt:lpstr>Яркая</vt:lpstr>
      <vt:lpstr>Как бы вы назвали?</vt:lpstr>
      <vt:lpstr>Направления деятельности</vt:lpstr>
      <vt:lpstr>Енисейская экологическая станция «Мирное»</vt:lpstr>
      <vt:lpstr>К работе на таких станциях привлекаются и дети</vt:lpstr>
      <vt:lpstr>Как называется?</vt:lpstr>
      <vt:lpstr>Ботанический сад имени Всеволода Михайловича Крутовского</vt:lpstr>
      <vt:lpstr>Что такое памятник природы</vt:lpstr>
      <vt:lpstr>Расшифруйте анаграммы</vt:lpstr>
      <vt:lpstr>Домашнее задание </vt:lpstr>
      <vt:lpstr>Задания для работы в группах</vt:lpstr>
      <vt:lpstr>Памятники природы </vt:lpstr>
      <vt:lpstr>Анашенский бор </vt:lpstr>
      <vt:lpstr>Анашенский бор </vt:lpstr>
      <vt:lpstr>Березово-муравьиная роща </vt:lpstr>
      <vt:lpstr>Верховье реки первой Белой </vt:lpstr>
      <vt:lpstr>Верховье реки первой Белой </vt:lpstr>
      <vt:lpstr>Второй родник на р. Ужурка </vt:lpstr>
      <vt:lpstr>Геологический разрез по р. Ореш </vt:lpstr>
      <vt:lpstr>Гмирянский бор </vt:lpstr>
      <vt:lpstr>Гмирянский бор </vt:lpstr>
      <vt:lpstr>Дендрарий СибГТУ </vt:lpstr>
      <vt:lpstr>Дендрарий СибГТУ</vt:lpstr>
      <vt:lpstr>Дендросад в районе Старого скита </vt:lpstr>
      <vt:lpstr>Дендросад в районе Старого скита </vt:lpstr>
      <vt:lpstr>Каменный городок </vt:lpstr>
      <vt:lpstr>Каменный городок </vt:lpstr>
      <vt:lpstr>Красивая береза </vt:lpstr>
      <vt:lpstr>Кривинский бор </vt:lpstr>
      <vt:lpstr>Кривинский бор </vt:lpstr>
      <vt:lpstr>Ледоминеральный комплекс "Ледяная гора" </vt:lpstr>
      <vt:lpstr>Ледоминеральный комплекс "Ледяная гора" </vt:lpstr>
      <vt:lpstr>"Лесной массив "Анцирские дачи" </vt:lpstr>
      <vt:lpstr>"Лесной массив "Анцирские дачи" </vt:lpstr>
      <vt:lpstr>Лиственничная аллея протяженностью 1500 м</vt:lpstr>
      <vt:lpstr>Лиственничная аллея  </vt:lpstr>
      <vt:lpstr>Лугавский бор </vt:lpstr>
      <vt:lpstr>Лугавский бор </vt:lpstr>
      <vt:lpstr>Маралья скала </vt:lpstr>
      <vt:lpstr>Место падения метеорита "Палласово железо" </vt:lpstr>
      <vt:lpstr>Место падения метеорита "Палласово железо" </vt:lpstr>
      <vt:lpstr>Мининские столбы </vt:lpstr>
      <vt:lpstr>Мининские столбы </vt:lpstr>
      <vt:lpstr>"Музей вечной мерзлоты" </vt:lpstr>
      <vt:lpstr>"Музей вечной мерзлоты" </vt:lpstr>
      <vt:lpstr>Озеро Абакшинское </vt:lpstr>
      <vt:lpstr>Озеро Абакшинское </vt:lpstr>
      <vt:lpstr>"Озеро Монастырское" </vt:lpstr>
      <vt:lpstr>Озеро Ойское</vt:lpstr>
      <vt:lpstr>Озеро Ойское</vt:lpstr>
      <vt:lpstr>Озеро Светленькое </vt:lpstr>
      <vt:lpstr>Озеро Светленькое </vt:lpstr>
      <vt:lpstr>Озеро Тиберкуль </vt:lpstr>
      <vt:lpstr>Озеро Тиберкуль</vt:lpstr>
      <vt:lpstr>Пещера "Баджейская" </vt:lpstr>
      <vt:lpstr>Пещера "Баджейская" </vt:lpstr>
      <vt:lpstr>Пещера "Караульная" </vt:lpstr>
      <vt:lpstr>Пещера "Лысанская" </vt:lpstr>
      <vt:lpstr>Пещера "Майская" </vt:lpstr>
      <vt:lpstr>Река Шушь </vt:lpstr>
      <vt:lpstr>Река Шушь </vt:lpstr>
      <vt:lpstr>Рыбинский бор </vt:lpstr>
      <vt:lpstr>Рыбинский бор </vt:lpstr>
      <vt:lpstr>Сосновый бор в Канске </vt:lpstr>
      <vt:lpstr>Чинжебский водопад </vt:lpstr>
      <vt:lpstr>Чинжебский водопад</vt:lpstr>
      <vt:lpstr>Произвольный показ 1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1-07</cp:lastModifiedBy>
  <cp:revision>29</cp:revision>
  <dcterms:created xsi:type="dcterms:W3CDTF">2012-01-29T11:02:51Z</dcterms:created>
  <dcterms:modified xsi:type="dcterms:W3CDTF">2016-10-22T06:04:00Z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817004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