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3" r:id="rId2"/>
    <p:sldId id="294" r:id="rId3"/>
    <p:sldId id="257" r:id="rId4"/>
    <p:sldId id="259" r:id="rId5"/>
    <p:sldId id="262" r:id="rId6"/>
    <p:sldId id="263" r:id="rId7"/>
    <p:sldId id="264" r:id="rId8"/>
    <p:sldId id="265" r:id="rId9"/>
    <p:sldId id="287" r:id="rId10"/>
    <p:sldId id="288" r:id="rId11"/>
    <p:sldId id="289" r:id="rId12"/>
    <p:sldId id="267" r:id="rId13"/>
    <p:sldId id="266" r:id="rId14"/>
    <p:sldId id="290" r:id="rId15"/>
    <p:sldId id="268" r:id="rId16"/>
    <p:sldId id="269" r:id="rId17"/>
    <p:sldId id="271" r:id="rId18"/>
    <p:sldId id="272" r:id="rId19"/>
    <p:sldId id="273" r:id="rId20"/>
    <p:sldId id="286" r:id="rId21"/>
    <p:sldId id="274" r:id="rId22"/>
    <p:sldId id="276" r:id="rId23"/>
    <p:sldId id="275" r:id="rId24"/>
    <p:sldId id="291" r:id="rId25"/>
    <p:sldId id="277" r:id="rId26"/>
    <p:sldId id="292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95" r:id="rId35"/>
    <p:sldId id="285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FF00"/>
    <a:srgbClr val="FFFF00"/>
    <a:srgbClr val="FF6600"/>
    <a:srgbClr val="FFFF66"/>
    <a:srgbClr val="A50021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2000"/>
            <a:lum/>
          </a:blip>
          <a:srcRect/>
          <a:stretch>
            <a:fillRect l="2000" t="1000" r="41000" b="5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gif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gif"/><Relationship Id="rId2" Type="http://schemas.openxmlformats.org/officeDocument/2006/relationships/image" Target="../media/image5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g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gif"/><Relationship Id="rId2" Type="http://schemas.openxmlformats.org/officeDocument/2006/relationships/image" Target="../media/image5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gi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gif"/><Relationship Id="rId2" Type="http://schemas.openxmlformats.org/officeDocument/2006/relationships/image" Target="../media/image5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gi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Вопросы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289454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 Как называется часть загородной дороги?</a:t>
            </a:r>
          </a:p>
          <a:p>
            <a:pPr marL="0" indent="0" algn="r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 Как называется место где ожидают транспорт?</a:t>
            </a:r>
          </a:p>
          <a:p>
            <a:pPr marL="0" indent="0" algn="r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 Не похож я на коня,</a:t>
            </a:r>
          </a:p>
          <a:p>
            <a:pPr marL="0" indent="0" algn="r"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Но седло есть у меня.</a:t>
            </a:r>
          </a:p>
          <a:p>
            <a:pPr marL="0" indent="0" algn="r"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Спицы есть –</a:t>
            </a:r>
          </a:p>
          <a:p>
            <a:pPr marL="0" indent="0" algn="r"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Они, признаться</a:t>
            </a:r>
          </a:p>
          <a:p>
            <a:pPr marL="0" indent="0" algn="r"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Для вязанья не годятся</a:t>
            </a:r>
          </a:p>
          <a:p>
            <a:pPr marL="0" indent="0" algn="r"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Не будильник, не трамвай,</a:t>
            </a:r>
          </a:p>
          <a:p>
            <a:pPr marL="0" indent="0" algn="r"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Но звоню я – так и знай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4 Как называют участника дорожного  движения, идущего по тротуару?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5 Опоясал каменный ремень</a:t>
            </a:r>
          </a:p>
          <a:p>
            <a:pPr marL="0" indent="0"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Сотни городов и деревень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6 Как называется место, где пересекаются улицы и дороги?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7 Как называется дорожка, по которой идут пешеходы?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8 На самом перекрестке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Висит колдун трехглазый,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Но никогда не смотрит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Тремя глазами сразу.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9 Шагаешь-впереди лежит,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Оглянешь-домой бежит.</a:t>
            </a:r>
          </a:p>
          <a:p>
            <a:pPr marL="0" indent="0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9299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000232" y="2428871"/>
            <a:ext cx="30543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Уступите дорогу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857620" y="5143515"/>
            <a:ext cx="29123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cs typeface="Estrangelo Edessa" pitchFamily="66" charset="0"/>
              </a:rPr>
              <a:t>Главная дорога</a:t>
            </a:r>
            <a:endParaRPr lang="ru-RU" sz="3200" b="1" dirty="0">
              <a:cs typeface="Estrangelo Edessa" pitchFamily="66" charset="0"/>
            </a:endParaRPr>
          </a:p>
        </p:txBody>
      </p:sp>
      <p:pic>
        <p:nvPicPr>
          <p:cNvPr id="1027" name="Picture 3" descr="G: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093146"/>
            <a:ext cx="3528392" cy="3528392"/>
          </a:xfrm>
          <a:prstGeom prst="rect">
            <a:avLst/>
          </a:prstGeom>
          <a:noFill/>
        </p:spPr>
      </p:pic>
      <p:pic>
        <p:nvPicPr>
          <p:cNvPr id="1028" name="Picture 4" descr="G:\Vorfahrt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628800"/>
            <a:ext cx="3060170" cy="269020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19672" y="2060848"/>
            <a:ext cx="45365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Движение без остановки запрещено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923928" y="4365104"/>
            <a:ext cx="41707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cs typeface="Estrangelo Edessa" pitchFamily="66" charset="0"/>
              </a:rPr>
              <a:t>Пересечение с второстепенной дорогой</a:t>
            </a:r>
            <a:endParaRPr lang="ru-RU" sz="3200" b="1" dirty="0">
              <a:cs typeface="Estrangelo Edessa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95536" y="980728"/>
            <a:ext cx="8280920" cy="547260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G:\4385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1556792"/>
            <a:ext cx="2717141" cy="2624758"/>
          </a:xfrm>
          <a:prstGeom prst="rect">
            <a:avLst/>
          </a:prstGeom>
          <a:noFill/>
        </p:spPr>
      </p:pic>
      <p:pic>
        <p:nvPicPr>
          <p:cNvPr id="2051" name="Picture 3" descr="G:\img227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3124" y="3492868"/>
            <a:ext cx="2762771" cy="252534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851920" y="3429000"/>
            <a:ext cx="44587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cs typeface="Estrangelo Edessa" pitchFamily="66" charset="0"/>
              </a:rPr>
              <a:t>Преимущество встречного движения</a:t>
            </a:r>
            <a:endParaRPr lang="ru-RU" sz="3200" b="1" dirty="0">
              <a:cs typeface="Estrangelo Edessa" pitchFamily="66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95536" y="1484784"/>
            <a:ext cx="8208912" cy="489654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G:\984745a313ba280cc4ea02ab230f873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996952"/>
            <a:ext cx="3168352" cy="316835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Запрещающие знаки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14682" y="1142987"/>
            <a:ext cx="3184047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3300"/>
                </a:solidFill>
              </a:rPr>
              <a:t>Назовите знак.</a:t>
            </a:r>
            <a:endParaRPr lang="ru-RU" sz="3600" b="1" dirty="0">
              <a:solidFill>
                <a:srgbClr val="003300"/>
              </a:solidFill>
            </a:endParaRPr>
          </a:p>
        </p:txBody>
      </p:sp>
      <p:sp>
        <p:nvSpPr>
          <p:cNvPr id="13" name="Овал 12">
            <a:hlinkClick r:id="rId2" action="ppaction://hlinksldjump"/>
          </p:cNvPr>
          <p:cNvSpPr/>
          <p:nvPr/>
        </p:nvSpPr>
        <p:spPr>
          <a:xfrm>
            <a:off x="3428992" y="3000373"/>
            <a:ext cx="2857520" cy="2914664"/>
          </a:xfrm>
          <a:prstGeom prst="ellipse">
            <a:avLst/>
          </a:prstGeom>
          <a:solidFill>
            <a:schemeClr val="bg1"/>
          </a:solidFill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9900" b="1" dirty="0" smtClean="0">
                <a:solidFill>
                  <a:srgbClr val="FF0000"/>
                </a:solidFill>
              </a:rPr>
              <a:t>?</a:t>
            </a:r>
            <a:endParaRPr lang="ru-RU" sz="199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allAtOnce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25555" y="642918"/>
            <a:ext cx="3641860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000232" y="2428871"/>
            <a:ext cx="31270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Въезд запрещён</a:t>
            </a:r>
            <a:endParaRPr lang="ru-RU" sz="3200" b="1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00" y="3500441"/>
            <a:ext cx="3611449" cy="2876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857620" y="5143515"/>
            <a:ext cx="41454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cs typeface="Estrangelo Edessa" pitchFamily="66" charset="0"/>
              </a:rPr>
              <a:t>Движение запрещено</a:t>
            </a:r>
            <a:endParaRPr lang="ru-RU" sz="3200" b="1" dirty="0">
              <a:cs typeface="Estrangelo Edess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44" y="714357"/>
            <a:ext cx="3505215" cy="3150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928663" y="2643185"/>
            <a:ext cx="50006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Движение на велосипедах запрещено</a:t>
            </a:r>
            <a:endParaRPr lang="ru-RU" sz="2800" b="1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3571878"/>
            <a:ext cx="3643339" cy="3086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500436" y="4714884"/>
            <a:ext cx="54766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Движение пешеходов запрещено</a:t>
            </a:r>
            <a:endParaRPr lang="ru-RU" sz="28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4" y="410168"/>
            <a:ext cx="3548077" cy="3090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143110" y="2214554"/>
            <a:ext cx="336643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Поворот направо </a:t>
            </a:r>
          </a:p>
          <a:p>
            <a:pPr algn="ctr"/>
            <a:r>
              <a:rPr lang="ru-RU" sz="3200" b="1" dirty="0" smtClean="0"/>
              <a:t>запрещён</a:t>
            </a:r>
            <a:endParaRPr lang="ru-RU" sz="3200" b="1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2721" y="3429002"/>
            <a:ext cx="3698651" cy="298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714744" y="4929198"/>
            <a:ext cx="542045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Ограничение максимальной </a:t>
            </a:r>
          </a:p>
          <a:p>
            <a:pPr algn="ctr"/>
            <a:r>
              <a:rPr lang="ru-RU" sz="3200" b="1" dirty="0" smtClean="0"/>
              <a:t>скорости</a:t>
            </a:r>
            <a:endParaRPr lang="ru-RU" sz="3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31" y="285729"/>
            <a:ext cx="7329511" cy="917596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Предписывающие знаки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14682" y="1357301"/>
            <a:ext cx="3184047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3300"/>
                </a:solidFill>
              </a:rPr>
              <a:t>Назовите знак.</a:t>
            </a:r>
            <a:endParaRPr lang="ru-RU" sz="3600" b="1" dirty="0">
              <a:solidFill>
                <a:srgbClr val="003300"/>
              </a:solidFill>
            </a:endParaRPr>
          </a:p>
        </p:txBody>
      </p:sp>
      <p:sp>
        <p:nvSpPr>
          <p:cNvPr id="5" name="Овал 4">
            <a:hlinkClick r:id="rId2" action="ppaction://hlinksldjump"/>
          </p:cNvPr>
          <p:cNvSpPr/>
          <p:nvPr/>
        </p:nvSpPr>
        <p:spPr>
          <a:xfrm>
            <a:off x="3357553" y="3357562"/>
            <a:ext cx="2500331" cy="2486036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9900" b="1" dirty="0" smtClean="0">
                <a:solidFill>
                  <a:srgbClr val="FF0000"/>
                </a:solidFill>
              </a:rPr>
              <a:t>?</a:t>
            </a:r>
            <a:endParaRPr lang="ru-RU" sz="199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5" y="714357"/>
            <a:ext cx="3423060" cy="2976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857356" y="2571747"/>
            <a:ext cx="37483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Круговое движение</a:t>
            </a:r>
            <a:endParaRPr lang="ru-RU" sz="3200" b="1" dirty="0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1" y="3551051"/>
            <a:ext cx="3643339" cy="2935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4071938" y="5286391"/>
            <a:ext cx="44328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Велосипедная дорожка</a:t>
            </a:r>
            <a:endParaRPr lang="ru-RU" sz="3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3" y="3357565"/>
            <a:ext cx="3786183" cy="3181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000499" y="5500705"/>
            <a:ext cx="41170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Пешеходная дорожка</a:t>
            </a:r>
            <a:endParaRPr lang="ru-RU" sz="3200" b="1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9" y="276451"/>
            <a:ext cx="3324239" cy="2957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357426" y="2500309"/>
            <a:ext cx="3308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Движение прямо</a:t>
            </a:r>
            <a:endParaRPr lang="ru-RU" sz="3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1" y="1214422"/>
            <a:ext cx="8443915" cy="4868874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base"/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6600" b="1" spc="50" dirty="0" smtClean="0">
                <a:ln w="11430">
                  <a:solidFill>
                    <a:srgbClr val="FFFF00"/>
                  </a:solidFill>
                </a:ln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ЗНАКИ ДОРОЖНОГО ДВИЖЕНИЯ. Дорожная разметка</a:t>
            </a: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18946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31" y="285729"/>
            <a:ext cx="7329511" cy="917596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Знаки особых предписаний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14682" y="1357301"/>
            <a:ext cx="3184047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3300"/>
                </a:solidFill>
              </a:rPr>
              <a:t>Назовите знак.</a:t>
            </a:r>
            <a:endParaRPr lang="ru-RU" sz="3600" b="1" dirty="0">
              <a:solidFill>
                <a:srgbClr val="003300"/>
              </a:solidFill>
            </a:endParaRPr>
          </a:p>
        </p:txBody>
      </p:sp>
      <p:sp>
        <p:nvSpPr>
          <p:cNvPr id="5" name="Овал 4">
            <a:hlinkClick r:id="rId2" action="ppaction://hlinksldjump"/>
          </p:cNvPr>
          <p:cNvSpPr/>
          <p:nvPr/>
        </p:nvSpPr>
        <p:spPr>
          <a:xfrm>
            <a:off x="3357553" y="3357562"/>
            <a:ext cx="2500331" cy="2486036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9900" b="1" dirty="0" smtClean="0">
                <a:solidFill>
                  <a:srgbClr val="FF0000"/>
                </a:solidFill>
              </a:rPr>
              <a:t>?</a:t>
            </a:r>
            <a:endParaRPr lang="ru-RU" sz="199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144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50" y="305174"/>
            <a:ext cx="2895609" cy="3495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785919" y="2357430"/>
            <a:ext cx="42957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Место остановки автобуса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071802" y="5214950"/>
            <a:ext cx="42292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Место остановки трамвая</a:t>
            </a:r>
            <a:endParaRPr lang="ru-RU" sz="2800" b="1" dirty="0"/>
          </a:p>
        </p:txBody>
      </p:sp>
      <p:pic>
        <p:nvPicPr>
          <p:cNvPr id="2050" name="Picture 2" descr="C:\Users\Perekrestok 2\Desktop\image3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573016"/>
            <a:ext cx="2250123" cy="3061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214290"/>
            <a:ext cx="3125293" cy="2895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9" y="3494850"/>
            <a:ext cx="3286148" cy="309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714612" y="3000375"/>
            <a:ext cx="41177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Пешеходный переход</a:t>
            </a:r>
            <a:endParaRPr lang="ru-RU" sz="3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14058" y="500042"/>
            <a:ext cx="2782289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643306" y="2500309"/>
            <a:ext cx="22942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Жилая зона</a:t>
            </a:r>
            <a:endParaRPr lang="ru-RU" sz="3200" b="1" dirty="0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00" y="2595366"/>
            <a:ext cx="2857521" cy="3986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214676" y="5072077"/>
            <a:ext cx="35900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Конец жилой зоны</a:t>
            </a:r>
            <a:endParaRPr lang="ru-RU" sz="3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31" y="285729"/>
            <a:ext cx="7329511" cy="917596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Информационные знаки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14682" y="1357301"/>
            <a:ext cx="3184047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3300"/>
                </a:solidFill>
              </a:rPr>
              <a:t>Назовите знак.</a:t>
            </a:r>
            <a:endParaRPr lang="ru-RU" sz="3600" b="1" dirty="0">
              <a:solidFill>
                <a:srgbClr val="0033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31840" y="2996952"/>
            <a:ext cx="3168352" cy="302433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0000" dirty="0" smtClean="0">
                <a:solidFill>
                  <a:srgbClr val="FF0000"/>
                </a:solidFill>
              </a:rPr>
              <a:t>?</a:t>
            </a:r>
            <a:endParaRPr lang="ru-RU" sz="3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144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9" y="285730"/>
            <a:ext cx="3214711" cy="3062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142976" y="2643182"/>
            <a:ext cx="481580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Подземный пешеходный </a:t>
            </a:r>
          </a:p>
          <a:p>
            <a:pPr algn="ctr"/>
            <a:r>
              <a:rPr lang="ru-RU" sz="3200" b="1" dirty="0" smtClean="0"/>
              <a:t>переход</a:t>
            </a:r>
            <a:endParaRPr lang="ru-RU" sz="3200" b="1" dirty="0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6" y="3571876"/>
            <a:ext cx="3125825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714348" y="4714884"/>
            <a:ext cx="447654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Наземный пешеходный</a:t>
            </a:r>
          </a:p>
          <a:p>
            <a:pPr algn="ctr"/>
            <a:r>
              <a:rPr lang="ru-RU" sz="3200" b="1" dirty="0" smtClean="0"/>
              <a:t> переход</a:t>
            </a:r>
            <a:endParaRPr lang="ru-RU" sz="28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347864" y="2420888"/>
            <a:ext cx="17008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Тупик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475656" y="4725144"/>
            <a:ext cx="36982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Зона для разворота</a:t>
            </a:r>
            <a:endParaRPr lang="ru-RU" sz="2800" b="1" dirty="0"/>
          </a:p>
        </p:txBody>
      </p:sp>
      <p:pic>
        <p:nvPicPr>
          <p:cNvPr id="4098" name="Picture 2" descr="G:\инф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1340768"/>
            <a:ext cx="2614364" cy="2561726"/>
          </a:xfrm>
          <a:prstGeom prst="rect">
            <a:avLst/>
          </a:prstGeom>
          <a:noFill/>
        </p:spPr>
      </p:pic>
      <p:pic>
        <p:nvPicPr>
          <p:cNvPr id="4099" name="Picture 3" descr="G:\инф\img644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3933056"/>
            <a:ext cx="2664296" cy="2625937"/>
          </a:xfrm>
          <a:prstGeom prst="rect">
            <a:avLst/>
          </a:prstGeom>
          <a:noFill/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395536" y="1340768"/>
            <a:ext cx="8352928" cy="525658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14290"/>
            <a:ext cx="7543824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Знаки сервиса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14682" y="1357301"/>
            <a:ext cx="3184047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3300"/>
                </a:solidFill>
              </a:rPr>
              <a:t>Назовите знак.</a:t>
            </a:r>
            <a:endParaRPr lang="ru-RU" sz="3600" b="1" dirty="0">
              <a:solidFill>
                <a:srgbClr val="003300"/>
              </a:solidFill>
            </a:endParaRP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3786183" y="3571878"/>
            <a:ext cx="1714512" cy="2286016"/>
          </a:xfrm>
          <a:prstGeom prst="rect">
            <a:avLst/>
          </a:prstGeom>
          <a:solidFill>
            <a:srgbClr val="00B0F0"/>
          </a:solidFill>
          <a:effectLst>
            <a:outerShdw blurRad="76200" dist="139700" dir="17640000" sx="108000" sy="108000" kx="-1200000" algn="bl" rotWithShape="0">
              <a:srgbClr val="92D050">
                <a:alpha val="20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600" b="1" dirty="0" smtClean="0">
                <a:solidFill>
                  <a:srgbClr val="FF0000"/>
                </a:solidFill>
              </a:rPr>
              <a:t>?</a:t>
            </a:r>
            <a:endParaRPr lang="ru-RU" sz="16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09" y="2627713"/>
            <a:ext cx="2786083" cy="3815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76" y="142854"/>
            <a:ext cx="2681301" cy="3767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428992" y="5000639"/>
            <a:ext cx="462979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Пункт первой медицинской </a:t>
            </a:r>
          </a:p>
          <a:p>
            <a:pPr algn="ctr"/>
            <a:r>
              <a:rPr lang="ru-RU" sz="2800" b="1" dirty="0" smtClean="0"/>
              <a:t>помощи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500566" y="2428868"/>
            <a:ext cx="17125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Больница</a:t>
            </a:r>
            <a:endParaRPr lang="ru-RU" sz="28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3" y="214290"/>
            <a:ext cx="2924191" cy="4029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9" y="2803593"/>
            <a:ext cx="2714644" cy="3760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000364" y="5072074"/>
            <a:ext cx="24744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Питьевая вода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571868" y="2643182"/>
            <a:ext cx="24609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Пункт питания</a:t>
            </a:r>
            <a:endParaRPr lang="ru-RU" sz="28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21637" y="764704"/>
            <a:ext cx="5929355" cy="1000132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003300"/>
                </a:solidFill>
              </a:rPr>
              <a:t>Перечислите классификацию 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3300"/>
                </a:solidFill>
              </a:rPr>
              <a:t>дорожных знаков.</a:t>
            </a:r>
            <a:endParaRPr lang="ru-RU" sz="2800" b="1" dirty="0">
              <a:solidFill>
                <a:srgbClr val="0033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64103" y="1989007"/>
            <a:ext cx="2436766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Предупреждающие знаки</a:t>
            </a:r>
            <a:endParaRPr lang="ru-RU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622276" y="3022580"/>
            <a:ext cx="2772470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/>
              <a:t>Запрещающие знаки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037062" y="1865896"/>
            <a:ext cx="2783410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Предписывающие знаки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699304" y="3044700"/>
            <a:ext cx="3121168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/>
              <a:t>Информационные знаки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390979" y="4221088"/>
            <a:ext cx="2121985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/>
              <a:t>Знаки сервиса</a:t>
            </a:r>
            <a:endParaRPr lang="ru-RU" sz="2800" b="1" dirty="0"/>
          </a:p>
        </p:txBody>
      </p:sp>
      <p:pic>
        <p:nvPicPr>
          <p:cNvPr id="9" name="Picture 2" descr="C:\Users\Perekrestok 2\Desktop\1_2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816" y="1783554"/>
            <a:ext cx="1402600" cy="1192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Perekrestok 2\Desktop\1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952498"/>
            <a:ext cx="1183732" cy="1183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Users\Perekrestok 2\Desktop\4_01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960" y="1825301"/>
            <a:ext cx="1136973" cy="1136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C:\Users\Perekrestok 2\Desktop\1004840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3387" y="2994743"/>
            <a:ext cx="1105917" cy="1096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C:\Users\Perekrestok 2\Desktop\0015-021-Punkt-pervoj-meditsinskoj-pomoschi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99" y="4208966"/>
            <a:ext cx="1214025" cy="1719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Perekrestok 2\Desktop\2_1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094" y="4136230"/>
            <a:ext cx="1280501" cy="128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5868183" y="4229947"/>
            <a:ext cx="3121168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/>
              <a:t>Знаки приоритета</a:t>
            </a:r>
            <a:endParaRPr lang="ru-RU" sz="2800" b="1" dirty="0"/>
          </a:p>
        </p:txBody>
      </p:sp>
      <p:pic>
        <p:nvPicPr>
          <p:cNvPr id="1032" name="Picture 8" descr="C:\Users\Perekrestok 2\Desktop\1_sdam-v-arendu-samosvaly-scania-16m3-s-voditelyami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3947" y="5164712"/>
            <a:ext cx="1024191" cy="1528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4593387" y="5584504"/>
            <a:ext cx="3121168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/>
              <a:t>Знаки особых предписаний</a:t>
            </a:r>
            <a:endParaRPr lang="ru-RU" sz="28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20" grpId="0" animBg="1"/>
      <p:bldP spid="2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06980" y="214289"/>
            <a:ext cx="2656053" cy="350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3" y="2674295"/>
            <a:ext cx="2714644" cy="392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643437" y="2643182"/>
            <a:ext cx="1531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Кемпинг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071805" y="4714884"/>
            <a:ext cx="57902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Пост </a:t>
            </a:r>
            <a:r>
              <a:rPr lang="ru-RU" sz="2800" b="1" dirty="0" err="1" smtClean="0"/>
              <a:t>дорожно</a:t>
            </a:r>
            <a:r>
              <a:rPr lang="ru-RU" sz="2800" b="1" dirty="0" smtClean="0"/>
              <a:t> - патрульной службы</a:t>
            </a:r>
            <a:endParaRPr lang="ru-RU" sz="28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Дорожная разметка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Содержимое 5" descr="1_2_1.gif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-30000"/>
          </a:blip>
          <a:stretch>
            <a:fillRect/>
          </a:stretch>
        </p:blipFill>
        <p:spPr>
          <a:xfrm>
            <a:off x="642911" y="2714622"/>
            <a:ext cx="2857520" cy="1000132"/>
          </a:xfrm>
          <a:ln w="38100">
            <a:solidFill>
              <a:srgbClr val="0070C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3214682" y="1357302"/>
            <a:ext cx="3184047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3300"/>
                </a:solidFill>
              </a:rPr>
              <a:t>Да или Нет</a:t>
            </a:r>
            <a:endParaRPr lang="ru-RU" sz="3600" b="1" dirty="0">
              <a:solidFill>
                <a:srgbClr val="003300"/>
              </a:solidFill>
            </a:endParaRPr>
          </a:p>
        </p:txBody>
      </p:sp>
      <p:pic>
        <p:nvPicPr>
          <p:cNvPr id="7" name="Рисунок 6" descr="1_2_2.gif"/>
          <p:cNvPicPr>
            <a:picLocks noChangeAspect="1"/>
          </p:cNvPicPr>
          <p:nvPr/>
        </p:nvPicPr>
        <p:blipFill>
          <a:blip r:embed="rId3" cstate="print">
            <a:lum bright="-30000"/>
          </a:blip>
          <a:stretch>
            <a:fillRect/>
          </a:stretch>
        </p:blipFill>
        <p:spPr>
          <a:xfrm>
            <a:off x="642912" y="4143382"/>
            <a:ext cx="2809013" cy="928694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8" name="Рисунок 7" descr="1_3.gif"/>
          <p:cNvPicPr>
            <a:picLocks noChangeAspect="1"/>
          </p:cNvPicPr>
          <p:nvPr/>
        </p:nvPicPr>
        <p:blipFill>
          <a:blip r:embed="rId4" cstate="print">
            <a:lum bright="-30000"/>
          </a:blip>
          <a:stretch>
            <a:fillRect/>
          </a:stretch>
        </p:blipFill>
        <p:spPr>
          <a:xfrm>
            <a:off x="642912" y="5429266"/>
            <a:ext cx="2809013" cy="928694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3786183" y="2714623"/>
            <a:ext cx="48577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Сплошная линия разделяет</a:t>
            </a:r>
          </a:p>
          <a:p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транспортные потоки</a:t>
            </a:r>
          </a:p>
          <a:p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противоположных направлений.</a:t>
            </a:r>
            <a:endParaRPr lang="ru-RU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14747" y="5429269"/>
            <a:ext cx="519552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 Пунктирная линия разделяет транспортные </a:t>
            </a:r>
          </a:p>
          <a:p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потоки противоположных направлений </a:t>
            </a:r>
          </a:p>
          <a:p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на дорогах.</a:t>
            </a:r>
            <a:endParaRPr lang="ru-RU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04043" y="4071946"/>
            <a:ext cx="523996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разделяет транспортные потоки </a:t>
            </a:r>
          </a:p>
          <a:p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противоположных направлений на дорогах, </a:t>
            </a:r>
          </a:p>
          <a:p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имеющих четыре полосы движения и более.</a:t>
            </a:r>
            <a:endParaRPr lang="ru-RU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_11.gif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-30000"/>
          </a:blip>
          <a:stretch>
            <a:fillRect/>
          </a:stretch>
        </p:blipFill>
        <p:spPr>
          <a:xfrm>
            <a:off x="642912" y="2571745"/>
            <a:ext cx="2809013" cy="928694"/>
          </a:xfrm>
          <a:ln w="38100">
            <a:solidFill>
              <a:srgbClr val="0070C0"/>
            </a:solidFill>
          </a:ln>
        </p:spPr>
      </p:pic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xfrm>
            <a:off x="2928925" y="285731"/>
            <a:ext cx="3543296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3300"/>
                </a:solidFill>
              </a:rPr>
              <a:t>Да или Нет</a:t>
            </a:r>
            <a:endParaRPr lang="ru-RU" sz="3600" b="1" dirty="0">
              <a:solidFill>
                <a:srgbClr val="003300"/>
              </a:solidFill>
            </a:endParaRPr>
          </a:p>
        </p:txBody>
      </p:sp>
      <p:pic>
        <p:nvPicPr>
          <p:cNvPr id="6" name="Рисунок 5" descr="1_12.gif"/>
          <p:cNvPicPr>
            <a:picLocks noChangeAspect="1"/>
          </p:cNvPicPr>
          <p:nvPr/>
        </p:nvPicPr>
        <p:blipFill>
          <a:blip r:embed="rId3" cstate="print">
            <a:lum bright="-30000"/>
          </a:blip>
          <a:stretch>
            <a:fillRect/>
          </a:stretch>
        </p:blipFill>
        <p:spPr>
          <a:xfrm>
            <a:off x="571472" y="4000504"/>
            <a:ext cx="2809013" cy="928694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7" name="Рисунок 6" descr="1_14_1.gif"/>
          <p:cNvPicPr>
            <a:picLocks noChangeAspect="1"/>
          </p:cNvPicPr>
          <p:nvPr/>
        </p:nvPicPr>
        <p:blipFill>
          <a:blip r:embed="rId4" cstate="print">
            <a:lum bright="-30000"/>
          </a:blip>
          <a:stretch>
            <a:fillRect/>
          </a:stretch>
        </p:blipFill>
        <p:spPr>
          <a:xfrm>
            <a:off x="500036" y="5429266"/>
            <a:ext cx="2809013" cy="928694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3668723" y="3857632"/>
            <a:ext cx="547528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Разметка разделяет транспортные потоки </a:t>
            </a:r>
          </a:p>
          <a:p>
            <a:r>
              <a:rPr lang="ru-RU" sz="2000" b="1" dirty="0" smtClean="0"/>
              <a:t>противоположных или попутных направлений </a:t>
            </a:r>
          </a:p>
          <a:p>
            <a:r>
              <a:rPr lang="ru-RU" sz="2000" b="1" dirty="0" smtClean="0"/>
              <a:t>на участках дорог, где перестроение </a:t>
            </a:r>
          </a:p>
          <a:p>
            <a:r>
              <a:rPr lang="ru-RU" sz="2000" b="1" dirty="0" smtClean="0"/>
              <a:t>разрешено только из одной полосы.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714744" y="2428868"/>
            <a:ext cx="42234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 (</a:t>
            </a:r>
            <a:r>
              <a:rPr lang="ru-RU" sz="2000" b="1" dirty="0" err="1" smtClean="0"/>
              <a:t>стоп-линия</a:t>
            </a:r>
            <a:r>
              <a:rPr lang="ru-RU" sz="2000" b="1" dirty="0" smtClean="0"/>
              <a:t>) – указывает место,</a:t>
            </a:r>
          </a:p>
          <a:p>
            <a:r>
              <a:rPr lang="ru-RU" sz="2000" b="1" dirty="0" smtClean="0"/>
              <a:t> где водитель должен остановиться.</a:t>
            </a:r>
            <a:endParaRPr lang="ru-RU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500431" y="5715016"/>
            <a:ext cx="52801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("зебра") – обозначает пешеходный переход.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_15.gif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-30000"/>
          </a:blip>
          <a:stretch>
            <a:fillRect/>
          </a:stretch>
        </p:blipFill>
        <p:spPr>
          <a:xfrm>
            <a:off x="571472" y="2928934"/>
            <a:ext cx="2809013" cy="928694"/>
          </a:xfrm>
          <a:ln w="38100">
            <a:solidFill>
              <a:srgbClr val="0070C0"/>
            </a:solidFill>
          </a:ln>
        </p:spPr>
      </p:pic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xfrm>
            <a:off x="3286119" y="357169"/>
            <a:ext cx="3328983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3300"/>
                </a:solidFill>
              </a:rPr>
              <a:t>Да или Нет</a:t>
            </a:r>
            <a:endParaRPr lang="ru-RU" sz="3600" b="1" dirty="0">
              <a:solidFill>
                <a:srgbClr val="003300"/>
              </a:solidFill>
            </a:endParaRPr>
          </a:p>
        </p:txBody>
      </p:sp>
      <p:pic>
        <p:nvPicPr>
          <p:cNvPr id="6" name="Рисунок 5" descr="1_16_1.gif"/>
          <p:cNvPicPr>
            <a:picLocks noChangeAspect="1"/>
          </p:cNvPicPr>
          <p:nvPr/>
        </p:nvPicPr>
        <p:blipFill>
          <a:blip r:embed="rId3" cstate="print">
            <a:lum bright="-30000"/>
          </a:blip>
          <a:stretch>
            <a:fillRect/>
          </a:stretch>
        </p:blipFill>
        <p:spPr>
          <a:xfrm>
            <a:off x="571472" y="4214818"/>
            <a:ext cx="2809013" cy="928694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7" name="Рисунок 6" descr="1_25.gif"/>
          <p:cNvPicPr>
            <a:picLocks noChangeAspect="1"/>
          </p:cNvPicPr>
          <p:nvPr/>
        </p:nvPicPr>
        <p:blipFill>
          <a:blip r:embed="rId4" cstate="print">
            <a:lum bright="-30000"/>
          </a:blip>
          <a:stretch>
            <a:fillRect/>
          </a:stretch>
        </p:blipFill>
        <p:spPr>
          <a:xfrm>
            <a:off x="571472" y="5429266"/>
            <a:ext cx="2809013" cy="928694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3571868" y="2928934"/>
            <a:ext cx="54311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Разметка обозначает место, где велосипедная </a:t>
            </a:r>
          </a:p>
          <a:p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дорожка пересекает проезжую часть.</a:t>
            </a:r>
            <a:endParaRPr lang="ru-RU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871" y="4143385"/>
            <a:ext cx="539628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Разметка обозначает направляющие островки</a:t>
            </a:r>
          </a:p>
          <a:p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в местах разделения или слияния</a:t>
            </a:r>
          </a:p>
          <a:p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транспортных потоков.</a:t>
            </a:r>
            <a:endParaRPr lang="ru-RU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14744" y="5643578"/>
            <a:ext cx="42598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Разметка обозначает искусственную</a:t>
            </a:r>
          </a:p>
          <a:p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неровность на проезжей части.</a:t>
            </a:r>
            <a:endParaRPr lang="ru-RU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Для чего нужна Дорожные знаки???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 algn="just">
              <a:buNone/>
            </a:pPr>
            <a:endParaRPr lang="ru-RU" sz="2000" b="1" dirty="0" smtClean="0">
              <a:solidFill>
                <a:srgbClr val="333333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1" indent="0" algn="just">
              <a:buNone/>
            </a:pPr>
            <a:r>
              <a:rPr lang="ru-RU" sz="20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Знаки</a:t>
            </a:r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дорожного</a:t>
            </a:r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 движения могут отличаться между собой по цвету, форме, изображению и так далее. </a:t>
            </a:r>
            <a:r>
              <a:rPr lang="ru-RU" b="1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Знаки </a:t>
            </a:r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треугольной формы с красной окантовкой </a:t>
            </a:r>
            <a:r>
              <a:rPr lang="ru-RU" b="1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нужны</a:t>
            </a:r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 для предупреждения и информирования водителей о том, что они приближаются к опасному участку дороги и соответственно в этот момент потребуется обязательно снизить скорость движения.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248515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2000"/>
            <a:lum/>
          </a:blip>
          <a:srcRect/>
          <a:stretch>
            <a:fillRect l="2000" t="1000" r="34000" b="4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571604" y="2786058"/>
            <a:ext cx="62865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B050"/>
                </a:solidFill>
              </a:rPr>
              <a:t>Молодцы!</a:t>
            </a:r>
            <a:endParaRPr lang="ru-RU" sz="60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9254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4" presetClass="emph" presetSubtype="2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to="1.5" calcmode="lin" valueType="num">
                                      <p:cBhvr override="childStyle"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1571615"/>
            <a:ext cx="4146861" cy="329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500429" y="2071681"/>
            <a:ext cx="53579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Светофорное регулирование</a:t>
            </a:r>
            <a:endParaRPr lang="ru-RU" sz="32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7" y="2928936"/>
            <a:ext cx="3786215" cy="346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785919" y="5143515"/>
            <a:ext cx="33584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Опасный поворот</a:t>
            </a:r>
            <a:endParaRPr lang="ru-RU" sz="3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4" y="1643051"/>
            <a:ext cx="3869249" cy="3328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714749" y="2143119"/>
            <a:ext cx="42402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Выезд на набережную</a:t>
            </a:r>
            <a:endParaRPr lang="ru-RU" sz="3200" b="1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28995" y="3214686"/>
            <a:ext cx="4079223" cy="3395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428865" y="5429267"/>
            <a:ext cx="2482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Крутой спуск</a:t>
            </a:r>
            <a:endParaRPr lang="ru-RU" sz="3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6" y="544743"/>
            <a:ext cx="3938477" cy="3322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000237" y="1714491"/>
            <a:ext cx="33496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Скользкая дорога</a:t>
            </a:r>
            <a:endParaRPr lang="ru-RU" sz="3200" b="1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3" y="3214687"/>
            <a:ext cx="3963972" cy="32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143376" y="5286391"/>
            <a:ext cx="28360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Выброс гравия</a:t>
            </a:r>
            <a:endParaRPr lang="ru-RU" sz="3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5" y="642921"/>
            <a:ext cx="3890979" cy="3470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785917" y="1142987"/>
            <a:ext cx="41177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Пешеходный переход</a:t>
            </a:r>
            <a:endParaRPr lang="ru-RU" sz="3200" b="1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9" y="2928934"/>
            <a:ext cx="4126391" cy="350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4786318" y="5000639"/>
            <a:ext cx="10530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Дети</a:t>
            </a:r>
            <a:endParaRPr lang="ru-RU" sz="3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5" y="571480"/>
            <a:ext cx="3729051" cy="3038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857356" y="1214425"/>
            <a:ext cx="39649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Дорожные работы</a:t>
            </a:r>
            <a:endParaRPr lang="ru-RU" sz="3600" b="1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6" y="3071810"/>
            <a:ext cx="3925057" cy="318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214814" y="4786325"/>
            <a:ext cx="34339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Прочие опасности</a:t>
            </a:r>
            <a:endParaRPr lang="ru-RU" sz="3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85730"/>
            <a:ext cx="7586659" cy="1143008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Знаки приоритета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71808" y="1000111"/>
            <a:ext cx="3174523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3300"/>
                </a:solidFill>
              </a:rPr>
              <a:t>Назовите знак.</a:t>
            </a:r>
            <a:endParaRPr lang="ru-RU" sz="3600" b="1" dirty="0">
              <a:solidFill>
                <a:srgbClr val="0033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707904" y="2708920"/>
            <a:ext cx="1367682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9900" b="1" dirty="0" smtClean="0">
                <a:solidFill>
                  <a:srgbClr val="FF0000"/>
                </a:solidFill>
              </a:rPr>
              <a:t>?</a:t>
            </a:r>
            <a:endParaRPr lang="ru-RU" sz="19900" b="1" dirty="0">
              <a:solidFill>
                <a:srgbClr val="FF0000"/>
              </a:solidFill>
            </a:endParaRPr>
          </a:p>
        </p:txBody>
      </p:sp>
      <p:cxnSp>
        <p:nvCxnSpPr>
          <p:cNvPr id="9" name="Прямая соединительная линия 8"/>
          <p:cNvCxnSpPr>
            <a:stCxn id="32" idx="0"/>
          </p:cNvCxnSpPr>
          <p:nvPr/>
        </p:nvCxnSpPr>
        <p:spPr>
          <a:xfrm flipH="1">
            <a:off x="2699792" y="2708920"/>
            <a:ext cx="1691953" cy="151216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endCxn id="32" idx="2"/>
          </p:cNvCxnSpPr>
          <p:nvPr/>
        </p:nvCxnSpPr>
        <p:spPr>
          <a:xfrm>
            <a:off x="2699792" y="4221088"/>
            <a:ext cx="1691953" cy="164254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32" idx="0"/>
          </p:cNvCxnSpPr>
          <p:nvPr/>
        </p:nvCxnSpPr>
        <p:spPr>
          <a:xfrm>
            <a:off x="4391745" y="2708920"/>
            <a:ext cx="1620415" cy="151216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endCxn id="32" idx="2"/>
          </p:cNvCxnSpPr>
          <p:nvPr/>
        </p:nvCxnSpPr>
        <p:spPr>
          <a:xfrm flipH="1">
            <a:off x="4391745" y="4221088"/>
            <a:ext cx="1620415" cy="164254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4663</TotalTime>
  <Words>386</Words>
  <Application>Microsoft Office PowerPoint</Application>
  <PresentationFormat>Экран (4:3)</PresentationFormat>
  <Paragraphs>125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Вопросы</vt:lpstr>
      <vt:lpstr> ЗНАКИ ДОРОЖНОГО ДВИЖЕНИЯ. Дорожная разметка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Знаки приоритета </vt:lpstr>
      <vt:lpstr>Презентация PowerPoint</vt:lpstr>
      <vt:lpstr>Презентация PowerPoint</vt:lpstr>
      <vt:lpstr>Презентация PowerPoint</vt:lpstr>
      <vt:lpstr>Запрещающие знаки </vt:lpstr>
      <vt:lpstr>Презентация PowerPoint</vt:lpstr>
      <vt:lpstr>Презентация PowerPoint</vt:lpstr>
      <vt:lpstr>Презентация PowerPoint</vt:lpstr>
      <vt:lpstr>Предписывающие знаки</vt:lpstr>
      <vt:lpstr>Презентация PowerPoint</vt:lpstr>
      <vt:lpstr>Презентация PowerPoint</vt:lpstr>
      <vt:lpstr>Знаки особых предписаний</vt:lpstr>
      <vt:lpstr>Презентация PowerPoint</vt:lpstr>
      <vt:lpstr>Презентация PowerPoint</vt:lpstr>
      <vt:lpstr>Презентация PowerPoint</vt:lpstr>
      <vt:lpstr>Информационные знаки</vt:lpstr>
      <vt:lpstr>Презентация PowerPoint</vt:lpstr>
      <vt:lpstr>Презентация PowerPoint</vt:lpstr>
      <vt:lpstr>Знаки сервиса</vt:lpstr>
      <vt:lpstr>Презентация PowerPoint</vt:lpstr>
      <vt:lpstr>Презентация PowerPoint</vt:lpstr>
      <vt:lpstr>Презентация PowerPoint</vt:lpstr>
      <vt:lpstr>Дорожная разметка</vt:lpstr>
      <vt:lpstr>Да или Нет</vt:lpstr>
      <vt:lpstr>Да или Нет</vt:lpstr>
      <vt:lpstr>Для чего нужна Дорожные знаки???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Galina</dc:creator>
  <cp:lastModifiedBy>1</cp:lastModifiedBy>
  <cp:revision>194</cp:revision>
  <dcterms:created xsi:type="dcterms:W3CDTF">2012-11-01T05:00:37Z</dcterms:created>
  <dcterms:modified xsi:type="dcterms:W3CDTF">2020-03-04T04:10:15Z</dcterms:modified>
</cp:coreProperties>
</file>