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0"/>
  </p:notesMasterIdLst>
  <p:sldIdLst>
    <p:sldId id="256" r:id="rId2"/>
    <p:sldId id="257" r:id="rId3"/>
    <p:sldId id="265" r:id="rId4"/>
    <p:sldId id="259" r:id="rId5"/>
    <p:sldId id="266" r:id="rId6"/>
    <p:sldId id="261" r:id="rId7"/>
    <p:sldId id="267" r:id="rId8"/>
    <p:sldId id="258" r:id="rId9"/>
    <p:sldId id="268" r:id="rId10"/>
    <p:sldId id="269" r:id="rId11"/>
    <p:sldId id="270" r:id="rId12"/>
    <p:sldId id="260" r:id="rId13"/>
    <p:sldId id="275" r:id="rId14"/>
    <p:sldId id="262" r:id="rId15"/>
    <p:sldId id="271" r:id="rId16"/>
    <p:sldId id="272" r:id="rId17"/>
    <p:sldId id="264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E8EFC0F5-4ACD-422A-BC7F-C03D3A47D86F}">
          <p14:sldIdLst>
            <p14:sldId id="256"/>
            <p14:sldId id="257"/>
            <p14:sldId id="265"/>
            <p14:sldId id="259"/>
            <p14:sldId id="266"/>
            <p14:sldId id="261"/>
            <p14:sldId id="267"/>
            <p14:sldId id="258"/>
            <p14:sldId id="268"/>
            <p14:sldId id="269"/>
            <p14:sldId id="270"/>
            <p14:sldId id="260"/>
            <p14:sldId id="262"/>
            <p14:sldId id="271"/>
            <p14:sldId id="272"/>
            <p14:sldId id="264"/>
            <p14:sldId id="274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30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303CA-7A3D-467E-A02A-463A53AAD176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EFF5D-8332-4F69-BDA0-1029B60DC5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0969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FF5D-8332-4F69-BDA0-1029B60DC5F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5649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5092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2491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6322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8953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7813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3725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940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397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9249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2354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40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1285D-44DC-4004-97AB-6D10993844ED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A7C11-67F3-4CBE-8080-C52D55B77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7174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720" y="1166219"/>
            <a:ext cx="10680192" cy="2262781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Урок русского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языка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Главные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члены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предложения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 класс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УМК «Школа России»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645408" y="3779520"/>
            <a:ext cx="5035296" cy="18163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>
              <a:lnSpc>
                <a:spcPct val="12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ГБОУ СОШ №69 Калининского района </a:t>
            </a:r>
          </a:p>
          <a:p>
            <a:pPr>
              <a:lnSpc>
                <a:spcPct val="12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г.Санкт-Петербурга  </a:t>
            </a:r>
          </a:p>
          <a:p>
            <a:pPr>
              <a:lnSpc>
                <a:spcPct val="120000"/>
              </a:lnSpc>
            </a:pP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Шклярова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М.М.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379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624110"/>
            <a:ext cx="11258953" cy="128089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         </a:t>
            </a:r>
            <a:r>
              <a:rPr lang="ru-RU" dirty="0" smtClean="0"/>
              <a:t>ГЛАВНЫЕ ЧЛЕНЫ ПРЕДЛОЖЕНИЯ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661" y="2133600"/>
            <a:ext cx="11258952" cy="32982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СОЛНЫШКО   СВЕТИТ   </a:t>
            </a:r>
          </a:p>
          <a:p>
            <a:pPr marL="0" indent="0" algn="just">
              <a:buNone/>
            </a:pPr>
            <a:r>
              <a:rPr lang="ru-RU" sz="4800" dirty="0" smtClean="0"/>
              <a:t>ЯРКО </a:t>
            </a:r>
            <a:r>
              <a:rPr lang="ru-RU" sz="4800" b="1" dirty="0">
                <a:solidFill>
                  <a:srgbClr val="C00000"/>
                </a:solidFill>
              </a:rPr>
              <a:t>СВЕТИТ</a:t>
            </a:r>
            <a:r>
              <a:rPr lang="ru-RU" sz="4800" b="1" dirty="0" smtClean="0">
                <a:solidFill>
                  <a:srgbClr val="C00000"/>
                </a:solidFill>
              </a:rPr>
              <a:t> СОЛНЫШКО</a:t>
            </a:r>
          </a:p>
          <a:p>
            <a:pPr marL="0" indent="0" algn="just">
              <a:buNone/>
            </a:pPr>
            <a:r>
              <a:rPr lang="ru-RU" sz="4800" dirty="0" smtClean="0"/>
              <a:t>ОСЕННЕЕ </a:t>
            </a:r>
            <a:r>
              <a:rPr lang="ru-RU" sz="4800" b="1" dirty="0" smtClean="0">
                <a:solidFill>
                  <a:srgbClr val="C00000"/>
                </a:solidFill>
              </a:rPr>
              <a:t>СОЛНЫШКО</a:t>
            </a:r>
            <a:r>
              <a:rPr lang="ru-RU" sz="4800" dirty="0" smtClean="0"/>
              <a:t> ЯРКО </a:t>
            </a:r>
            <a:r>
              <a:rPr lang="ru-RU" sz="4800" b="1" dirty="0" smtClean="0">
                <a:solidFill>
                  <a:srgbClr val="C00000"/>
                </a:solidFill>
              </a:rPr>
              <a:t>СВЕТИТ</a:t>
            </a:r>
          </a:p>
          <a:p>
            <a:pPr marL="0" indent="0" algn="just">
              <a:buNone/>
            </a:pPr>
            <a:r>
              <a:rPr lang="ru-RU" sz="4800" dirty="0" smtClean="0"/>
              <a:t>   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398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2" y="1938694"/>
            <a:ext cx="9553433" cy="49193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1" y="0"/>
            <a:ext cx="11258953" cy="128089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             </a:t>
            </a:r>
            <a:r>
              <a:rPr lang="ru-RU" b="1" i="1" dirty="0" smtClean="0">
                <a:solidFill>
                  <a:srgbClr val="0070C0"/>
                </a:solidFill>
              </a:rPr>
              <a:t>ГЛАВНЫЕ ЧЛЕНЫ ПРЕДЛОЖЕНИЯ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7468" y="2152019"/>
            <a:ext cx="2306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ОСЕННЕЕ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168280" y="2152019"/>
            <a:ext cx="13404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4000" dirty="0"/>
              <a:t>ЯРКО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73940" y="1225072"/>
            <a:ext cx="32011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СОЛНЫШКО</a:t>
            </a:r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94614" y="1280890"/>
            <a:ext cx="19973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4400" b="1" dirty="0">
                <a:solidFill>
                  <a:srgbClr val="C00000"/>
                </a:solidFill>
              </a:rPr>
              <a:t>СВЕТИТ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197602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0"/>
            <a:ext cx="12096466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0562" y="2006221"/>
            <a:ext cx="8939284" cy="26613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i="1" dirty="0" smtClean="0">
                <a:solidFill>
                  <a:srgbClr val="0070C0"/>
                </a:solidFill>
              </a:rPr>
              <a:t>                 Тема урока?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411329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0"/>
            <a:ext cx="12096466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024" y="2006221"/>
            <a:ext cx="10126822" cy="26613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i="1" dirty="0" smtClean="0">
                <a:solidFill>
                  <a:srgbClr val="0070C0"/>
                </a:solidFill>
              </a:rPr>
              <a:t>ГЛАВНЫЕ </a:t>
            </a:r>
            <a:r>
              <a:rPr lang="ru-RU" sz="4400" b="1" i="1" dirty="0">
                <a:solidFill>
                  <a:srgbClr val="0070C0"/>
                </a:solidFill>
              </a:rPr>
              <a:t>ЧЛЕНЫ ПРЕДЛОЖЕНИЯ-</a:t>
            </a:r>
            <a:br>
              <a:rPr lang="ru-RU" sz="4400" b="1" i="1" dirty="0">
                <a:solidFill>
                  <a:srgbClr val="0070C0"/>
                </a:solidFill>
              </a:rPr>
            </a:br>
            <a:r>
              <a:rPr lang="ru-RU" sz="4400" b="1" i="1" dirty="0">
                <a:solidFill>
                  <a:srgbClr val="0070C0"/>
                </a:solidFill>
              </a:rPr>
              <a:t>                    </a:t>
            </a:r>
            <a:r>
              <a:rPr lang="ru-RU" sz="4400" b="1" i="1" u="sng" dirty="0" smtClean="0">
                <a:solidFill>
                  <a:srgbClr val="0070C0"/>
                </a:solidFill>
              </a:rPr>
              <a:t>ОСНОВА </a:t>
            </a:r>
            <a:r>
              <a:rPr lang="ru-RU" sz="4400" b="1" i="1" dirty="0" smtClean="0">
                <a:solidFill>
                  <a:srgbClr val="0070C0"/>
                </a:solidFill>
              </a:rPr>
              <a:t> </a:t>
            </a:r>
            <a:r>
              <a:rPr lang="ru-RU" sz="4400" b="1" i="1" dirty="0">
                <a:solidFill>
                  <a:srgbClr val="0070C0"/>
                </a:solidFill>
              </a:rPr>
              <a:t>ПРЕДЛОЖЕНИЯ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411329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0"/>
            <a:ext cx="12096466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7104" y="1596789"/>
            <a:ext cx="10536072" cy="3548418"/>
          </a:xfrm>
        </p:spPr>
        <p:txBody>
          <a:bodyPr>
            <a:normAutofit fontScale="85000" lnSpcReduction="20000"/>
          </a:bodyPr>
          <a:lstStyle/>
          <a:p>
            <a:r>
              <a:rPr lang="ru-RU" sz="6600" dirty="0"/>
              <a:t>Земля, голая, промерзла.</a:t>
            </a:r>
          </a:p>
          <a:p>
            <a:r>
              <a:rPr lang="ru-RU" sz="6600" dirty="0"/>
              <a:t>Закружились, крупные, воздухе, снежинки, в.</a:t>
            </a:r>
          </a:p>
          <a:p>
            <a:r>
              <a:rPr lang="ru-RU" sz="6600" dirty="0"/>
              <a:t>Снег, повалил, хлопьями, крупными.</a:t>
            </a:r>
          </a:p>
          <a:p>
            <a:pPr marL="0" indent="0" algn="just">
              <a:buNone/>
            </a:pPr>
            <a:endParaRPr lang="ru-RU" sz="6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88961" y="526057"/>
            <a:ext cx="108090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Составьте предложение из слов каждой </a:t>
            </a:r>
            <a:r>
              <a:rPr lang="ru-RU" sz="2800" dirty="0" smtClean="0"/>
              <a:t>строки, подчеркните одной чертой, о чем говорится в предложении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014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0"/>
            <a:ext cx="12096466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961" y="2006221"/>
            <a:ext cx="10809027" cy="2661313"/>
          </a:xfrm>
        </p:spPr>
        <p:txBody>
          <a:bodyPr>
            <a:normAutofit fontScale="77500" lnSpcReduction="20000"/>
          </a:bodyPr>
          <a:lstStyle/>
          <a:p>
            <a:r>
              <a:rPr lang="ru-RU" sz="6600" dirty="0" smtClean="0"/>
              <a:t>Голая </a:t>
            </a:r>
            <a:r>
              <a:rPr lang="ru-RU" sz="6600" u="sng" dirty="0" smtClean="0">
                <a:solidFill>
                  <a:srgbClr val="C00000"/>
                </a:solidFill>
              </a:rPr>
              <a:t>земля промёрзла</a:t>
            </a:r>
            <a:r>
              <a:rPr lang="ru-RU" sz="6600" dirty="0"/>
              <a:t>.</a:t>
            </a:r>
          </a:p>
          <a:p>
            <a:r>
              <a:rPr lang="ru-RU" sz="6600" dirty="0" smtClean="0"/>
              <a:t>Крупные </a:t>
            </a:r>
            <a:r>
              <a:rPr lang="ru-RU" sz="6600" u="sng" dirty="0" smtClean="0">
                <a:solidFill>
                  <a:srgbClr val="C00000"/>
                </a:solidFill>
              </a:rPr>
              <a:t>снежинки закружились</a:t>
            </a:r>
            <a:r>
              <a:rPr lang="ru-RU" sz="6600" dirty="0" smtClean="0"/>
              <a:t> в воздухе.</a:t>
            </a:r>
          </a:p>
          <a:p>
            <a:pPr marL="0" indent="0">
              <a:buNone/>
            </a:pPr>
            <a:r>
              <a:rPr lang="ru-RU" sz="6600" dirty="0" smtClean="0"/>
              <a:t> </a:t>
            </a:r>
            <a:r>
              <a:rPr lang="ru-RU" sz="6600" u="sng" dirty="0" smtClean="0">
                <a:solidFill>
                  <a:srgbClr val="C00000"/>
                </a:solidFill>
              </a:rPr>
              <a:t>Снег повалил </a:t>
            </a:r>
            <a:r>
              <a:rPr lang="ru-RU" sz="6600" dirty="0"/>
              <a:t>крупными </a:t>
            </a:r>
            <a:r>
              <a:rPr lang="ru-RU" sz="6600" dirty="0" smtClean="0"/>
              <a:t>хлопьями.</a:t>
            </a:r>
            <a:endParaRPr lang="ru-RU" sz="6600" dirty="0"/>
          </a:p>
          <a:p>
            <a:pPr marL="0" indent="0" algn="just">
              <a:buNone/>
            </a:pPr>
            <a:endParaRPr lang="ru-RU" sz="6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88961" y="526057"/>
            <a:ext cx="108090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Составьте предложение из слов каждой </a:t>
            </a:r>
            <a:r>
              <a:rPr lang="ru-RU" sz="2800" dirty="0" smtClean="0"/>
              <a:t>строки, подчеркните одной чертой, о чем говорится в предложении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503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0"/>
            <a:ext cx="12096466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7104" y="586855"/>
            <a:ext cx="10536072" cy="41079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6000" dirty="0"/>
              <a:t>Подведение итогов </a:t>
            </a:r>
            <a:r>
              <a:rPr lang="ru-RU" sz="6000" dirty="0" smtClean="0"/>
              <a:t>урока</a:t>
            </a:r>
          </a:p>
          <a:p>
            <a:pPr marL="0" indent="0">
              <a:buNone/>
            </a:pPr>
            <a:endParaRPr lang="ru-RU" sz="6000" dirty="0"/>
          </a:p>
          <a:p>
            <a:r>
              <a:rPr lang="ru-RU" sz="6000" dirty="0" smtClean="0"/>
              <a:t> </a:t>
            </a:r>
            <a:r>
              <a:rPr lang="ru-RU" sz="6000" dirty="0"/>
              <a:t>Что нового узнали о предложении? </a:t>
            </a:r>
            <a:endParaRPr lang="ru-RU" sz="6000" dirty="0" smtClean="0"/>
          </a:p>
          <a:p>
            <a:r>
              <a:rPr lang="ru-RU" sz="6000" i="1" dirty="0"/>
              <a:t> </a:t>
            </a:r>
            <a:r>
              <a:rPr lang="ru-RU" sz="6000" dirty="0"/>
              <a:t>Что такое основа? </a:t>
            </a:r>
            <a:endParaRPr lang="ru-RU" sz="6000" dirty="0" smtClean="0"/>
          </a:p>
          <a:p>
            <a:r>
              <a:rPr lang="ru-RU" sz="6000" dirty="0" smtClean="0"/>
              <a:t>Сможете </a:t>
            </a:r>
            <a:r>
              <a:rPr lang="ru-RU" sz="6000" dirty="0"/>
              <a:t>ли вы помочь товарищу и объяснить, что такое предложение и основа предложения?</a:t>
            </a:r>
          </a:p>
          <a:p>
            <a:pPr marL="0" indent="0" algn="just">
              <a:buNone/>
            </a:pP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32965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0"/>
            <a:ext cx="12096466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0562" y="2006221"/>
            <a:ext cx="8939284" cy="26613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i="1" dirty="0" smtClean="0"/>
              <a:t>        ДОМАШНЕЕ ЗАДАНИЕ </a:t>
            </a:r>
          </a:p>
          <a:p>
            <a:pPr marL="0" indent="0" algn="just">
              <a:buNone/>
            </a:pPr>
            <a:r>
              <a:rPr lang="ru-RU" sz="4400" i="1" dirty="0"/>
              <a:t> </a:t>
            </a:r>
            <a:r>
              <a:rPr lang="ru-RU" sz="4400" i="1" dirty="0" smtClean="0"/>
              <a:t>       СТР. 30      УПР. 31, 32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18810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0"/>
            <a:ext cx="12096466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0562" y="2006221"/>
            <a:ext cx="8939284" cy="26613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i="1" dirty="0" smtClean="0"/>
              <a:t>             СПАСИБО ЗА УРОК !</a:t>
            </a:r>
          </a:p>
        </p:txBody>
      </p:sp>
    </p:spTree>
    <p:extLst>
      <p:ext uri="{BB962C8B-B14F-4D97-AF65-F5344CB8AC3E}">
        <p14:creationId xmlns="" xmlns:p14="http://schemas.microsoft.com/office/powerpoint/2010/main" val="218726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2829"/>
            <a:ext cx="1228753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434" y="351477"/>
            <a:ext cx="10732826" cy="1354493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chemeClr val="accent5">
                    <a:lumMod val="75000"/>
                  </a:schemeClr>
                </a:solidFill>
              </a:rPr>
              <a:t>Какая орфограмма содержится </a:t>
            </a:r>
            <a:br>
              <a:rPr lang="ru-RU" sz="49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900" b="1" i="1" dirty="0" smtClean="0">
                <a:solidFill>
                  <a:schemeClr val="accent5">
                    <a:lumMod val="75000"/>
                  </a:schemeClr>
                </a:solidFill>
              </a:rPr>
              <a:t>в каждой группе  слов?</a:t>
            </a:r>
            <a:br>
              <a:rPr lang="ru-RU" sz="49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27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14363"/>
          </a:xfrm>
        </p:spPr>
        <p:txBody>
          <a:bodyPr>
            <a:normAutofit lnSpcReduction="10000"/>
          </a:bodyPr>
          <a:lstStyle/>
          <a:p>
            <a:r>
              <a:rPr lang="ru-RU" sz="5400" dirty="0" smtClean="0"/>
              <a:t>1</a:t>
            </a:r>
            <a:r>
              <a:rPr lang="ru-RU" sz="5400" dirty="0"/>
              <a:t>) Ветер, сорока,....</a:t>
            </a:r>
          </a:p>
          <a:p>
            <a:r>
              <a:rPr lang="ru-RU" sz="5400" dirty="0"/>
              <a:t>2) Ружье, ульи,....</a:t>
            </a:r>
          </a:p>
          <a:p>
            <a:r>
              <a:rPr lang="ru-RU" sz="5400" dirty="0"/>
              <a:t>3) Петя, Бородин,....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44203" y="5041373"/>
            <a:ext cx="50928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r>
              <a:rPr lang="ru-RU" sz="2000" dirty="0" smtClean="0"/>
              <a:t>Продолжите </a:t>
            </a:r>
            <a:r>
              <a:rPr lang="ru-RU" sz="2000" dirty="0"/>
              <a:t>начатые ряды </a:t>
            </a:r>
            <a:r>
              <a:rPr lang="ru-RU" sz="2000" dirty="0" smtClean="0"/>
              <a:t>2-мя </a:t>
            </a:r>
            <a:r>
              <a:rPr lang="ru-RU" sz="2000" dirty="0"/>
              <a:t>словами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      Признак </a:t>
            </a:r>
            <a:r>
              <a:rPr lang="ru-RU" sz="2000" dirty="0"/>
              <a:t>подбора определите сами.</a:t>
            </a:r>
          </a:p>
        </p:txBody>
      </p:sp>
    </p:spTree>
    <p:extLst>
      <p:ext uri="{BB962C8B-B14F-4D97-AF65-F5344CB8AC3E}">
        <p14:creationId xmlns="" xmlns:p14="http://schemas.microsoft.com/office/powerpoint/2010/main" val="378802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2829"/>
            <a:ext cx="1228753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434" y="351477"/>
            <a:ext cx="10732826" cy="1354493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chemeClr val="accent5">
                    <a:lumMod val="75000"/>
                  </a:schemeClr>
                </a:solidFill>
              </a:rPr>
              <a:t>Какая орфограмма содержится </a:t>
            </a:r>
            <a:br>
              <a:rPr lang="ru-RU" sz="49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900" b="1" i="1" dirty="0" smtClean="0">
                <a:solidFill>
                  <a:schemeClr val="accent5">
                    <a:lumMod val="75000"/>
                  </a:schemeClr>
                </a:solidFill>
              </a:rPr>
              <a:t>в каждой группе  слов?</a:t>
            </a:r>
            <a:br>
              <a:rPr lang="ru-RU" sz="49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27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14363"/>
          </a:xfrm>
        </p:spPr>
        <p:txBody>
          <a:bodyPr>
            <a:normAutofit lnSpcReduction="10000"/>
          </a:bodyPr>
          <a:lstStyle/>
          <a:p>
            <a:r>
              <a:rPr lang="ru-RU" sz="5400" dirty="0" smtClean="0"/>
              <a:t>1</a:t>
            </a:r>
            <a:r>
              <a:rPr lang="ru-RU" sz="5400" dirty="0"/>
              <a:t>) </a:t>
            </a:r>
            <a:r>
              <a:rPr lang="ru-RU" sz="5400" dirty="0" err="1" smtClean="0"/>
              <a:t>Ве́т</a:t>
            </a:r>
            <a:r>
              <a:rPr lang="ru-RU" sz="5400" b="1" u="sng" dirty="0" err="1" smtClean="0">
                <a:solidFill>
                  <a:srgbClr val="FF0000"/>
                </a:solidFill>
              </a:rPr>
              <a:t>е</a:t>
            </a:r>
            <a:r>
              <a:rPr lang="ru-RU" sz="5400" dirty="0" err="1" smtClean="0"/>
              <a:t>р</a:t>
            </a:r>
            <a:r>
              <a:rPr lang="ru-RU" sz="5400" dirty="0"/>
              <a:t>, </a:t>
            </a:r>
            <a:r>
              <a:rPr lang="ru-RU" sz="5400" dirty="0" err="1" smtClean="0"/>
              <a:t>с</a:t>
            </a:r>
            <a:r>
              <a:rPr lang="ru-RU" sz="5400" b="1" u="sng" dirty="0" err="1" smtClean="0">
                <a:solidFill>
                  <a:srgbClr val="FF0000"/>
                </a:solidFill>
              </a:rPr>
              <a:t>о</a:t>
            </a:r>
            <a:r>
              <a:rPr lang="ru-RU" sz="5400" dirty="0" err="1" smtClean="0"/>
              <a:t>ро́ка</a:t>
            </a:r>
            <a:r>
              <a:rPr lang="ru-RU" sz="5400" dirty="0" smtClean="0"/>
              <a:t>, </a:t>
            </a:r>
            <a:r>
              <a:rPr lang="ru-RU" sz="5400" dirty="0" err="1" smtClean="0"/>
              <a:t>в</a:t>
            </a:r>
            <a:r>
              <a:rPr lang="ru-RU" sz="5400" b="1" u="sng" dirty="0" err="1" smtClean="0">
                <a:solidFill>
                  <a:srgbClr val="FF0000"/>
                </a:solidFill>
              </a:rPr>
              <a:t>о</a:t>
            </a:r>
            <a:r>
              <a:rPr lang="ru-RU" sz="5400" dirty="0" err="1" smtClean="0"/>
              <a:t>ро́на</a:t>
            </a:r>
            <a:r>
              <a:rPr lang="ru-RU" sz="5400" dirty="0" smtClean="0"/>
              <a:t>, </a:t>
            </a:r>
            <a:r>
              <a:rPr lang="ru-RU" sz="5400" dirty="0" err="1" smtClean="0"/>
              <a:t>п</a:t>
            </a:r>
            <a:r>
              <a:rPr lang="ru-RU" sz="5400" b="1" u="sng" dirty="0" err="1" smtClean="0">
                <a:solidFill>
                  <a:srgbClr val="FF0000"/>
                </a:solidFill>
              </a:rPr>
              <a:t>е</a:t>
            </a:r>
            <a:r>
              <a:rPr lang="ru-RU" sz="5400" dirty="0" err="1" smtClean="0"/>
              <a:t>на́л</a:t>
            </a:r>
            <a:r>
              <a:rPr lang="ru-RU" sz="5400" dirty="0" smtClean="0"/>
              <a:t> </a:t>
            </a:r>
            <a:endParaRPr lang="ru-RU" sz="5400" dirty="0"/>
          </a:p>
          <a:p>
            <a:r>
              <a:rPr lang="ru-RU" sz="5400" dirty="0"/>
              <a:t>2) </a:t>
            </a:r>
            <a:r>
              <a:rPr lang="ru-RU" sz="5400" dirty="0" smtClean="0"/>
              <a:t>Ру</a:t>
            </a:r>
            <a:r>
              <a:rPr lang="ru-RU" sz="5400" u="sng" dirty="0" smtClean="0"/>
              <a:t>ж</a:t>
            </a:r>
            <a:r>
              <a:rPr lang="ru-RU" sz="5400" b="1" dirty="0" smtClean="0">
                <a:solidFill>
                  <a:srgbClr val="FF0000"/>
                </a:solidFill>
              </a:rPr>
              <a:t>ь</a:t>
            </a:r>
            <a:r>
              <a:rPr lang="ru-RU" sz="5400" u="sng" dirty="0" smtClean="0"/>
              <a:t>ё</a:t>
            </a:r>
            <a:r>
              <a:rPr lang="ru-RU" sz="5400" dirty="0" smtClean="0"/>
              <a:t>, у</a:t>
            </a:r>
            <a:r>
              <a:rPr lang="ru-RU" sz="5400" u="sng" dirty="0" smtClean="0"/>
              <a:t>л</a:t>
            </a:r>
            <a:r>
              <a:rPr lang="ru-RU" sz="5400" b="1" dirty="0" smtClean="0">
                <a:solidFill>
                  <a:srgbClr val="FF0000"/>
                </a:solidFill>
              </a:rPr>
              <a:t>ь</a:t>
            </a:r>
            <a:r>
              <a:rPr lang="ru-RU" sz="5400" u="sng" dirty="0" smtClean="0"/>
              <a:t>и</a:t>
            </a:r>
            <a:r>
              <a:rPr lang="ru-RU" sz="5400" dirty="0" smtClean="0"/>
              <a:t>, </a:t>
            </a:r>
            <a:r>
              <a:rPr lang="ru-RU" sz="5400" u="sng" dirty="0" smtClean="0"/>
              <a:t>в</a:t>
            </a:r>
            <a:r>
              <a:rPr lang="ru-RU" sz="5400" b="1" dirty="0" smtClean="0">
                <a:solidFill>
                  <a:srgbClr val="FF0000"/>
                </a:solidFill>
              </a:rPr>
              <a:t>ь</a:t>
            </a:r>
            <a:r>
              <a:rPr lang="ru-RU" sz="5400" u="sng" dirty="0" smtClean="0"/>
              <a:t>ю</a:t>
            </a:r>
            <a:r>
              <a:rPr lang="ru-RU" sz="5400" dirty="0" smtClean="0"/>
              <a:t>га, се</a:t>
            </a:r>
            <a:r>
              <a:rPr lang="ru-RU" sz="5400" u="sng" dirty="0" smtClean="0"/>
              <a:t>м</a:t>
            </a:r>
            <a:r>
              <a:rPr lang="ru-RU" sz="5400" b="1" dirty="0" smtClean="0">
                <a:solidFill>
                  <a:srgbClr val="FF0000"/>
                </a:solidFill>
              </a:rPr>
              <a:t>ь</a:t>
            </a:r>
            <a:r>
              <a:rPr lang="ru-RU" sz="5400" u="sng" dirty="0" smtClean="0"/>
              <a:t>я</a:t>
            </a:r>
            <a:endParaRPr lang="ru-RU" sz="5400" u="sng" dirty="0"/>
          </a:p>
          <a:p>
            <a:r>
              <a:rPr lang="ru-RU" sz="5400" dirty="0"/>
              <a:t>3) </a:t>
            </a:r>
            <a:r>
              <a:rPr lang="ru-RU" sz="5400" b="1" dirty="0">
                <a:solidFill>
                  <a:srgbClr val="FF0000"/>
                </a:solidFill>
              </a:rPr>
              <a:t>П</a:t>
            </a:r>
            <a:r>
              <a:rPr lang="ru-RU" sz="5400" dirty="0"/>
              <a:t>етя, </a:t>
            </a:r>
            <a:r>
              <a:rPr lang="ru-RU" sz="5400" b="1" dirty="0" smtClean="0">
                <a:solidFill>
                  <a:srgbClr val="FF0000"/>
                </a:solidFill>
              </a:rPr>
              <a:t>Б</a:t>
            </a:r>
            <a:r>
              <a:rPr lang="ru-RU" sz="5400" dirty="0" smtClean="0"/>
              <a:t>ородин, </a:t>
            </a:r>
            <a:r>
              <a:rPr lang="ru-RU" sz="5400" b="1" dirty="0" smtClean="0">
                <a:solidFill>
                  <a:srgbClr val="FF0000"/>
                </a:solidFill>
              </a:rPr>
              <a:t>М</a:t>
            </a:r>
            <a:r>
              <a:rPr lang="ru-RU" sz="5400" dirty="0" smtClean="0"/>
              <a:t>осква, </a:t>
            </a:r>
            <a:r>
              <a:rPr lang="ru-RU" sz="5400" b="1" dirty="0" smtClean="0">
                <a:solidFill>
                  <a:srgbClr val="FF0000"/>
                </a:solidFill>
              </a:rPr>
              <a:t>Р</a:t>
            </a:r>
            <a:r>
              <a:rPr lang="ru-RU" sz="5400" dirty="0" smtClean="0"/>
              <a:t>оссия </a:t>
            </a:r>
            <a:endParaRPr lang="ru-RU" sz="5400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44203" y="5041373"/>
            <a:ext cx="50928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r>
              <a:rPr lang="ru-RU" sz="2000" dirty="0" smtClean="0"/>
              <a:t>Продолжите </a:t>
            </a:r>
            <a:r>
              <a:rPr lang="ru-RU" sz="2000" dirty="0"/>
              <a:t>начатые ряды </a:t>
            </a:r>
            <a:r>
              <a:rPr lang="ru-RU" sz="2000" dirty="0" smtClean="0"/>
              <a:t>2-мя словами.</a:t>
            </a:r>
          </a:p>
          <a:p>
            <a:r>
              <a:rPr lang="ru-RU" sz="2000" dirty="0" smtClean="0"/>
              <a:t>       Признак </a:t>
            </a:r>
            <a:r>
              <a:rPr lang="ru-RU" sz="2000" dirty="0"/>
              <a:t>подбора определите сами.</a:t>
            </a:r>
          </a:p>
        </p:txBody>
      </p:sp>
    </p:spTree>
    <p:extLst>
      <p:ext uri="{BB962C8B-B14F-4D97-AF65-F5344CB8AC3E}">
        <p14:creationId xmlns="" xmlns:p14="http://schemas.microsoft.com/office/powerpoint/2010/main" val="327161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182" y="12283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624111"/>
            <a:ext cx="11258953" cy="63148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Письмо </a:t>
            </a: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по памяти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3139" y="1428171"/>
            <a:ext cx="8693625" cy="398573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800" dirty="0"/>
              <a:t>   </a:t>
            </a:r>
            <a:r>
              <a:rPr lang="ru-RU" sz="4800" dirty="0" smtClean="0"/>
              <a:t>                             </a:t>
            </a:r>
            <a:r>
              <a:rPr lang="ru-RU" sz="4800" b="1" dirty="0" smtClean="0"/>
              <a:t>Летний ливень</a:t>
            </a:r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r>
              <a:rPr lang="ru-RU" sz="8000" dirty="0" smtClean="0"/>
              <a:t>Гром </a:t>
            </a:r>
            <a:r>
              <a:rPr lang="ru-RU" sz="8000" dirty="0"/>
              <a:t>стреляет, как из пушки.</a:t>
            </a:r>
            <a:r>
              <a:rPr lang="ru-RU" sz="8000" b="1" dirty="0"/>
              <a:t/>
            </a:r>
            <a:br>
              <a:rPr lang="ru-RU" sz="8000" b="1" dirty="0"/>
            </a:br>
            <a:r>
              <a:rPr lang="ru-RU" sz="8000" dirty="0"/>
              <a:t>Хлещет дождь по спинам луж.</a:t>
            </a:r>
            <a:r>
              <a:rPr lang="ru-RU" sz="8000" b="1" dirty="0"/>
              <a:t/>
            </a:r>
            <a:br>
              <a:rPr lang="ru-RU" sz="8000" b="1" dirty="0"/>
            </a:br>
            <a:r>
              <a:rPr lang="ru-RU" sz="8000" dirty="0"/>
              <a:t>Под дождём сидят лягушки –</a:t>
            </a:r>
            <a:r>
              <a:rPr lang="ru-RU" sz="8000" b="1" dirty="0"/>
              <a:t/>
            </a:r>
            <a:br>
              <a:rPr lang="ru-RU" sz="8000" b="1" dirty="0"/>
            </a:br>
            <a:r>
              <a:rPr lang="ru-RU" sz="8000" dirty="0"/>
              <a:t>Принимают тёплый душ</a:t>
            </a:r>
            <a:r>
              <a:rPr lang="ru-RU" sz="8000" dirty="0" smtClean="0"/>
              <a:t>.</a:t>
            </a:r>
          </a:p>
          <a:p>
            <a:pPr marL="0" indent="0">
              <a:buNone/>
            </a:pPr>
            <a:r>
              <a:rPr lang="ru-RU" sz="4800" dirty="0" smtClean="0"/>
              <a:t> 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22939" y="5413907"/>
            <a:ext cx="4104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 </a:t>
            </a:r>
            <a:r>
              <a:rPr lang="ru-RU" b="1" dirty="0"/>
              <a:t>Задание</a:t>
            </a:r>
            <a:r>
              <a:rPr lang="ru-RU" b="1" i="1" dirty="0"/>
              <a:t>: </a:t>
            </a:r>
            <a:r>
              <a:rPr lang="ru-RU" b="1" dirty="0"/>
              <a:t>подчеркни согласные буквы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370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534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624111"/>
            <a:ext cx="11258953" cy="63148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Физкультминутка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3139" y="1428171"/>
            <a:ext cx="8693625" cy="398573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800" dirty="0"/>
              <a:t>   </a:t>
            </a:r>
          </a:p>
          <a:p>
            <a:pPr marL="0" indent="0">
              <a:buNone/>
            </a:pPr>
            <a:r>
              <a:rPr lang="ru-RU" sz="8000" dirty="0" smtClean="0"/>
              <a:t>Гром </a:t>
            </a:r>
            <a:r>
              <a:rPr lang="ru-RU" sz="8000" dirty="0"/>
              <a:t>стреляет, как из пушки.</a:t>
            </a:r>
            <a:r>
              <a:rPr lang="ru-RU" sz="8000" b="1" dirty="0"/>
              <a:t/>
            </a:r>
            <a:br>
              <a:rPr lang="ru-RU" sz="8000" b="1" dirty="0"/>
            </a:br>
            <a:r>
              <a:rPr lang="ru-RU" sz="8000" dirty="0"/>
              <a:t>Хлещет дождь по спинам луж.</a:t>
            </a:r>
            <a:r>
              <a:rPr lang="ru-RU" sz="8000" b="1" dirty="0"/>
              <a:t/>
            </a:r>
            <a:br>
              <a:rPr lang="ru-RU" sz="8000" b="1" dirty="0"/>
            </a:br>
            <a:r>
              <a:rPr lang="ru-RU" sz="8000" dirty="0"/>
              <a:t>Под дождём сидят лягушки –</a:t>
            </a:r>
            <a:r>
              <a:rPr lang="ru-RU" sz="8000" b="1" dirty="0"/>
              <a:t/>
            </a:r>
            <a:br>
              <a:rPr lang="ru-RU" sz="8000" b="1" dirty="0"/>
            </a:br>
            <a:r>
              <a:rPr lang="ru-RU" sz="8000" dirty="0"/>
              <a:t>Принимают тёплый душ</a:t>
            </a:r>
            <a:r>
              <a:rPr lang="ru-RU" sz="8000" dirty="0" smtClean="0"/>
              <a:t>.</a:t>
            </a:r>
          </a:p>
          <a:p>
            <a:pPr marL="0" indent="0">
              <a:buNone/>
            </a:pPr>
            <a:r>
              <a:rPr lang="ru-RU" sz="4800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802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624110"/>
            <a:ext cx="11258953" cy="128089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     </a:t>
            </a:r>
            <a:r>
              <a:rPr lang="ru-RU" dirty="0" smtClean="0"/>
              <a:t>работа по учебнику    стр.29 упр.29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661" y="2133600"/>
            <a:ext cx="11258952" cy="32982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 </a:t>
            </a:r>
            <a:r>
              <a:rPr lang="ru-RU" sz="4800" dirty="0" smtClean="0"/>
              <a:t> </a:t>
            </a:r>
            <a:r>
              <a:rPr lang="ru-RU" sz="4800" dirty="0"/>
              <a:t>  </a:t>
            </a:r>
            <a:r>
              <a:rPr lang="ru-RU" sz="4800" dirty="0" smtClean="0"/>
              <a:t>СОЛНЫШКО   СВЕТИТ   ЯРКО   ОСЕННЕЕ</a:t>
            </a:r>
          </a:p>
          <a:p>
            <a:pPr marL="0" indent="0" algn="just">
              <a:buNone/>
            </a:pPr>
            <a:r>
              <a:rPr lang="ru-RU" sz="4800" dirty="0"/>
              <a:t> </a:t>
            </a:r>
            <a:r>
              <a:rPr lang="ru-RU" sz="4800" dirty="0" smtClean="0"/>
              <a:t>       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055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3" y="282404"/>
            <a:ext cx="9567081" cy="634358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716" y="413980"/>
            <a:ext cx="11259403" cy="32982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 </a:t>
            </a:r>
            <a:r>
              <a:rPr lang="ru-RU" sz="4800" dirty="0" smtClean="0"/>
              <a:t> </a:t>
            </a:r>
            <a:r>
              <a:rPr lang="ru-RU" sz="4800" dirty="0"/>
              <a:t>  </a:t>
            </a:r>
            <a:r>
              <a:rPr lang="ru-RU" sz="4800" dirty="0" smtClean="0"/>
              <a:t>    </a:t>
            </a:r>
            <a:r>
              <a:rPr lang="ru-RU" sz="4400" dirty="0" smtClean="0"/>
              <a:t>СОЛНЫШКО   </a:t>
            </a:r>
          </a:p>
          <a:p>
            <a:pPr marL="0" indent="0" algn="just"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                          СВЕТИТ   </a:t>
            </a:r>
          </a:p>
          <a:p>
            <a:pPr marL="0" indent="0" algn="just"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                                          ОСЕННЕЕ</a:t>
            </a:r>
          </a:p>
          <a:p>
            <a:pPr marL="0" indent="0" algn="just">
              <a:buNone/>
            </a:pPr>
            <a:r>
              <a:rPr lang="ru-RU" sz="4800" dirty="0"/>
              <a:t> </a:t>
            </a:r>
            <a:r>
              <a:rPr lang="ru-RU" sz="4800" dirty="0" smtClean="0"/>
              <a:t>                                                         </a:t>
            </a:r>
            <a:r>
              <a:rPr lang="ru-RU" sz="4400" dirty="0" smtClean="0"/>
              <a:t>ЯРКО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150337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235" y="174057"/>
            <a:ext cx="11409529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2305" y="723331"/>
            <a:ext cx="10207388" cy="2811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i="1" dirty="0" smtClean="0"/>
              <a:t>       </a:t>
            </a:r>
            <a:r>
              <a:rPr lang="ru-RU" sz="6600" i="1" dirty="0" smtClean="0"/>
              <a:t>ЧЛЕНЫ ПРЕДЛОЖЕНИЯ</a:t>
            </a:r>
          </a:p>
          <a:p>
            <a:pPr marL="0" indent="0">
              <a:buNone/>
            </a:pPr>
            <a:r>
              <a:rPr lang="ru-RU" sz="6600" i="1" dirty="0"/>
              <a:t> </a:t>
            </a:r>
            <a:r>
              <a:rPr lang="ru-RU" sz="6600" i="1" dirty="0" smtClean="0"/>
              <a:t>                   СТР. 29</a:t>
            </a:r>
            <a:endParaRPr lang="ru-RU" sz="66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74711" y="4084045"/>
            <a:ext cx="8993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Что называют членами предложения? 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Все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слова в 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предложении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883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624110"/>
            <a:ext cx="11258953" cy="128089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     </a:t>
            </a:r>
            <a:r>
              <a:rPr lang="ru-RU" dirty="0" smtClean="0"/>
              <a:t>работа по учебнику    стр.29 упр.30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661" y="2133600"/>
            <a:ext cx="11258952" cy="32982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СОЛНЫШКО   СВЕТИТ   </a:t>
            </a:r>
          </a:p>
          <a:p>
            <a:pPr marL="0" indent="0" algn="just">
              <a:buNone/>
            </a:pPr>
            <a:r>
              <a:rPr lang="ru-RU" sz="4800" dirty="0" smtClean="0"/>
              <a:t>ЯРКО </a:t>
            </a:r>
            <a:r>
              <a:rPr lang="ru-RU" sz="4800" b="1" dirty="0">
                <a:solidFill>
                  <a:srgbClr val="C00000"/>
                </a:solidFill>
              </a:rPr>
              <a:t>СВЕТИТ</a:t>
            </a:r>
            <a:r>
              <a:rPr lang="ru-RU" sz="4800" b="1" dirty="0" smtClean="0">
                <a:solidFill>
                  <a:srgbClr val="C00000"/>
                </a:solidFill>
              </a:rPr>
              <a:t> СОЛНЫШКО</a:t>
            </a:r>
          </a:p>
          <a:p>
            <a:pPr marL="0" indent="0" algn="just">
              <a:buNone/>
            </a:pPr>
            <a:r>
              <a:rPr lang="ru-RU" sz="4800" dirty="0" smtClean="0"/>
              <a:t>ОСЕННЕЕ </a:t>
            </a:r>
            <a:r>
              <a:rPr lang="ru-RU" sz="4800" b="1" dirty="0" smtClean="0">
                <a:solidFill>
                  <a:srgbClr val="C00000"/>
                </a:solidFill>
              </a:rPr>
              <a:t>СОЛНЫШКО</a:t>
            </a:r>
            <a:r>
              <a:rPr lang="ru-RU" sz="4800" dirty="0" smtClean="0"/>
              <a:t> ЯРКО </a:t>
            </a:r>
            <a:r>
              <a:rPr lang="ru-RU" sz="4800" b="1" dirty="0" smtClean="0">
                <a:solidFill>
                  <a:srgbClr val="C00000"/>
                </a:solidFill>
              </a:rPr>
              <a:t>СВЕТИТ</a:t>
            </a:r>
            <a:r>
              <a:rPr lang="ru-RU" sz="4800" dirty="0" smtClean="0"/>
              <a:t>   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6630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263</Words>
  <Application>Microsoft Office PowerPoint</Application>
  <PresentationFormat>Произвольный</PresentationFormat>
  <Paragraphs>71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Урок русского языка Главные члены предложения 2 класс УМК «Школа России»</vt:lpstr>
      <vt:lpstr>Какая орфограмма содержится  в каждой группе  слов? </vt:lpstr>
      <vt:lpstr>Какая орфограмма содержится  в каждой группе  слов? </vt:lpstr>
      <vt:lpstr>                              Письмо по памяти</vt:lpstr>
      <vt:lpstr>                              Физкультминутка</vt:lpstr>
      <vt:lpstr>      работа по учебнику    стр.29 упр.29</vt:lpstr>
      <vt:lpstr>Слайд 7</vt:lpstr>
      <vt:lpstr>   </vt:lpstr>
      <vt:lpstr>      работа по учебнику    стр.29 упр.30</vt:lpstr>
      <vt:lpstr>          ГЛАВНЫЕ ЧЛЕНЫ ПРЕДЛОЖЕНИЯ</vt:lpstr>
      <vt:lpstr>              ГЛАВНЫЕ ЧЛЕНЫ ПРЕДЛОЖЕНИЯ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</dc:creator>
  <cp:lastModifiedBy>teacher</cp:lastModifiedBy>
  <cp:revision>29</cp:revision>
  <dcterms:created xsi:type="dcterms:W3CDTF">2020-09-12T20:13:27Z</dcterms:created>
  <dcterms:modified xsi:type="dcterms:W3CDTF">2021-10-26T10:12:37Z</dcterms:modified>
</cp:coreProperties>
</file>