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56" r:id="rId3"/>
    <p:sldId id="262" r:id="rId4"/>
    <p:sldId id="257" r:id="rId5"/>
    <p:sldId id="258" r:id="rId6"/>
    <p:sldId id="259" r:id="rId7"/>
    <p:sldId id="260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Питаешься </a:t>
            </a:r>
            <a:r>
              <a:rPr lang="ru-RU" dirty="0"/>
              <a:t>ли ты в школьной столовой? Если нет, то почему?</a:t>
            </a:r>
          </a:p>
        </c:rich>
      </c:tx>
      <c:layout>
        <c:manualLayout>
          <c:xMode val="edge"/>
          <c:yMode val="edge"/>
          <c:x val="0.14526611256926217"/>
          <c:y val="2.3809523809523808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Кушаешь ли ты в школьной столовой? Если нет, то почему?</c:v>
                </c:pt>
              </c:strCache>
            </c:strRef>
          </c:tx>
          <c:dLbls>
            <c:dLbl>
              <c:idx val="0"/>
              <c:layout>
                <c:manualLayout>
                  <c:x val="-0.10398476232137649"/>
                  <c:y val="-0.1225824896887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FDA-4BF6-AC1B-C8C983F64D4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093312554680665E-2"/>
                  <c:y val="-5.68953880764904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FDA-4BF6-AC1B-C8C983F64D4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8300524934383201E-2"/>
                  <c:y val="0.135548681414823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FDA-4BF6-AC1B-C8C983F64D4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Иногда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0.64</c:v>
                </c:pt>
                <c:pt idx="1">
                  <c:v>0.09</c:v>
                </c:pt>
                <c:pt idx="2">
                  <c:v>0.27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FDA-4BF6-AC1B-C8C983F64D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1557914505225928"/>
          <c:y val="0.46304473632282978"/>
          <c:w val="0.11075113006707495"/>
          <c:h val="0.21527277840269965"/>
        </c:manualLayout>
      </c:layout>
      <c:overlay val="0"/>
      <c:txPr>
        <a:bodyPr/>
        <a:lstStyle/>
        <a:p>
          <a:pPr>
            <a:defRPr sz="1400" i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Считаешь ли ты рацион сбалансированным? (Достаточное количество белков, жиров, углеводов)</c:v>
                </c:pt>
              </c:strCache>
            </c:strRef>
          </c:tx>
          <c:dLbls>
            <c:dLbl>
              <c:idx val="0"/>
              <c:layout>
                <c:manualLayout>
                  <c:x val="-9.8257327209098869E-2"/>
                  <c:y val="-0.112007561554805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F3D-4BE3-B52B-455DC3F9966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9134222805482652E-2"/>
                  <c:y val="8.5340894888138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F3D-4BE3-B52B-455DC3F9966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0.68</c:v>
                </c:pt>
                <c:pt idx="1">
                  <c:v>0.32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F3D-4BE3-B52B-455DC3F996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5680664916885376"/>
          <c:y val="0.54515716785401835"/>
          <c:w val="7.421186934966463E-2"/>
          <c:h val="0.14351518560179977"/>
        </c:manualLayout>
      </c:layout>
      <c:overlay val="0"/>
      <c:txPr>
        <a:bodyPr/>
        <a:lstStyle/>
        <a:p>
          <a:pPr>
            <a:defRPr sz="1400" i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Всегда ли тебя устраивает качество еды в столовой?</c:v>
                </c:pt>
              </c:strCache>
            </c:strRef>
          </c:tx>
          <c:dLbls>
            <c:dLbl>
              <c:idx val="0"/>
              <c:layout>
                <c:manualLayout>
                  <c:x val="-7.6857684456109659E-2"/>
                  <c:y val="0.134264779402574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64A-4BAD-8302-9C71DCA8E11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9.39455745115194E-2"/>
                  <c:y val="-0.103555180602424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64A-4BAD-8302-9C71DCA8E11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1837962962962963"/>
                  <c:y val="-4.54555680539932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864A-4BAD-8302-9C71DCA8E11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Иногда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0.23</c:v>
                </c:pt>
                <c:pt idx="1">
                  <c:v>0.22</c:v>
                </c:pt>
                <c:pt idx="2">
                  <c:v>0.55000000000000004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64A-4BAD-8302-9C71DCA8E1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4573035141440658"/>
          <c:y val="0.45774059492563429"/>
          <c:w val="0.11075113006707495"/>
          <c:h val="0.21527277840269965"/>
        </c:manualLayout>
      </c:layout>
      <c:overlay val="0"/>
      <c:txPr>
        <a:bodyPr/>
        <a:lstStyle/>
        <a:p>
          <a:pPr>
            <a:defRPr sz="1400" i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Хотели бы вы изменить </a:t>
            </a:r>
            <a:r>
              <a:rPr lang="ru-RU" dirty="0" smtClean="0"/>
              <a:t>что-либо </a:t>
            </a:r>
            <a:r>
              <a:rPr lang="ru-RU" dirty="0"/>
              <a:t>в </a:t>
            </a:r>
            <a:r>
              <a:rPr lang="ru-RU" dirty="0" smtClean="0"/>
              <a:t>школьном </a:t>
            </a:r>
            <a:r>
              <a:rPr lang="ru-RU" dirty="0"/>
              <a:t>питании?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Хотели бы вы изменить что-либо  в своем питании?</c:v>
                </c:pt>
              </c:strCache>
            </c:strRef>
          </c:tx>
          <c:dLbls>
            <c:dLbl>
              <c:idx val="0"/>
              <c:layout>
                <c:manualLayout>
                  <c:x val="-0.12268153980752405"/>
                  <c:y val="-4.12979627546556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EF6B-4826-B9BB-E7FF44EAB60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222389909594634"/>
                  <c:y val="3.93344581927259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F6B-4826-B9BB-E7FF44EAB60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0.59</c:v>
                </c:pt>
                <c:pt idx="1">
                  <c:v>0.41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F6B-4826-B9BB-E7FF44EAB6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7995479731700201"/>
          <c:y val="0.48965098112735916"/>
          <c:w val="7.421186934966463E-2"/>
          <c:h val="0.14351518560179977"/>
        </c:manualLayout>
      </c:layout>
      <c:overlay val="0"/>
      <c:txPr>
        <a:bodyPr/>
        <a:lstStyle/>
        <a:p>
          <a:pPr>
            <a:defRPr sz="1400" i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>
        <c:manualLayout>
          <c:xMode val="edge"/>
          <c:yMode val="edge"/>
          <c:x val="0.15395499740294763"/>
          <c:y val="4.22292671706273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Есть ли у тебя проблемы со здоровьем (другие особенности), из-за которых ты не можешь питаться в столовой?</c:v>
                </c:pt>
              </c:strCache>
            </c:strRef>
          </c:tx>
          <c:dLbls>
            <c:dLbl>
              <c:idx val="0"/>
              <c:layout>
                <c:manualLayout>
                  <c:x val="-1.92204586395163E-2"/>
                  <c:y val="0.115872994788018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2FA-4EED-8EE8-20FC9EB738BB}"/>
                </c:ext>
                <c:ext xmlns:c15="http://schemas.microsoft.com/office/drawing/2012/chart" uri="{CE6537A1-D6FC-4f65-9D91-7224C49458BB}">
                  <c15:layout>
                    <c:manualLayout>
                      <c:w val="4.058849611947879E-2"/>
                      <c:h val="4.7364101251229737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4.7028652668416451E-2"/>
                  <c:y val="-0.184357892763404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2FA-4EED-8EE8-20FC9EB738B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2FA-4EED-8EE8-20FC9EB738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591214732754562"/>
          <c:y val="0.52233504458068714"/>
          <c:w val="7.421186934966463E-2"/>
          <c:h val="0.14351518560179977"/>
        </c:manualLayout>
      </c:layout>
      <c:overlay val="0"/>
      <c:txPr>
        <a:bodyPr/>
        <a:lstStyle/>
        <a:p>
          <a:pPr>
            <a:defRPr sz="1400" b="0" i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1B5E4-076F-4E74-83CA-F8A05E5DB29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A4901-E027-4026-8ED5-7222F0F8C8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043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A4901-E027-4026-8ED5-7222F0F8C88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08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050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426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3916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506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2906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946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919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277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37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46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5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03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85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72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508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958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75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4653136"/>
            <a:ext cx="2597121" cy="19447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44624"/>
            <a:ext cx="2664183" cy="28348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708920"/>
            <a:ext cx="8856984" cy="1646302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остается еда  </a:t>
            </a:r>
            <a:r>
              <a:rPr lang="ru-RU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школьной </a:t>
            </a:r>
            <a:r>
              <a:rPr lang="ru-RU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столовой? </a:t>
            </a:r>
            <a:br>
              <a:rPr lang="ru-RU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Гневашева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Варвара,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Ищук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Станислав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Сайфутдинова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М.В.</a:t>
            </a:r>
            <a:endParaRPr lang="ru-RU" sz="6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90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365104"/>
            <a:ext cx="2598062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41" y="490440"/>
            <a:ext cx="2664296" cy="283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197980"/>
            <a:ext cx="7416824" cy="224601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внимание!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10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https://yuzhno-sakh.ru/files/yeda/img_4809_(2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69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4725144"/>
            <a:ext cx="2084462" cy="208446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572" y="476672"/>
            <a:ext cx="7848872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пути решения проблемы, почему дети часто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съедают свою порцию в столовой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 среди обучающихся с целью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выяснения,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питаются 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в школьной столовой, что их не устраивает и т.д.;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опроса отобразить на сравнительных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диаграммах и проанализировать их;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и изучить проблемы школьной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столовой по мнению опрашиваемых;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Выяснить основную причину, почему школьники не доедают свою порцию;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17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97003530"/>
              </p:ext>
            </p:extLst>
          </p:nvPr>
        </p:nvGraphicFramePr>
        <p:xfrm>
          <a:off x="107504" y="116632"/>
          <a:ext cx="936104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5576" y="4725144"/>
            <a:ext cx="77768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64</a:t>
            </a:r>
            <a:r>
              <a:rPr lang="ru-RU" b="1" dirty="0" smtClean="0"/>
              <a:t>%</a:t>
            </a:r>
            <a:r>
              <a:rPr lang="ru-RU" dirty="0" smtClean="0"/>
              <a:t> обучающихся питаются в столовой почти каждый день</a:t>
            </a:r>
            <a:r>
              <a:rPr lang="en-US" dirty="0" smtClean="0"/>
              <a:t>,</a:t>
            </a:r>
            <a:r>
              <a:rPr lang="ru-RU" dirty="0"/>
              <a:t> </a:t>
            </a:r>
            <a:r>
              <a:rPr lang="ru-RU" dirty="0" smtClean="0"/>
              <a:t>27</a:t>
            </a:r>
            <a:r>
              <a:rPr lang="ru-RU" b="1" dirty="0" smtClean="0"/>
              <a:t>%</a:t>
            </a:r>
            <a:r>
              <a:rPr lang="ru-RU" dirty="0" smtClean="0"/>
              <a:t> кушают в столовой гораздо реже</a:t>
            </a:r>
            <a:r>
              <a:rPr lang="en-US" dirty="0" smtClean="0"/>
              <a:t>,</a:t>
            </a:r>
            <a:r>
              <a:rPr lang="ru-RU" dirty="0"/>
              <a:t> </a:t>
            </a:r>
            <a:r>
              <a:rPr lang="ru-RU" dirty="0" smtClean="0"/>
              <a:t>а остальные 9</a:t>
            </a:r>
            <a:r>
              <a:rPr lang="ru-RU" b="1" dirty="0" smtClean="0"/>
              <a:t>%</a:t>
            </a:r>
            <a:r>
              <a:rPr lang="ru-RU" dirty="0" smtClean="0"/>
              <a:t> и вовсе не питаются в столовой</a:t>
            </a:r>
          </a:p>
          <a:p>
            <a:r>
              <a:rPr lang="ru-RU" dirty="0"/>
              <a:t> </a:t>
            </a:r>
            <a:r>
              <a:rPr lang="ru-RU" dirty="0" smtClean="0"/>
              <a:t> Основной причиной, почему некоторые опрашиваемые ответили «нет» или «иногда», является то, что еда часто бывает холодной и невкусной. Но большинству ребят все-таки нравится блюда школьной столовой.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9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882584058"/>
              </p:ext>
            </p:extLst>
          </p:nvPr>
        </p:nvGraphicFramePr>
        <p:xfrm>
          <a:off x="467544" y="116632"/>
          <a:ext cx="856895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83568" y="5013176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68</a:t>
            </a:r>
            <a:r>
              <a:rPr lang="ru-RU" b="1" dirty="0" smtClean="0"/>
              <a:t>%</a:t>
            </a:r>
            <a:r>
              <a:rPr lang="ru-RU" dirty="0" smtClean="0"/>
              <a:t> опрашиваемых считает рацион сбалансированным, но 32</a:t>
            </a:r>
            <a:r>
              <a:rPr lang="ru-RU" b="1" dirty="0" smtClean="0"/>
              <a:t>%</a:t>
            </a:r>
            <a:r>
              <a:rPr lang="ru-RU" dirty="0" smtClean="0"/>
              <a:t> школьников думают иначе</a:t>
            </a:r>
            <a:r>
              <a:rPr lang="ru-RU" dirty="0"/>
              <a:t>. Это говорит о том, </a:t>
            </a:r>
            <a:r>
              <a:rPr lang="ru-RU" dirty="0" smtClean="0"/>
              <a:t>что в основном </a:t>
            </a:r>
            <a:r>
              <a:rPr lang="ru-RU" dirty="0"/>
              <a:t>повара неплохо справляются с распределением питательных веществ.   </a:t>
            </a:r>
          </a:p>
        </p:txBody>
      </p:sp>
    </p:spTree>
    <p:extLst>
      <p:ext uri="{BB962C8B-B14F-4D97-AF65-F5344CB8AC3E}">
        <p14:creationId xmlns:p14="http://schemas.microsoft.com/office/powerpoint/2010/main" val="327059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105190341"/>
              </p:ext>
            </p:extLst>
          </p:nvPr>
        </p:nvGraphicFramePr>
        <p:xfrm>
          <a:off x="611052" y="-17255"/>
          <a:ext cx="8352927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31032" y="4509120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</a:t>
            </a:r>
            <a:r>
              <a:rPr lang="ru-RU" dirty="0" smtClean="0"/>
              <a:t>23</a:t>
            </a:r>
            <a:r>
              <a:rPr lang="ru-RU" b="1" dirty="0" smtClean="0"/>
              <a:t>%</a:t>
            </a:r>
            <a:r>
              <a:rPr lang="ru-RU" dirty="0" smtClean="0"/>
              <a:t> ребят ответили, что их всегда устраивает качество еды, 22</a:t>
            </a:r>
            <a:r>
              <a:rPr lang="ru-RU" b="1" dirty="0" smtClean="0"/>
              <a:t>%</a:t>
            </a:r>
            <a:r>
              <a:rPr lang="ru-RU" dirty="0" smtClean="0"/>
              <a:t> сказали, что их не устраивает качество приготовленных блюд никогда. </a:t>
            </a:r>
          </a:p>
          <a:p>
            <a:r>
              <a:rPr lang="ru-RU" dirty="0" smtClean="0"/>
              <a:t>55</a:t>
            </a:r>
            <a:r>
              <a:rPr lang="ru-RU" b="1" dirty="0" smtClean="0"/>
              <a:t>%</a:t>
            </a:r>
            <a:r>
              <a:rPr lang="ru-RU" dirty="0" smtClean="0"/>
              <a:t> или же </a:t>
            </a:r>
            <a:r>
              <a:rPr lang="ru-RU" b="1" dirty="0" smtClean="0"/>
              <a:t>½</a:t>
            </a:r>
            <a:r>
              <a:rPr lang="ru-RU" dirty="0" smtClean="0"/>
              <a:t> опрошенных периодически устраивает питание.</a:t>
            </a:r>
          </a:p>
          <a:p>
            <a:r>
              <a:rPr lang="ru-RU" dirty="0"/>
              <a:t> </a:t>
            </a:r>
            <a:r>
              <a:rPr lang="ru-RU" dirty="0" smtClean="0"/>
              <a:t>  По данному результату мы видим</a:t>
            </a:r>
            <a:r>
              <a:rPr lang="en-US" dirty="0" smtClean="0"/>
              <a:t>,</a:t>
            </a:r>
            <a:r>
              <a:rPr lang="ru-RU" dirty="0" smtClean="0"/>
              <a:t> что большинство опрашиваемых ответило</a:t>
            </a:r>
            <a:r>
              <a:rPr lang="en-US" dirty="0" smtClean="0"/>
              <a:t>,</a:t>
            </a:r>
            <a:r>
              <a:rPr lang="ru-RU" dirty="0" smtClean="0"/>
              <a:t>что их иногда устраивает качество еды в школе. Можно ли сказать что это вина поваров или просто взяты некачественные продукты? От части да</a:t>
            </a:r>
            <a:r>
              <a:rPr lang="en-US" dirty="0" smtClean="0"/>
              <a:t>,</a:t>
            </a:r>
            <a:r>
              <a:rPr lang="ru-RU" dirty="0" smtClean="0"/>
              <a:t> но на наш взгляд это связано с </a:t>
            </a:r>
            <a:r>
              <a:rPr lang="ru-RU" dirty="0"/>
              <a:t>вкусовыми предпочтениями детей, которые зависят, в первую очередь, «от </a:t>
            </a:r>
            <a:r>
              <a:rPr lang="ru-RU" dirty="0" err="1"/>
              <a:t>ароматизаторов</a:t>
            </a:r>
            <a:r>
              <a:rPr lang="ru-RU" dirty="0"/>
              <a:t>, сахара и вкусовых добавок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3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857735914"/>
              </p:ext>
            </p:extLst>
          </p:nvPr>
        </p:nvGraphicFramePr>
        <p:xfrm>
          <a:off x="323528" y="290"/>
          <a:ext cx="8820472" cy="4796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4437112"/>
            <a:ext cx="79208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59</a:t>
            </a:r>
            <a:r>
              <a:rPr lang="ru-RU" b="1" dirty="0" smtClean="0"/>
              <a:t>%</a:t>
            </a:r>
            <a:r>
              <a:rPr lang="ru-RU" dirty="0" smtClean="0"/>
              <a:t> хотело бы изменить школьный рацион</a:t>
            </a:r>
            <a:r>
              <a:rPr lang="en-US" dirty="0" smtClean="0"/>
              <a:t>,</a:t>
            </a:r>
            <a:r>
              <a:rPr lang="ru-RU" dirty="0" smtClean="0"/>
              <a:t> а остальные 41</a:t>
            </a:r>
            <a:r>
              <a:rPr lang="ru-RU" b="1" dirty="0" smtClean="0"/>
              <a:t>%</a:t>
            </a:r>
            <a:r>
              <a:rPr lang="ru-RU" dirty="0"/>
              <a:t> </a:t>
            </a:r>
            <a:r>
              <a:rPr lang="ru-RU" dirty="0" smtClean="0"/>
              <a:t>устраивает школьное питание.</a:t>
            </a:r>
          </a:p>
          <a:p>
            <a:r>
              <a:rPr lang="ru-RU" dirty="0" smtClean="0"/>
              <a:t>  Мнения разделились почти поровну, что говорит о том, что эта тема является актуальной и спорной. Причины, по которым школьники хотят изменить что-то, разные, но наиболее частая – не всегда полезная и здоровая пища. Многие просили увеличить кол-во салатов и других полезных блюд. </a:t>
            </a:r>
          </a:p>
          <a:p>
            <a:r>
              <a:rPr lang="ru-RU" dirty="0" smtClean="0"/>
              <a:t>Радует, что ученики старших классов активно поддерживают </a:t>
            </a:r>
            <a:r>
              <a:rPr lang="ru-RU" i="1" dirty="0" smtClean="0"/>
              <a:t>ЗОЖ</a:t>
            </a:r>
            <a:r>
              <a:rPr lang="ru-RU" dirty="0" smtClean="0"/>
              <a:t> и </a:t>
            </a:r>
            <a:r>
              <a:rPr lang="ru-RU" i="1" dirty="0" smtClean="0"/>
              <a:t>ПП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727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537660948"/>
              </p:ext>
            </p:extLst>
          </p:nvPr>
        </p:nvGraphicFramePr>
        <p:xfrm>
          <a:off x="467544" y="116632"/>
          <a:ext cx="842493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113" y="5013176"/>
            <a:ext cx="88569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Из всех опрошенных 95</a:t>
            </a:r>
            <a:r>
              <a:rPr lang="ru-RU" b="1" dirty="0" smtClean="0"/>
              <a:t>%</a:t>
            </a:r>
            <a:r>
              <a:rPr lang="ru-RU" dirty="0" smtClean="0"/>
              <a:t> не имеют проблем со здоровьем и могут спокойно употреблять пищу. </a:t>
            </a:r>
            <a:r>
              <a:rPr lang="ru-RU" dirty="0"/>
              <a:t>И</a:t>
            </a:r>
            <a:r>
              <a:rPr lang="ru-RU" dirty="0" smtClean="0"/>
              <a:t> всего у 5</a:t>
            </a:r>
            <a:r>
              <a:rPr lang="ru-RU" b="1" dirty="0" smtClean="0"/>
              <a:t>%</a:t>
            </a:r>
            <a:r>
              <a:rPr lang="ru-RU" dirty="0" smtClean="0"/>
              <a:t> есть особенности здоровья, не позволяющие им питаться блюдами в школьной столовой. </a:t>
            </a:r>
          </a:p>
          <a:p>
            <a:r>
              <a:rPr lang="ru-RU" dirty="0"/>
              <a:t> </a:t>
            </a:r>
            <a:r>
              <a:rPr lang="ru-RU" dirty="0" smtClean="0"/>
              <a:t> Несмотря на то, что таких ребят очень мало, следует создать все необходимые условия, чтобы они могли питаться на ровне со всеми.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63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490793" cy="87518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Пути решения данной проблемы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50993"/>
            <a:ext cx="8208912" cy="4896544"/>
          </a:xfrm>
        </p:spPr>
        <p:txBody>
          <a:bodyPr>
            <a:normAutofit fontScale="77500" lnSpcReduction="20000"/>
          </a:bodyPr>
          <a:lstStyle/>
          <a:p>
            <a:pPr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Следить за тем, чтобы еда всегда была горячей </a:t>
            </a:r>
          </a:p>
          <a:p>
            <a:pPr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Соблюдать правила приготовления еды, готовить только из качественных продуктов </a:t>
            </a:r>
          </a:p>
          <a:p>
            <a:pPr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Разнообразить рацион полезными блюдами (например, салатами)</a:t>
            </a:r>
          </a:p>
          <a:p>
            <a:pPr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Следить за сбалансированностью питания </a:t>
            </a:r>
          </a:p>
          <a:p>
            <a:pPr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Продвигать среди молодежи идеи правильного питания</a:t>
            </a:r>
          </a:p>
          <a:p>
            <a:pPr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Правильная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сервировка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стола</a:t>
            </a:r>
          </a:p>
          <a:p>
            <a:pPr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Приобрести новые приборы для приготовления пищи</a:t>
            </a:r>
          </a:p>
          <a:p>
            <a:pPr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Прибавка сотрудников к персоналу школьной столовой</a:t>
            </a:r>
          </a:p>
          <a:p>
            <a:pPr>
              <a:buAutoNum type="arabicPeriod"/>
            </a:pPr>
            <a:endParaRPr lang="ru-RU" sz="3400" dirty="0" smtClean="0"/>
          </a:p>
          <a:p>
            <a:pPr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7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430</TotalTime>
  <Words>575</Words>
  <Application>Microsoft Office PowerPoint</Application>
  <PresentationFormat>Экран (4:3)</PresentationFormat>
  <Paragraphs>47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Почему остается еда  в школьной столовой?  Выполнили: Гневашева Варвара, Ищук Станислав Руководитель: Сайфутдинова М.В.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Пути решения данной проблемы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отходов школьной столовой</dc:title>
  <dc:creator>kab25</dc:creator>
  <cp:lastModifiedBy>kab25</cp:lastModifiedBy>
  <cp:revision>45</cp:revision>
  <dcterms:created xsi:type="dcterms:W3CDTF">2021-05-04T05:09:09Z</dcterms:created>
  <dcterms:modified xsi:type="dcterms:W3CDTF">2021-10-26T11:23:02Z</dcterms:modified>
</cp:coreProperties>
</file>