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59" r:id="rId3"/>
    <p:sldId id="279" r:id="rId4"/>
    <p:sldId id="280" r:id="rId5"/>
    <p:sldId id="260" r:id="rId6"/>
    <p:sldId id="261" r:id="rId7"/>
    <p:sldId id="262" r:id="rId8"/>
    <p:sldId id="264" r:id="rId9"/>
    <p:sldId id="267" r:id="rId10"/>
    <p:sldId id="263" r:id="rId11"/>
    <p:sldId id="266" r:id="rId12"/>
    <p:sldId id="268" r:id="rId13"/>
    <p:sldId id="276" r:id="rId14"/>
    <p:sldId id="269" r:id="rId15"/>
    <p:sldId id="270" r:id="rId16"/>
    <p:sldId id="271" r:id="rId17"/>
    <p:sldId id="273" r:id="rId18"/>
    <p:sldId id="272" r:id="rId19"/>
    <p:sldId id="285" r:id="rId20"/>
    <p:sldId id="274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66FF"/>
    <a:srgbClr val="C4E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4660"/>
  </p:normalViewPr>
  <p:slideViewPr>
    <p:cSldViewPr>
      <p:cViewPr varScale="1">
        <p:scale>
          <a:sx n="102" d="100"/>
          <a:sy n="102" d="100"/>
        </p:scale>
        <p:origin x="2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66002-29CA-43A5-A240-532C94E43CD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4BE86-397B-46A6-98AD-E2E4F6F23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08438-F615-4EBD-A269-991D3867B88A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F7A0E-6524-4C52-A5C4-D39DDF7B1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w7\AppData\Local\Temp\Rar$DIa0.182\шаблон 2 титульни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86874" cy="653657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29124" y="214290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«Средняя школа № 148 имени Героя Советского Союза И.А. Борисевича»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СТРУКТУРНОЕ ПОДРАЗДЕЛЕНИЕ «ДЕТСКИЙ САД»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3429000"/>
            <a:ext cx="76509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Речевая среда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как механизм образовательного процесса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в группе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в соответствии с ФГОС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w7\Desktop\фото на уголок\фото речевой уголок\IMG_20180302_1338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429132"/>
            <a:ext cx="5929322" cy="2286016"/>
          </a:xfrm>
          <a:prstGeom prst="rect">
            <a:avLst/>
          </a:prstGeom>
          <a:noFill/>
        </p:spPr>
      </p:pic>
      <p:pic>
        <p:nvPicPr>
          <p:cNvPr id="19459" name="Picture 3" descr="C:\Users\w7\Desktop\фото на уголок\фото речевой уголок\IMG_20180302_1338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85728"/>
            <a:ext cx="7598962" cy="4143404"/>
          </a:xfrm>
          <a:prstGeom prst="rect">
            <a:avLst/>
          </a:prstGeom>
          <a:noFill/>
        </p:spPr>
      </p:pic>
      <p:pic>
        <p:nvPicPr>
          <p:cNvPr id="4098" name="Picture 2" descr="C:\Users\w7\Desktop\фото на уголок\фото речевой уголок\IMG_20180302_1338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4643446"/>
            <a:ext cx="2893239" cy="17145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w7\AppData\Local\Temp\Rar$DIa0.766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1785926"/>
            <a:ext cx="58579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Зона </a:t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индивидуальной или подгрупповой работы с детьми</a:t>
            </a:r>
            <a:endParaRPr lang="ru-RU" sz="40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атестация\104_PANA\P10404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4429156" cy="6371768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714356"/>
            <a:ext cx="3596819" cy="25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E:\речевой уголок\фото речевой уголок\IMG_20180305_1705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4071942"/>
            <a:ext cx="3390836" cy="254312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14942" y="142852"/>
            <a:ext cx="3286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Картинный материал по звукопроизношению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3429000"/>
            <a:ext cx="4071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Картинный материал по лексике и грамматике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17/1045728/slides/slide_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714752"/>
            <a:ext cx="4121423" cy="28575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00562" y="3143248"/>
            <a:ext cx="4509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Настольно  -дидактические игры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14290"/>
            <a:ext cx="5641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Картотека артикуляционных упражнений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000372"/>
            <a:ext cx="3831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Картотека пальчиковых игр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050" name="Picture 2" descr="F:\речевой уголок\фото речевой уголок\IMG_20180307_1612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714752"/>
            <a:ext cx="4129530" cy="3000372"/>
          </a:xfrm>
          <a:prstGeom prst="rect">
            <a:avLst/>
          </a:prstGeom>
          <a:noFill/>
        </p:spPr>
      </p:pic>
      <p:pic>
        <p:nvPicPr>
          <p:cNvPr id="2051" name="Picture 3" descr="F:\речевой уголок\фото речевой уголок\IMG_20180307_1610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580377"/>
            <a:ext cx="3429024" cy="24914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w7\AppData\Local\Temp\Rar$DIa0.766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785794"/>
            <a:ext cx="63579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Зона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«Библиотека»</a:t>
            </a:r>
            <a:endParaRPr lang="ru-RU" sz="5400" dirty="0" smtClean="0"/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500438"/>
            <a:ext cx="408477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Музыкальный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уголок</a:t>
            </a:r>
            <a:endParaRPr lang="ru-RU" sz="3600" dirty="0">
              <a:solidFill>
                <a:srgbClr val="C0000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5072074"/>
            <a:ext cx="4143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Театральный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уголок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1500166" y="2428868"/>
            <a:ext cx="1143008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3750463" y="2893215"/>
            <a:ext cx="2071702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атестация\104_PANA\P10405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8572528" cy="64293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27847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Музыкальный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уголок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3570" y="500042"/>
            <a:ext cx="26164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Театральный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уголок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7170" name="Picture 2" descr="F:\атестация\104_PANA\P10405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3411146" cy="4548195"/>
          </a:xfrm>
          <a:prstGeom prst="rect">
            <a:avLst/>
          </a:prstGeom>
          <a:noFill/>
        </p:spPr>
      </p:pic>
      <p:pic>
        <p:nvPicPr>
          <p:cNvPr id="7172" name="Picture 4" descr="F:\атестация\104_PANA\P10404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1285860"/>
            <a:ext cx="3286148" cy="4789117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4929198"/>
            <a:ext cx="2614548" cy="1665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w7\AppData\Local\Temp\Rar$DIa0.766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43174" y="2071678"/>
            <a:ext cx="58579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Зона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развития мелкой моторики рук</a:t>
            </a:r>
            <a:endParaRPr lang="ru-RU" sz="4400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атестация\104_PANA\P1020528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952" y="500042"/>
            <a:ext cx="3385724" cy="5510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357166"/>
            <a:ext cx="2428892" cy="2859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4071942"/>
            <a:ext cx="3429024" cy="2699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3561" y="1857441"/>
            <a:ext cx="3250439" cy="2166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w7\AppData\Local\Temp\Rar$DIa0.766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2071678"/>
            <a:ext cx="6929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Информационно – коммуникативная зона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w7\AppData\Local\Temp\Rar$DIa0.531\шаблон 2 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279" cy="65008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857364"/>
            <a:ext cx="4071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  </a:t>
            </a: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</a:rPr>
              <a:t>«</a:t>
            </a: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Пчелки»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подготовительная речевая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к школе группа</a:t>
            </a:r>
            <a:endParaRPr lang="ru-RU" sz="2000" dirty="0">
              <a:solidFill>
                <a:srgbClr val="C0000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5000636"/>
            <a:ext cx="30139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Глызина Алена Алексеевна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 Black" pitchFamily="34" charset="0"/>
              </a:rPr>
              <a:t>воспитатель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 Black" pitchFamily="34" charset="0"/>
              </a:rPr>
              <a:t>высшей квалификационной категории</a:t>
            </a:r>
          </a:p>
          <a:p>
            <a:pPr algn="ctr"/>
            <a:endParaRPr lang="ru-RU" sz="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endParaRPr lang="ru-RU" sz="1000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7" name="Picture 3" descr="C:\Users\w7\Desktop\атестация\фото для атестации\предметно развивающая среда\P10405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876"/>
            <a:ext cx="4286280" cy="2946817"/>
          </a:xfrm>
          <a:prstGeom prst="rect">
            <a:avLst/>
          </a:prstGeom>
          <a:noFill/>
        </p:spPr>
      </p:pic>
      <p:pic>
        <p:nvPicPr>
          <p:cNvPr id="16392" name="Picture 8" descr="http://www.nvk-schaslyve.com.ua/wp-content/uploads/2016/06/img20130126100324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14620"/>
            <a:ext cx="1489485" cy="1567853"/>
          </a:xfrm>
          <a:prstGeom prst="rect">
            <a:avLst/>
          </a:prstGeom>
          <a:noFill/>
        </p:spPr>
      </p:pic>
      <p:pic>
        <p:nvPicPr>
          <p:cNvPr id="1028" name="Picture 4" descr="C:\Users\w7\Desktop\атестация\фото для атестации\предметно развивающая среда\P104053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000240"/>
            <a:ext cx="4071934" cy="2571745"/>
          </a:xfrm>
          <a:prstGeom prst="rect">
            <a:avLst/>
          </a:prstGeom>
          <a:noFill/>
        </p:spPr>
      </p:pic>
      <p:pic>
        <p:nvPicPr>
          <p:cNvPr id="8" name="Picture 8" descr="http://www.nvk-schaslyve.com.ua/wp-content/uploads/2016/06/img20130126100324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429520" y="1571612"/>
            <a:ext cx="1500201" cy="150017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142852"/>
            <a:ext cx="57864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Arial Black" pitchFamily="34" charset="0"/>
              </a:rPr>
              <a:t>Компьютер</a:t>
            </a:r>
          </a:p>
        </p:txBody>
      </p:sp>
      <p:pic>
        <p:nvPicPr>
          <p:cNvPr id="2" name="Picture 2" descr="F:\речевой уголок\фото речевой уголок\IMG_20180307_1608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71546"/>
            <a:ext cx="3857652" cy="2786082"/>
          </a:xfrm>
          <a:prstGeom prst="rect">
            <a:avLst/>
          </a:prstGeom>
          <a:noFill/>
        </p:spPr>
      </p:pic>
      <p:pic>
        <p:nvPicPr>
          <p:cNvPr id="3075" name="Picture 3" descr="F:\речевой уголок\фото речевой уголок\IMG_20180307_1606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1643050"/>
            <a:ext cx="5000628" cy="3750472"/>
          </a:xfrm>
          <a:prstGeom prst="rect">
            <a:avLst/>
          </a:prstGeom>
          <a:noFill/>
        </p:spPr>
      </p:pic>
      <p:pic>
        <p:nvPicPr>
          <p:cNvPr id="3076" name="Picture 4" descr="F:\речевой уголок\фото речевой уголок\IMG_20180307_1604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1" y="3857628"/>
            <a:ext cx="4029871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428737"/>
            <a:ext cx="900115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Таким образом, использование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речевых зон, позволяет создать у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детей эмоциональную отзывчивость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и желание участвовать в речевом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общении со взрослыми, со сверстниками и самостоятельно  в процессе игры, легко и непринужденно развивать и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совершенствовать свои речевые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навыки.</a:t>
            </a:r>
          </a:p>
          <a:p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500042"/>
            <a:ext cx="28039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ВЫВОД:</a:t>
            </a: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6357950" y="928670"/>
            <a:ext cx="2520000" cy="1440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23"/>
          <p:cNvSpPr>
            <a:spLocks noChangeArrowheads="1"/>
          </p:cNvSpPr>
          <p:nvPr/>
        </p:nvSpPr>
        <p:spPr bwMode="ltGray">
          <a:xfrm rot="17596149">
            <a:off x="3614865" y="1665292"/>
            <a:ext cx="2103154" cy="2411725"/>
          </a:xfrm>
          <a:custGeom>
            <a:avLst/>
            <a:gdLst>
              <a:gd name="G0" fmla="+- -1509893 0 0"/>
              <a:gd name="G1" fmla="+- -5955455 0 0"/>
              <a:gd name="G2" fmla="+- -1509893 0 -5955455"/>
              <a:gd name="G3" fmla="+- 10800 0 0"/>
              <a:gd name="G4" fmla="+- 0 0 -150989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926 0 0"/>
              <a:gd name="G9" fmla="+- 0 0 -5955455"/>
              <a:gd name="G10" fmla="+- 7926 0 2700"/>
              <a:gd name="G11" fmla="cos G10 -1509893"/>
              <a:gd name="G12" fmla="sin G10 -1509893"/>
              <a:gd name="G13" fmla="cos 13500 -1509893"/>
              <a:gd name="G14" fmla="sin 13500 -1509893"/>
              <a:gd name="G15" fmla="+- G11 10800 0"/>
              <a:gd name="G16" fmla="+- G12 10800 0"/>
              <a:gd name="G17" fmla="+- G13 10800 0"/>
              <a:gd name="G18" fmla="+- G14 10800 0"/>
              <a:gd name="G19" fmla="*/ 7926 1 2"/>
              <a:gd name="G20" fmla="+- G19 5400 0"/>
              <a:gd name="G21" fmla="cos G20 -1509893"/>
              <a:gd name="G22" fmla="sin G20 -1509893"/>
              <a:gd name="G23" fmla="+- G21 10800 0"/>
              <a:gd name="G24" fmla="+- G12 G23 G22"/>
              <a:gd name="G25" fmla="+- G22 G23 G11"/>
              <a:gd name="G26" fmla="cos 10800 -1509893"/>
              <a:gd name="G27" fmla="sin 10800 -1509893"/>
              <a:gd name="G28" fmla="cos 7926 -1509893"/>
              <a:gd name="G29" fmla="sin 7926 -150989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5955455"/>
              <a:gd name="G36" fmla="sin G34 -5955455"/>
              <a:gd name="G37" fmla="+/ -5955455 -150989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926 G39"/>
              <a:gd name="G43" fmla="sin 7926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689 w 21600"/>
              <a:gd name="T5" fmla="*/ 1746 h 21600"/>
              <a:gd name="T6" fmla="*/ 10657 w 21600"/>
              <a:gd name="T7" fmla="*/ 1438 h 21600"/>
              <a:gd name="T8" fmla="*/ 15121 w 21600"/>
              <a:gd name="T9" fmla="*/ 4156 h 21600"/>
              <a:gd name="T10" fmla="*/ 23223 w 21600"/>
              <a:gd name="T11" fmla="*/ 5516 h 21600"/>
              <a:gd name="T12" fmla="*/ 21035 w 21600"/>
              <a:gd name="T13" fmla="*/ 10942 h 21600"/>
              <a:gd name="T14" fmla="*/ 15609 w 21600"/>
              <a:gd name="T15" fmla="*/ 8754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093" y="7698"/>
                </a:moveTo>
                <a:cubicBezTo>
                  <a:pt x="16849" y="4772"/>
                  <a:pt x="13978" y="2874"/>
                  <a:pt x="10800" y="2874"/>
                </a:cubicBezTo>
                <a:cubicBezTo>
                  <a:pt x="10759" y="2873"/>
                  <a:pt x="10719" y="2874"/>
                  <a:pt x="10679" y="2874"/>
                </a:cubicBezTo>
                <a:lnTo>
                  <a:pt x="10635" y="1"/>
                </a:lnTo>
                <a:cubicBezTo>
                  <a:pt x="10690" y="0"/>
                  <a:pt x="10745" y="-1"/>
                  <a:pt x="10800" y="0"/>
                </a:cubicBezTo>
                <a:cubicBezTo>
                  <a:pt x="15131" y="0"/>
                  <a:pt x="19043" y="2587"/>
                  <a:pt x="20738" y="6573"/>
                </a:cubicBezTo>
                <a:lnTo>
                  <a:pt x="23223" y="5516"/>
                </a:lnTo>
                <a:lnTo>
                  <a:pt x="21035" y="10942"/>
                </a:lnTo>
                <a:lnTo>
                  <a:pt x="15609" y="8754"/>
                </a:lnTo>
                <a:lnTo>
                  <a:pt x="18093" y="769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3" name="AutoShape 24"/>
          <p:cNvSpPr>
            <a:spLocks noChangeArrowheads="1"/>
          </p:cNvSpPr>
          <p:nvPr/>
        </p:nvSpPr>
        <p:spPr bwMode="ltGray">
          <a:xfrm rot="1374404">
            <a:off x="3824373" y="1918583"/>
            <a:ext cx="2210849" cy="2112454"/>
          </a:xfrm>
          <a:custGeom>
            <a:avLst/>
            <a:gdLst>
              <a:gd name="G0" fmla="+- -1509893 0 0"/>
              <a:gd name="G1" fmla="+- -5955455 0 0"/>
              <a:gd name="G2" fmla="+- -1509893 0 -5955455"/>
              <a:gd name="G3" fmla="+- 10800 0 0"/>
              <a:gd name="G4" fmla="+- 0 0 -150989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926 0 0"/>
              <a:gd name="G9" fmla="+- 0 0 -5955455"/>
              <a:gd name="G10" fmla="+- 7926 0 2700"/>
              <a:gd name="G11" fmla="cos G10 -1509893"/>
              <a:gd name="G12" fmla="sin G10 -1509893"/>
              <a:gd name="G13" fmla="cos 13500 -1509893"/>
              <a:gd name="G14" fmla="sin 13500 -1509893"/>
              <a:gd name="G15" fmla="+- G11 10800 0"/>
              <a:gd name="G16" fmla="+- G12 10800 0"/>
              <a:gd name="G17" fmla="+- G13 10800 0"/>
              <a:gd name="G18" fmla="+- G14 10800 0"/>
              <a:gd name="G19" fmla="*/ 7926 1 2"/>
              <a:gd name="G20" fmla="+- G19 5400 0"/>
              <a:gd name="G21" fmla="cos G20 -1509893"/>
              <a:gd name="G22" fmla="sin G20 -1509893"/>
              <a:gd name="G23" fmla="+- G21 10800 0"/>
              <a:gd name="G24" fmla="+- G12 G23 G22"/>
              <a:gd name="G25" fmla="+- G22 G23 G11"/>
              <a:gd name="G26" fmla="cos 10800 -1509893"/>
              <a:gd name="G27" fmla="sin 10800 -1509893"/>
              <a:gd name="G28" fmla="cos 7926 -1509893"/>
              <a:gd name="G29" fmla="sin 7926 -150989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5955455"/>
              <a:gd name="G36" fmla="sin G34 -5955455"/>
              <a:gd name="G37" fmla="+/ -5955455 -150989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926 G39"/>
              <a:gd name="G43" fmla="sin 7926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689 w 21600"/>
              <a:gd name="T5" fmla="*/ 1746 h 21600"/>
              <a:gd name="T6" fmla="*/ 10657 w 21600"/>
              <a:gd name="T7" fmla="*/ 1438 h 21600"/>
              <a:gd name="T8" fmla="*/ 15121 w 21600"/>
              <a:gd name="T9" fmla="*/ 4156 h 21600"/>
              <a:gd name="T10" fmla="*/ 23223 w 21600"/>
              <a:gd name="T11" fmla="*/ 5516 h 21600"/>
              <a:gd name="T12" fmla="*/ 21035 w 21600"/>
              <a:gd name="T13" fmla="*/ 10942 h 21600"/>
              <a:gd name="T14" fmla="*/ 15609 w 21600"/>
              <a:gd name="T15" fmla="*/ 8754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093" y="7698"/>
                </a:moveTo>
                <a:cubicBezTo>
                  <a:pt x="16849" y="4772"/>
                  <a:pt x="13978" y="2874"/>
                  <a:pt x="10800" y="2874"/>
                </a:cubicBezTo>
                <a:cubicBezTo>
                  <a:pt x="10759" y="2873"/>
                  <a:pt x="10719" y="2874"/>
                  <a:pt x="10679" y="2874"/>
                </a:cubicBezTo>
                <a:lnTo>
                  <a:pt x="10635" y="1"/>
                </a:lnTo>
                <a:cubicBezTo>
                  <a:pt x="10690" y="0"/>
                  <a:pt x="10745" y="-1"/>
                  <a:pt x="10800" y="0"/>
                </a:cubicBezTo>
                <a:cubicBezTo>
                  <a:pt x="15131" y="0"/>
                  <a:pt x="19043" y="2587"/>
                  <a:pt x="20738" y="6573"/>
                </a:cubicBezTo>
                <a:lnTo>
                  <a:pt x="23223" y="5516"/>
                </a:lnTo>
                <a:lnTo>
                  <a:pt x="21035" y="10942"/>
                </a:lnTo>
                <a:lnTo>
                  <a:pt x="15609" y="8754"/>
                </a:lnTo>
                <a:lnTo>
                  <a:pt x="18093" y="7698"/>
                </a:lnTo>
                <a:close/>
              </a:path>
            </a:pathLst>
          </a:cu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4" name="AutoShape 21"/>
          <p:cNvSpPr>
            <a:spLocks noChangeArrowheads="1"/>
          </p:cNvSpPr>
          <p:nvPr/>
        </p:nvSpPr>
        <p:spPr bwMode="ltGray">
          <a:xfrm rot="6722974">
            <a:off x="3644733" y="2060295"/>
            <a:ext cx="2230113" cy="2430811"/>
          </a:xfrm>
          <a:custGeom>
            <a:avLst/>
            <a:gdLst>
              <a:gd name="G0" fmla="+- -1509893 0 0"/>
              <a:gd name="G1" fmla="+- -5955455 0 0"/>
              <a:gd name="G2" fmla="+- -1509893 0 -5955455"/>
              <a:gd name="G3" fmla="+- 10800 0 0"/>
              <a:gd name="G4" fmla="+- 0 0 -150989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926 0 0"/>
              <a:gd name="G9" fmla="+- 0 0 -5955455"/>
              <a:gd name="G10" fmla="+- 7926 0 2700"/>
              <a:gd name="G11" fmla="cos G10 -1509893"/>
              <a:gd name="G12" fmla="sin G10 -1509893"/>
              <a:gd name="G13" fmla="cos 13500 -1509893"/>
              <a:gd name="G14" fmla="sin 13500 -1509893"/>
              <a:gd name="G15" fmla="+- G11 10800 0"/>
              <a:gd name="G16" fmla="+- G12 10800 0"/>
              <a:gd name="G17" fmla="+- G13 10800 0"/>
              <a:gd name="G18" fmla="+- G14 10800 0"/>
              <a:gd name="G19" fmla="*/ 7926 1 2"/>
              <a:gd name="G20" fmla="+- G19 5400 0"/>
              <a:gd name="G21" fmla="cos G20 -1509893"/>
              <a:gd name="G22" fmla="sin G20 -1509893"/>
              <a:gd name="G23" fmla="+- G21 10800 0"/>
              <a:gd name="G24" fmla="+- G12 G23 G22"/>
              <a:gd name="G25" fmla="+- G22 G23 G11"/>
              <a:gd name="G26" fmla="cos 10800 -1509893"/>
              <a:gd name="G27" fmla="sin 10800 -1509893"/>
              <a:gd name="G28" fmla="cos 7926 -1509893"/>
              <a:gd name="G29" fmla="sin 7926 -150989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5955455"/>
              <a:gd name="G36" fmla="sin G34 -5955455"/>
              <a:gd name="G37" fmla="+/ -5955455 -150989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926 G39"/>
              <a:gd name="G43" fmla="sin 7926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689 w 21600"/>
              <a:gd name="T5" fmla="*/ 1746 h 21600"/>
              <a:gd name="T6" fmla="*/ 10657 w 21600"/>
              <a:gd name="T7" fmla="*/ 1438 h 21600"/>
              <a:gd name="T8" fmla="*/ 15121 w 21600"/>
              <a:gd name="T9" fmla="*/ 4156 h 21600"/>
              <a:gd name="T10" fmla="*/ 23223 w 21600"/>
              <a:gd name="T11" fmla="*/ 5516 h 21600"/>
              <a:gd name="T12" fmla="*/ 21035 w 21600"/>
              <a:gd name="T13" fmla="*/ 10942 h 21600"/>
              <a:gd name="T14" fmla="*/ 15609 w 21600"/>
              <a:gd name="T15" fmla="*/ 8754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093" y="7698"/>
                </a:moveTo>
                <a:cubicBezTo>
                  <a:pt x="16849" y="4772"/>
                  <a:pt x="13978" y="2874"/>
                  <a:pt x="10800" y="2874"/>
                </a:cubicBezTo>
                <a:cubicBezTo>
                  <a:pt x="10759" y="2873"/>
                  <a:pt x="10719" y="2874"/>
                  <a:pt x="10679" y="2874"/>
                </a:cubicBezTo>
                <a:lnTo>
                  <a:pt x="10635" y="1"/>
                </a:lnTo>
                <a:cubicBezTo>
                  <a:pt x="10690" y="0"/>
                  <a:pt x="10745" y="-1"/>
                  <a:pt x="10800" y="0"/>
                </a:cubicBezTo>
                <a:cubicBezTo>
                  <a:pt x="15131" y="0"/>
                  <a:pt x="19043" y="2587"/>
                  <a:pt x="20738" y="6573"/>
                </a:cubicBezTo>
                <a:lnTo>
                  <a:pt x="23223" y="5516"/>
                </a:lnTo>
                <a:lnTo>
                  <a:pt x="21035" y="10942"/>
                </a:lnTo>
                <a:lnTo>
                  <a:pt x="15609" y="8754"/>
                </a:lnTo>
                <a:lnTo>
                  <a:pt x="18093" y="7698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" name="AutoShape 22"/>
          <p:cNvSpPr>
            <a:spLocks noChangeArrowheads="1"/>
          </p:cNvSpPr>
          <p:nvPr/>
        </p:nvSpPr>
        <p:spPr bwMode="ltGray">
          <a:xfrm rot="12174404">
            <a:off x="3398442" y="2131118"/>
            <a:ext cx="2204241" cy="2124971"/>
          </a:xfrm>
          <a:custGeom>
            <a:avLst/>
            <a:gdLst>
              <a:gd name="G0" fmla="+- -1509893 0 0"/>
              <a:gd name="G1" fmla="+- -5955455 0 0"/>
              <a:gd name="G2" fmla="+- -1509893 0 -5955455"/>
              <a:gd name="G3" fmla="+- 10800 0 0"/>
              <a:gd name="G4" fmla="+- 0 0 -150989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926 0 0"/>
              <a:gd name="G9" fmla="+- 0 0 -5955455"/>
              <a:gd name="G10" fmla="+- 7926 0 2700"/>
              <a:gd name="G11" fmla="cos G10 -1509893"/>
              <a:gd name="G12" fmla="sin G10 -1509893"/>
              <a:gd name="G13" fmla="cos 13500 -1509893"/>
              <a:gd name="G14" fmla="sin 13500 -1509893"/>
              <a:gd name="G15" fmla="+- G11 10800 0"/>
              <a:gd name="G16" fmla="+- G12 10800 0"/>
              <a:gd name="G17" fmla="+- G13 10800 0"/>
              <a:gd name="G18" fmla="+- G14 10800 0"/>
              <a:gd name="G19" fmla="*/ 7926 1 2"/>
              <a:gd name="G20" fmla="+- G19 5400 0"/>
              <a:gd name="G21" fmla="cos G20 -1509893"/>
              <a:gd name="G22" fmla="sin G20 -1509893"/>
              <a:gd name="G23" fmla="+- G21 10800 0"/>
              <a:gd name="G24" fmla="+- G12 G23 G22"/>
              <a:gd name="G25" fmla="+- G22 G23 G11"/>
              <a:gd name="G26" fmla="cos 10800 -1509893"/>
              <a:gd name="G27" fmla="sin 10800 -1509893"/>
              <a:gd name="G28" fmla="cos 7926 -1509893"/>
              <a:gd name="G29" fmla="sin 7926 -150989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5955455"/>
              <a:gd name="G36" fmla="sin G34 -5955455"/>
              <a:gd name="G37" fmla="+/ -5955455 -150989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926 G39"/>
              <a:gd name="G43" fmla="sin 7926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689 w 21600"/>
              <a:gd name="T5" fmla="*/ 1746 h 21600"/>
              <a:gd name="T6" fmla="*/ 10657 w 21600"/>
              <a:gd name="T7" fmla="*/ 1438 h 21600"/>
              <a:gd name="T8" fmla="*/ 15121 w 21600"/>
              <a:gd name="T9" fmla="*/ 4156 h 21600"/>
              <a:gd name="T10" fmla="*/ 23223 w 21600"/>
              <a:gd name="T11" fmla="*/ 5516 h 21600"/>
              <a:gd name="T12" fmla="*/ 21035 w 21600"/>
              <a:gd name="T13" fmla="*/ 10942 h 21600"/>
              <a:gd name="T14" fmla="*/ 15609 w 21600"/>
              <a:gd name="T15" fmla="*/ 8754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093" y="7698"/>
                </a:moveTo>
                <a:cubicBezTo>
                  <a:pt x="16849" y="4772"/>
                  <a:pt x="13978" y="2874"/>
                  <a:pt x="10800" y="2874"/>
                </a:cubicBezTo>
                <a:cubicBezTo>
                  <a:pt x="10759" y="2873"/>
                  <a:pt x="10719" y="2874"/>
                  <a:pt x="10679" y="2874"/>
                </a:cubicBezTo>
                <a:lnTo>
                  <a:pt x="10635" y="1"/>
                </a:lnTo>
                <a:cubicBezTo>
                  <a:pt x="10690" y="0"/>
                  <a:pt x="10745" y="-1"/>
                  <a:pt x="10800" y="0"/>
                </a:cubicBezTo>
                <a:cubicBezTo>
                  <a:pt x="15131" y="0"/>
                  <a:pt x="19043" y="2587"/>
                  <a:pt x="20738" y="6573"/>
                </a:cubicBezTo>
                <a:lnTo>
                  <a:pt x="23223" y="5516"/>
                </a:lnTo>
                <a:lnTo>
                  <a:pt x="21035" y="10942"/>
                </a:lnTo>
                <a:lnTo>
                  <a:pt x="15609" y="8754"/>
                </a:lnTo>
                <a:lnTo>
                  <a:pt x="18093" y="7698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2869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Arial Black" pitchFamily="34" charset="0"/>
              </a:rPr>
              <a:t>Модель  речевых зон в группе  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2571744"/>
            <a:ext cx="19288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Речевые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зоны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282" y="928670"/>
            <a:ext cx="2520000" cy="14400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142984"/>
            <a:ext cx="2071702" cy="116955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  <a:cs typeface="Arial" charset="0"/>
              </a:rPr>
              <a:t>Зона </a:t>
            </a:r>
          </a:p>
          <a:p>
            <a:pPr algn="ctr" eaLnBrk="0" hangingPunct="0"/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  <a:cs typeface="Arial" charset="0"/>
              </a:rPr>
              <a:t>по накоплению  </a:t>
            </a:r>
          </a:p>
          <a:p>
            <a:pPr algn="ctr" eaLnBrk="0" hangingPunct="0"/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  <a:cs typeface="Arial" charset="0"/>
              </a:rPr>
              <a:t>лексического </a:t>
            </a:r>
          </a:p>
          <a:p>
            <a:pPr algn="ctr" eaLnBrk="0" hangingPunct="0"/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  <a:cs typeface="Arial" charset="0"/>
              </a:rPr>
              <a:t>словарного запаса</a:t>
            </a:r>
            <a:endParaRPr lang="en-US" sz="1400" b="1" dirty="0">
              <a:solidFill>
                <a:srgbClr val="00206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596" y="2857496"/>
            <a:ext cx="2196000" cy="1332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5143512"/>
            <a:ext cx="2196000" cy="1332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643702" y="5072074"/>
            <a:ext cx="2196000" cy="13320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643702" y="2928934"/>
            <a:ext cx="2196000" cy="13320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3143248"/>
            <a:ext cx="1928826" cy="923330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Зона </a:t>
            </a:r>
            <a:b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по обучению грамоте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1142984"/>
            <a:ext cx="2286000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Зона </a:t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индивидуальной или подгрупповой работы с детьми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5286388"/>
            <a:ext cx="1965603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Зона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по развитию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связной речи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714744" y="5143512"/>
            <a:ext cx="2196000" cy="133200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857620" y="5357826"/>
            <a:ext cx="200024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Информационно – коммуникативная зона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2928934"/>
            <a:ext cx="1928826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Зона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«Библиотека»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«Музыкальный и театральный уголки»</a:t>
            </a:r>
            <a:endParaRPr lang="ru-RU" sz="1400" dirty="0" smtClean="0"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1472" y="5286388"/>
            <a:ext cx="1928810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Зона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развития мелкой моторики рук</a:t>
            </a:r>
            <a:endParaRPr lang="ru-RU" sz="16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214686"/>
            <a:ext cx="84296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u="sng" dirty="0" smtClean="0">
                <a:solidFill>
                  <a:srgbClr val="002060"/>
                </a:solidFill>
                <a:latin typeface="Arial Black" pitchFamily="34" charset="0"/>
              </a:rPr>
              <a:t>Цель:</a:t>
            </a: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4400" dirty="0" smtClean="0">
                <a:solidFill>
                  <a:srgbClr val="002060"/>
                </a:solidFill>
                <a:latin typeface="Arial Black" pitchFamily="34" charset="0"/>
              </a:rPr>
              <a:t>создать благоприятные условия </a:t>
            </a:r>
            <a:br>
              <a:rPr lang="ru-RU" sz="4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Arial Black" pitchFamily="34" charset="0"/>
              </a:rPr>
              <a:t>для развития речи детей</a:t>
            </a: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571480"/>
            <a:ext cx="675697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Речевые зоны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в группе  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7\AppData\Local\Temp\Rar$DIa0.766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928802"/>
            <a:ext cx="5857916" cy="207170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Зона </a:t>
            </a:r>
            <a:b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по накоплению </a:t>
            </a:r>
            <a:b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лексического </a:t>
            </a:r>
            <a:b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словаря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атестация\104_PANA\P10405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85728"/>
            <a:ext cx="4714876" cy="3000372"/>
          </a:xfrm>
          <a:prstGeom prst="rect">
            <a:avLst/>
          </a:prstGeom>
          <a:noFill/>
        </p:spPr>
      </p:pic>
      <p:pic>
        <p:nvPicPr>
          <p:cNvPr id="18434" name="Picture 2" descr="C:\Users\w7\Desktop\фото на уголок\фото речевой уголок\IMG_20180302_1344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2928958" cy="3782780"/>
          </a:xfrm>
          <a:prstGeom prst="rect">
            <a:avLst/>
          </a:prstGeom>
          <a:noFill/>
        </p:spPr>
      </p:pic>
      <p:pic>
        <p:nvPicPr>
          <p:cNvPr id="2" name="Picture 2" descr="E:\речевой уголок\фото речевой уголок\IMG_20180305_1648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214686"/>
            <a:ext cx="2857520" cy="3429002"/>
          </a:xfrm>
          <a:prstGeom prst="rect">
            <a:avLst/>
          </a:prstGeom>
          <a:noFill/>
        </p:spPr>
      </p:pic>
      <p:pic>
        <p:nvPicPr>
          <p:cNvPr id="1027" name="Picture 3" descr="E:\речевой уголок\фото речевой уголок\IMG_20180305_1657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3714752"/>
            <a:ext cx="3952902" cy="296467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7\AppData\Local\Temp\Rar$DIa0.766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1357298"/>
            <a:ext cx="72152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Зона </a:t>
            </a:r>
            <a:b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по 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развитию 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связной речи</a:t>
            </a:r>
            <a:endParaRPr lang="ru-RU" sz="54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7\Desktop\фото на уголок\фото речевой уголок\IMG_20180302_1338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143380"/>
            <a:ext cx="7638367" cy="2568087"/>
          </a:xfrm>
          <a:prstGeom prst="rect">
            <a:avLst/>
          </a:prstGeom>
          <a:noFill/>
        </p:spPr>
      </p:pic>
      <p:pic>
        <p:nvPicPr>
          <p:cNvPr id="1026" name="Picture 2" descr="F:\речевой уголок\фото речевой уголок\IMG_20180307_1618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57364"/>
            <a:ext cx="4511874" cy="2143140"/>
          </a:xfrm>
          <a:prstGeom prst="rect">
            <a:avLst/>
          </a:prstGeom>
          <a:noFill/>
        </p:spPr>
      </p:pic>
      <p:pic>
        <p:nvPicPr>
          <p:cNvPr id="1027" name="Picture 3" descr="F:\речевой уголок\фото речевой уголок\IMG_20180307_1618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857232"/>
            <a:ext cx="4383436" cy="1857388"/>
          </a:xfrm>
          <a:prstGeom prst="rect">
            <a:avLst/>
          </a:prstGeom>
          <a:noFill/>
        </p:spPr>
      </p:pic>
      <p:pic>
        <p:nvPicPr>
          <p:cNvPr id="1028" name="Picture 4" descr="F:\речевой уголок\фото речевой уголок\IMG_20180307_16193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14290"/>
            <a:ext cx="3787580" cy="15091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7\AppData\Local\Temp\Rar$DIa0.766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928802"/>
            <a:ext cx="5857916" cy="242889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Зона </a:t>
            </a:r>
            <a:b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по обучению грамоте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728</TotalTime>
  <Words>171</Words>
  <Application>Microsoft Office PowerPoint</Application>
  <PresentationFormat>Экран (4:3)</PresentationFormat>
  <Paragraphs>69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Aharoni</vt:lpstr>
      <vt:lpstr>Arial</vt:lpstr>
      <vt:lpstr>Arial Black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Зона  по накоплению  лексического  словаря</vt:lpstr>
      <vt:lpstr>Презентация PowerPoint</vt:lpstr>
      <vt:lpstr>Презентация PowerPoint</vt:lpstr>
      <vt:lpstr>Презентация PowerPoint</vt:lpstr>
      <vt:lpstr>Зона  по обучению грамоте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w7</dc:creator>
  <cp:lastModifiedBy>w7</cp:lastModifiedBy>
  <cp:revision>47</cp:revision>
  <dcterms:created xsi:type="dcterms:W3CDTF">2018-03-04T03:35:00Z</dcterms:created>
  <dcterms:modified xsi:type="dcterms:W3CDTF">2021-10-26T14:55:21Z</dcterms:modified>
</cp:coreProperties>
</file>