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0" r:id="rId15"/>
    <p:sldId id="281" r:id="rId16"/>
    <p:sldId id="282" r:id="rId17"/>
    <p:sldId id="272" r:id="rId18"/>
    <p:sldId id="273" r:id="rId19"/>
    <p:sldId id="269" r:id="rId20"/>
    <p:sldId id="270" r:id="rId21"/>
    <p:sldId id="271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1.jpeg" Type="http://schemas.openxmlformats.org/officeDocument/2006/relationships/image"/><Relationship Id="rId5" Target="../media/image30.jpeg" Type="http://schemas.openxmlformats.org/officeDocument/2006/relationships/image"/><Relationship Id="rId4" Target="../media/image29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класс</a:t>
            </a:r>
            <a:b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блоков Дьенеша на занятиях</a:t>
            </a:r>
          </a:p>
        </p:txBody>
      </p:sp>
      <p:pic>
        <p:nvPicPr>
          <p:cNvPr id="3" name="Рисунок 4" descr="kubiki-dienesh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21" y="2018141"/>
            <a:ext cx="7501595" cy="472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85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360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Игры для самых маленьких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070" y="1612294"/>
            <a:ext cx="2191435" cy="152400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1034" y="1626336"/>
            <a:ext cx="2057400" cy="152400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5" name="Рисунок 4"/>
          <p:cNvPicPr/>
          <p:nvPr/>
        </p:nvPicPr>
        <p:blipFill>
          <a:blip r:embed="rId4"/>
          <a:srcRect b="50698" r="52431"/>
          <a:stretch>
            <a:fillRect/>
          </a:stretch>
        </p:blipFill>
        <p:spPr bwMode="auto">
          <a:xfrm rot="5400000">
            <a:off x="6717405" y="1345594"/>
            <a:ext cx="1524000" cy="205740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6" name="Рисунок 5"/>
          <p:cNvPicPr/>
          <p:nvPr/>
        </p:nvPicPr>
        <p:blipFill>
          <a:blip cstate="print" r:embed="rId5"/>
          <a:srcRect l="54010"/>
          <a:stretch>
            <a:fillRect/>
          </a:stretch>
        </p:blipFill>
        <p:spPr bwMode="auto">
          <a:xfrm>
            <a:off x="814589" y="3906198"/>
            <a:ext cx="1676400" cy="228600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7" name="Рисунок 6"/>
          <p:cNvPicPr/>
          <p:nvPr/>
        </p:nvPicPr>
        <p:blipFill>
          <a:blip cstate="print" r:embed="rId5"/>
          <a:srcRect r="50000"/>
          <a:stretch>
            <a:fillRect/>
          </a:stretch>
        </p:blipFill>
        <p:spPr bwMode="auto">
          <a:xfrm>
            <a:off x="3042824" y="4223537"/>
            <a:ext cx="1295400" cy="198120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8" name="Рисунок 7"/>
          <p:cNvPicPr/>
          <p:nvPr/>
        </p:nvPicPr>
        <p:blipFill>
          <a:blip r:embed="rId4"/>
          <a:srcRect b="111" l="52194" r="238" t="54695"/>
          <a:stretch>
            <a:fillRect/>
          </a:stretch>
        </p:blipFill>
        <p:spPr bwMode="auto">
          <a:xfrm>
            <a:off x="5006434" y="4223537"/>
            <a:ext cx="1524000" cy="198120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9" name="Рисунок 8"/>
          <p:cNvPicPr/>
          <p:nvPr/>
        </p:nvPicPr>
        <p:blipFill>
          <a:blip r:embed="rId4"/>
          <a:srcRect b="1394" l="2116" r="57716" t="57520"/>
          <a:stretch>
            <a:fillRect/>
          </a:stretch>
        </p:blipFill>
        <p:spPr bwMode="auto">
          <a:xfrm>
            <a:off x="7094649" y="3918737"/>
            <a:ext cx="1447800" cy="228600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  <p:extLst>
      <p:ext uri="{BB962C8B-B14F-4D97-AF65-F5344CB8AC3E}">
        <p14:creationId xmlns:p14="http://schemas.microsoft.com/office/powerpoint/2010/main" val="215151875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1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3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4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6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7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9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0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2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3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5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«НАЙДИ КЛАД» или «КУДА СПРЯТАЛСЯ ЩЕНОК» </a:t>
            </a:r>
          </a:p>
          <a:p>
            <a:pPr algn="ctr">
              <a:spcBef>
                <a:spcPct val="0"/>
              </a:spcBef>
            </a:pPr>
            <a:r>
              <a:rPr lang="ru-RU" alt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(Игры для детей 2 - 4 лет)</a:t>
            </a:r>
            <a:endParaRPr lang="ru-RU" alt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u-mama.ru/img/news/00001_10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84784"/>
            <a:ext cx="3009900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6154" y="1124744"/>
            <a:ext cx="575199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1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Кладоискатель отворачивается, ведущий под одним из блоков прячет клад. Кладоискатель ищет его, называя различные свойства блоков. Если малыш находит клад, то забирает его себе, а под одним из блоков прячет новый клад.  Ведущий вначале сам выполняет роль кладоискателя и пока­зывает, как вести поиск клада. Называет различные свойства блоков. </a:t>
            </a:r>
          </a:p>
          <a:p>
            <a:pPr>
              <a:spcBef>
                <a:spcPct val="0"/>
              </a:spcBef>
            </a:pPr>
            <a:r>
              <a:rPr lang="ru-RU" altLang="ru-RU" sz="21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Выигрывает тот, кто найдет больше кладов. При повторении игры блоки меняют, увеличивается их количество.</a:t>
            </a:r>
          </a:p>
          <a:p>
            <a:pPr>
              <a:spcBef>
                <a:spcPct val="0"/>
              </a:spcBef>
            </a:pPr>
            <a:r>
              <a:rPr lang="ru-RU" altLang="ru-RU" sz="21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2 вариант</a:t>
            </a:r>
          </a:p>
          <a:p>
            <a:pPr>
              <a:spcBef>
                <a:spcPct val="0"/>
              </a:spcBef>
            </a:pPr>
            <a:r>
              <a:rPr lang="ru-RU" altLang="ru-RU" sz="21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Ведущий говорит: щенок спрятался под красным, большим кругом. Можно карточками – символами написать письмо: </a:t>
            </a:r>
          </a:p>
        </p:txBody>
      </p:sp>
      <p:pic>
        <p:nvPicPr>
          <p:cNvPr id="5" name="Рисунок 5" descr="http://www.u-mama.ru/img/news/00001_10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131" y="5013176"/>
            <a:ext cx="24479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75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детей среднего и старшего возраста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4" descr="hello_html_m74427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54" y="1196752"/>
            <a:ext cx="6900122" cy="538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7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20150623_1633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38645"/>
            <a:ext cx="9144000" cy="64353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5" y="12536"/>
            <a:ext cx="8464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Разложите вещи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свои полки»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9" descr="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254249" cy="684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6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20150623_1633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025764" y="-1263428"/>
            <a:ext cx="6854810" cy="938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92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405" y="0"/>
            <a:ext cx="90757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358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20150819_1611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7416824" cy="55626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332656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«Соберите код к замку»</a:t>
            </a:r>
          </a:p>
        </p:txBody>
      </p:sp>
    </p:spTree>
    <p:extLst>
      <p:ext uri="{BB962C8B-B14F-4D97-AF65-F5344CB8AC3E}">
        <p14:creationId xmlns:p14="http://schemas.microsoft.com/office/powerpoint/2010/main" val="162186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20150819_1615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001" y="0"/>
            <a:ext cx="917400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2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131840" y="2492896"/>
            <a:ext cx="3096344" cy="23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8354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разобрать  подарки</a:t>
            </a:r>
          </a:p>
        </p:txBody>
      </p:sp>
      <p:pic>
        <p:nvPicPr>
          <p:cNvPr id="4" name="Содержимое 3" descr="original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996952"/>
            <a:ext cx="1656184" cy="3114681"/>
          </a:xfrm>
          <a:prstGeom prst="rect">
            <a:avLst/>
          </a:prstGeom>
        </p:spPr>
      </p:pic>
      <p:pic>
        <p:nvPicPr>
          <p:cNvPr id="5" name="Содержимое 3" descr="origina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5013176"/>
            <a:ext cx="1236730" cy="1204772"/>
          </a:xfrm>
          <a:prstGeom prst="rect">
            <a:avLst/>
          </a:prstGeom>
        </p:spPr>
      </p:pic>
      <p:pic>
        <p:nvPicPr>
          <p:cNvPr id="6" name="Содержимое 3" descr="original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836712"/>
            <a:ext cx="2093912" cy="2654300"/>
          </a:xfrm>
          <a:prstGeom prst="rect">
            <a:avLst/>
          </a:prstGeom>
        </p:spPr>
      </p:pic>
      <p:pic>
        <p:nvPicPr>
          <p:cNvPr id="7" name="Содержимое 3" descr="original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096" y="1196752"/>
            <a:ext cx="1173640" cy="114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8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DENESH_Zoltan_Pal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556792"/>
            <a:ext cx="4629150" cy="47037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3688" y="40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Золтан Пал Дьенеш</a:t>
            </a:r>
            <a:b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(1916-2014)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6006" y="1521635"/>
            <a:ext cx="39604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игрового подхода к развитию детей, идея которого заключается в </a:t>
            </a:r>
            <a:r>
              <a:rPr lang="ru-RU" altLang="ru-RU" sz="32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освоении детьми математики посредством увлекательных логических игр.</a:t>
            </a:r>
            <a:endParaRPr lang="ru-RU" alt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291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63888" y="2275557"/>
            <a:ext cx="3456384" cy="2952328"/>
          </a:xfrm>
          <a:prstGeom prst="ellipse">
            <a:avLst/>
          </a:prstGeom>
          <a:solidFill>
            <a:srgbClr val="007635">
              <a:alpha val="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63688" y="2348880"/>
            <a:ext cx="3384376" cy="3024336"/>
          </a:xfrm>
          <a:prstGeom prst="ellipse">
            <a:avLst/>
          </a:prstGeom>
          <a:solidFill>
            <a:srgbClr val="007635">
              <a:alpha val="0"/>
            </a:srgbClr>
          </a:solidFill>
          <a:ln w="349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original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1475656" y="1124744"/>
            <a:ext cx="5976664" cy="448249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419872" y="2537284"/>
            <a:ext cx="3456384" cy="2952328"/>
          </a:xfrm>
          <a:prstGeom prst="ellipse">
            <a:avLst/>
          </a:prstGeom>
          <a:solidFill>
            <a:srgbClr val="007635">
              <a:alpha val="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16088" y="2501280"/>
            <a:ext cx="3384376" cy="3024336"/>
          </a:xfrm>
          <a:prstGeom prst="ellipse">
            <a:avLst/>
          </a:prstGeom>
          <a:solidFill>
            <a:srgbClr val="007635">
              <a:alpha val="0"/>
            </a:srgbClr>
          </a:solidFill>
          <a:ln w="349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Содержимое 3" descr="original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391" y="4690690"/>
            <a:ext cx="1080120" cy="2031314"/>
          </a:xfrm>
          <a:prstGeom prst="rect">
            <a:avLst/>
          </a:prstGeom>
        </p:spPr>
      </p:pic>
      <p:pic>
        <p:nvPicPr>
          <p:cNvPr id="8" name="Содержимое 3" descr="origina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0118" y="5877272"/>
            <a:ext cx="867140" cy="844732"/>
          </a:xfrm>
          <a:prstGeom prst="rect">
            <a:avLst/>
          </a:prstGeom>
        </p:spPr>
      </p:pic>
      <p:pic>
        <p:nvPicPr>
          <p:cNvPr id="9" name="Содержимое 3" descr="original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615887"/>
            <a:ext cx="1368152" cy="1732993"/>
          </a:xfrm>
          <a:prstGeom prst="rect">
            <a:avLst/>
          </a:prstGeom>
        </p:spPr>
      </p:pic>
      <p:pic>
        <p:nvPicPr>
          <p:cNvPr id="10" name="Содержимое 3" descr="original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12360" y="2996952"/>
            <a:ext cx="88701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u-mama.ru/files/i/img/news/00001_10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564904"/>
            <a:ext cx="4499992" cy="431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«РАЗДЕЛИ БЛОКИ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(подготовительная группа)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364" y="1396727"/>
            <a:ext cx="45976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лесу переполох! Лиса, волк и медведь никак не могут поделить подарки деда Мороза. Дед Мороз сказал взять лисе все маленькие подарки, медведю все – толстые, а волку – круглые. Но вот беда, есть подарки и круглые и маленькие одновременно. Их должна взять и лиса и волк. А есть подарки и круглые, и маленькие, и толстые. Ими могут играть все звери вместе.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39852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учит: разбивать </a:t>
            </a: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множество по двум,  трем совместимым свойствам.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Производить логические операции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не», «и», «или».</a:t>
            </a:r>
          </a:p>
        </p:txBody>
      </p:sp>
    </p:spTree>
    <p:extLst>
      <p:ext uri="{BB962C8B-B14F-4D97-AF65-F5344CB8AC3E}">
        <p14:creationId xmlns:p14="http://schemas.microsoft.com/office/powerpoint/2010/main" val="32668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Татьяна\Рабочий стол\для работы\МО\albom-k-blokam-denesha-dlja-samyh-malenkih-2-3-goda800x800q80.v1292297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734" y="1007176"/>
            <a:ext cx="3927242" cy="2608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7" descr="C:\Documents and Settings\Татьяна\Рабочий стол\для работы\МО\albom_42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4964" y="980729"/>
            <a:ext cx="3872604" cy="26677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6" descr="C:\Documents and Settings\Татьяна\Рабочий стол\для работы\МО\6491_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733" y="3833409"/>
            <a:ext cx="3927243" cy="27983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18864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Альбомы для детей 2-4 лет</a:t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cdn1.ozone.ru/multimedia/10148356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64" y="3833410"/>
            <a:ext cx="3955333" cy="279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74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s.kz.prom.st/82126670_w640_h640_poisk-zatonuvshego-kla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30446"/>
            <a:ext cx="4198549" cy="296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0-tub-ru.yandex.net/i?id=cfabfca6735cf994df95262a0110fe04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88" y="752568"/>
            <a:ext cx="3988635" cy="282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www.rebenok.com/img/48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88" y="3664928"/>
            <a:ext cx="38100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1131" y="116632"/>
            <a:ext cx="8622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Альбомы для детей 5-8 лет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1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3767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Альбомы !</a:t>
            </a:r>
            <a:r>
              <a:rPr lang="ru-RU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Удивляйка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6" descr="C:\Documents and Settings\Татьяна\Рабочий стол\для работы\МО\16357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468" y="982316"/>
            <a:ext cx="3697287" cy="26431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9" descr="C:\Documents and Settings\Татьяна\Рабочий стол\для работы\МО\udivlyayka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2334" y="980728"/>
            <a:ext cx="3738563" cy="2644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8" descr="C:\Documents and Settings\Татьяна\Рабочий стол\для работы\МО\980944f2fbba8359ae7311b01c5d298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8611" y="3930648"/>
            <a:ext cx="3714750" cy="2619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10" descr="C:\Documents and Settings\Татьяна\Рабочий стол\для работы\МО\Udivlyayka_4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41667" y="3930648"/>
            <a:ext cx="3722688" cy="26574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749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005" y="44245"/>
            <a:ext cx="8784976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логическими блоками позволяют:</a:t>
            </a: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 Познакомить с формой, цветом, размером, толщиной объектов.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Развивать пространственные представления.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 Развивать логическое мышление, представление о множестве, операции над множествами (сравнение, разбиение, классификация, абстрагирование, кодирование и декодирование информации).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 Усвоить элементарные навыки алгоритмической культуры мышления.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Развивать умения выявлять свойства в объектах, называть их, обобщать объекты по их свойствам, объяснять сходства и различия объектов, обосновывать свои рассуждения.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Развивать познавательные процессы, мыслительные операции.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 Воспитывать самостоятельность, инициативу, настойчивость в достижении цели.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 Развивать творческие способности, воображение, фантазию, способности к моделированию и конструированию.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 Развивать речь.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 Успешно овладеть основами математики и информатики.</a:t>
            </a:r>
          </a:p>
        </p:txBody>
      </p:sp>
    </p:spTree>
    <p:extLst>
      <p:ext uri="{BB962C8B-B14F-4D97-AF65-F5344CB8AC3E}">
        <p14:creationId xmlns:p14="http://schemas.microsoft.com/office/powerpoint/2010/main" val="214904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348880"/>
            <a:ext cx="846744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i="1" kern="10" dirty="0">
                <a:ln w="9525"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71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64096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блоки Дьенеша представляют собой набор из 48 геометрических фигур: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четырех форм (круг, треугольник, квадрат, прямоугольник);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четырех цветов (красный, синий, желтый);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двух размеров (большой, маленький);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двух видов толщины (толстый, тонкий).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геометрическая фигура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характеризуется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четырьмя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признаками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формой, цветом,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размером, толщиной. 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наборе нет ни одной </a:t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одинаковой фигуры.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148064" y="3789040"/>
            <a:ext cx="3600400" cy="2753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8482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многих играх с логическими фигурами используются карточки с символами свойств.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omanadvice.ru/sites/default/files/bloki_denesha_svoimi_rukam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71236"/>
            <a:ext cx="4320480" cy="567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59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8488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литература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Содержимое 6" descr="23753f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3054" y="978987"/>
            <a:ext cx="2987411" cy="4437564"/>
          </a:xfrm>
          <a:prstGeom prst="rect">
            <a:avLst/>
          </a:prstGeom>
        </p:spPr>
      </p:pic>
      <p:pic>
        <p:nvPicPr>
          <p:cNvPr id="4" name="Содержимое 7" descr="037605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0374" y="1812318"/>
            <a:ext cx="2731241" cy="4077524"/>
          </a:xfrm>
          <a:prstGeom prst="rect">
            <a:avLst/>
          </a:prstGeom>
        </p:spPr>
      </p:pic>
      <p:pic>
        <p:nvPicPr>
          <p:cNvPr id="5" name="Picture 8" descr="http://static.rubuki.com/covers/001/211/1211270_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4001" y="2753453"/>
            <a:ext cx="3181819" cy="410454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701306"/>
            <a:ext cx="284380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0624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ru-RU" dirty="0">
                <a:solidFill>
                  <a:srgbClr val="002060"/>
                </a:solidFill>
                <a:latin typeface="Lucida Sans Unicode" pitchFamily="34" charset="0"/>
              </a:rPr>
              <a:t>Авторы-составители:</a:t>
            </a:r>
          </a:p>
          <a:p>
            <a:pPr marL="420624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ru-RU" dirty="0">
                <a:solidFill>
                  <a:srgbClr val="002060"/>
                </a:solidFill>
                <a:latin typeface="Lucida Sans Unicode" pitchFamily="34" charset="0"/>
              </a:rPr>
              <a:t> Е.А.Носова, Р.Л.Непомнящая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77024" y="1106160"/>
            <a:ext cx="31387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0624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ru-RU" dirty="0">
                <a:solidFill>
                  <a:srgbClr val="002060"/>
                </a:solidFill>
              </a:rPr>
              <a:t>"Логика и математика для дошкольников" (под редакцией З.А.Михайловой , Е.А. Носовой- СПб, 2000).</a:t>
            </a:r>
          </a:p>
        </p:txBody>
      </p:sp>
    </p:spTree>
    <p:extLst>
      <p:ext uri="{BB962C8B-B14F-4D97-AF65-F5344CB8AC3E}">
        <p14:creationId xmlns:p14="http://schemas.microsoft.com/office/powerpoint/2010/main" val="106502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игры и игровые упражнения можно разделить на 4 группы с постепенным усложнением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988840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умения выявлять и абстрагировать свойства;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умений сравнивать предметы по их свойствам;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действий классификации и обобщения;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способности к логическим действиям и операциям.</a:t>
            </a:r>
          </a:p>
        </p:txBody>
      </p:sp>
    </p:spTree>
    <p:extLst>
      <p:ext uri="{BB962C8B-B14F-4D97-AF65-F5344CB8AC3E}">
        <p14:creationId xmlns:p14="http://schemas.microsoft.com/office/powerpoint/2010/main" val="185941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altLang="ru-RU" b="1" dirty="0" lang="ru-RU" sz="3200">
                <a:solidFill>
                  <a:srgbClr val="00206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Игры на выявление и абстрагирование свойств</a:t>
            </a:r>
            <a:endParaRPr dirty="0" lang="ru-RU" sz="32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игры 1.1.JPG" id="3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4"/>
          <a:stretch>
            <a:fillRect/>
          </a:stretch>
        </p:blipFill>
        <p:spPr bwMode="auto">
          <a:xfrm>
            <a:off x="4920168" y="1265858"/>
            <a:ext cx="4129087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игры 1.JPG" id="4" name="Рисунок 7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4129089"/>
            <a:ext cx="4851905" cy="2728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3244333"/>
            <a:ext cx="23040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32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Автотрасса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85651" y="5011391"/>
            <a:ext cx="34788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8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Необычные фигуры</a:t>
            </a:r>
          </a:p>
        </p:txBody>
      </p:sp>
    </p:spTree>
    <p:extLst>
      <p:ext uri="{BB962C8B-B14F-4D97-AF65-F5344CB8AC3E}">
        <p14:creationId xmlns:p14="http://schemas.microsoft.com/office/powerpoint/2010/main" val="323612922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altLang="ru-RU" b="1" dirty="0" lang="ru-RU" sz="3200">
                <a:solidFill>
                  <a:schemeClr val="accent2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Игры на умение сравнивать классифицировать, обобщать </a:t>
            </a:r>
            <a:endParaRPr dirty="0" lang="ru-RU" sz="3200">
              <a:solidFill>
                <a:schemeClr val="accent2">
                  <a:lumMod val="5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hello_html_m74427de2.jpg" id="3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0"/>
          <a:stretch>
            <a:fillRect/>
          </a:stretch>
        </p:blipFill>
        <p:spPr bwMode="auto">
          <a:xfrm>
            <a:off x="0" y="1493838"/>
            <a:ext cx="3707904" cy="451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974045"/>
            <a:ext cx="3851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b="1" dirty="0" lang="ru-RU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Игра</a:t>
            </a:r>
          </a:p>
          <a:p>
            <a:pPr algn="ctr">
              <a:defRPr/>
            </a:pPr>
            <a:r>
              <a:rPr b="1" dirty="0" lang="ru-RU" sz="2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«Засели домики»</a:t>
            </a:r>
          </a:p>
        </p:txBody>
      </p:sp>
      <p:pic>
        <p:nvPicPr>
          <p:cNvPr descr="игры 2.jpg"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2"/>
          <a:stretch>
            <a:fillRect/>
          </a:stretch>
        </p:blipFill>
        <p:spPr bwMode="auto">
          <a:xfrm>
            <a:off x="3786314" y="3559519"/>
            <a:ext cx="5328592" cy="3022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56613" y="2780928"/>
            <a:ext cx="37811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b="1" dirty="0" lang="ru-RU" sz="28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Игра «Найди фигуру»</a:t>
            </a:r>
          </a:p>
        </p:txBody>
      </p:sp>
    </p:spTree>
    <p:extLst>
      <p:ext uri="{BB962C8B-B14F-4D97-AF65-F5344CB8AC3E}">
        <p14:creationId xmlns:p14="http://schemas.microsoft.com/office/powerpoint/2010/main" val="3284784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9289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способности к логическим действиям и операциям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https://ds05.infourok.ru/uploads/ex/0893/0001b642-330fb393/hello_html_m1fa2c5f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07285"/>
            <a:ext cx="4560441" cy="342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ds02.infourok.ru/uploads/ex/12fb/00027072-ed8a4fe0/img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991" y="1265858"/>
            <a:ext cx="4120009" cy="309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2518473"/>
            <a:ext cx="28648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 блоки</a:t>
            </a:r>
          </a:p>
        </p:txBody>
      </p:sp>
    </p:spTree>
    <p:extLst>
      <p:ext uri="{BB962C8B-B14F-4D97-AF65-F5344CB8AC3E}">
        <p14:creationId xmlns:p14="http://schemas.microsoft.com/office/powerpoint/2010/main" val="2616119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238</TotalTime>
  <Words>375</Words>
  <Application>Microsoft Office PowerPoint</Application>
  <PresentationFormat>Экран (4:3)</PresentationFormat>
  <Paragraphs>46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 Петушкова</dc:creator>
  <cp:lastModifiedBy>Любовь Анатольевна</cp:lastModifiedBy>
  <cp:revision>12</cp:revision>
  <dcterms:created xsi:type="dcterms:W3CDTF">2020-01-26T16:26:18Z</dcterms:created>
  <dcterms:modified xsi:type="dcterms:W3CDTF">2020-01-27T17:45:18Z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1380439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