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74" autoAdjust="0"/>
    <p:restoredTop sz="94660"/>
  </p:normalViewPr>
  <p:slideViewPr>
    <p:cSldViewPr>
      <p:cViewPr>
        <p:scale>
          <a:sx n="70" d="100"/>
          <a:sy n="70" d="100"/>
        </p:scale>
        <p:origin x="-1404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5E718-8194-4F3A-9FB2-A6CA7C9F0550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4E175-3F89-4D05-9037-A89BF8F9A5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AA806-D34D-4F18-B100-C2F56AA99133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6A2FC-AA91-4C0C-A6F1-00D122AB9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2F2DB-47B1-4543-8283-8F67C183BF6D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98993-1F43-4BA3-B540-055915B42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2354C-C160-4D4D-A1C6-958C9E6CBD96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53FCA-0ECD-4932-ADE0-BF5211B517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35BF7-65A9-4526-AFBD-F8B0E92F1B95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12EAC-3A41-40B1-AB82-B0F561C8F9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5148E-F5D9-47AA-A623-8877F36BD331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F556C-5DBE-4166-BB8F-6C28C7C470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6DCEA-658C-479B-980B-5F10F9B6C311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DFA2D-DAB0-4731-AF34-54CB9FDE7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91815-A4A6-4E98-93FA-C5D36A947F40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F447B-CF82-4A86-9265-ED851F19D1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2AF54-F9E9-4B17-8F5F-228B874C53F8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7C823-C8C9-4509-A2AD-0ECBC60973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68E1D-2544-43BD-99DE-57707EE2FAF1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318CF-CC06-434D-BF28-BD1A54D33A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9EC76-D59B-441C-89B3-C21ED4363230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FD735-FD6F-4C58-B01F-437CE7C48F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E4697C-3B14-496F-A6D6-530C8575D04D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C97ED5-C460-46C7-9502-21578E24F4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3"/>
          <p:cNvSpPr>
            <a:spLocks noChangeArrowheads="1"/>
          </p:cNvSpPr>
          <p:nvPr/>
        </p:nvSpPr>
        <p:spPr bwMode="auto">
          <a:xfrm>
            <a:off x="1071563" y="1857375"/>
            <a:ext cx="7572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51" name="Заголовок 4"/>
          <p:cNvSpPr>
            <a:spLocks noGrp="1"/>
          </p:cNvSpPr>
          <p:nvPr>
            <p:ph type="ctrTitle"/>
          </p:nvPr>
        </p:nvSpPr>
        <p:spPr>
          <a:xfrm>
            <a:off x="214313" y="214313"/>
            <a:ext cx="8643937" cy="500062"/>
          </a:xfrm>
        </p:spPr>
        <p:txBody>
          <a:bodyPr/>
          <a:lstStyle/>
          <a:p>
            <a:pPr eaLnBrk="1" hangingPunct="1"/>
            <a:r>
              <a:rPr lang="ru-RU" sz="1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МБДОУ Темниковский детский сад комбинированного вида «Золотой петушок»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285875" y="5357813"/>
            <a:ext cx="6686550" cy="900112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Составила воспитатель: 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Ющина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Л. 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428875" y="1357313"/>
            <a:ext cx="3286125" cy="928687"/>
          </a:xfrm>
          <a:prstGeom prst="rect">
            <a:avLst/>
          </a:prstGeom>
          <a:noFill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313" y="1285875"/>
            <a:ext cx="8643937" cy="25860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+mn-cs"/>
              </a:rPr>
              <a:t>Дидактические игры по нравственно-патриотическому воспитанию дошкольников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571500" y="0"/>
            <a:ext cx="8229600" cy="1143000"/>
          </a:xfrm>
        </p:spPr>
        <p:txBody>
          <a:bodyPr/>
          <a:lstStyle/>
          <a:p>
            <a:r>
              <a:rPr lang="ru-RU" sz="6000" b="1" i="1" smtClean="0">
                <a:solidFill>
                  <a:srgbClr val="7030A0"/>
                </a:solidFill>
                <a:latin typeface="Monotype Corsiva" pitchFamily="66" charset="0"/>
              </a:rPr>
              <a:t>«Русские матрёшки»</a:t>
            </a:r>
            <a:endParaRPr lang="ru-RU" sz="6000" i="1" smtClean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285750" y="1000125"/>
            <a:ext cx="8686800" cy="55006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i="1" smtClean="0">
                <a:solidFill>
                  <a:srgbClr val="7030A0"/>
                </a:solidFill>
                <a:latin typeface="Monotype Corsiva" pitchFamily="66" charset="0"/>
              </a:rPr>
              <a:t>Цель : познакомить детей с историей матрёшки, развивать  умение детей украшать матрешку.</a:t>
            </a:r>
          </a:p>
          <a:p>
            <a:pPr>
              <a:buFont typeface="Arial" charset="0"/>
              <a:buNone/>
            </a:pPr>
            <a:endParaRPr lang="ru-RU" b="1" i="1" smtClean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11268" name="Рисунок 3" descr="20201208_15493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2286000"/>
            <a:ext cx="414337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Рисунок 4" descr="20201208_15484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3" y="3929063"/>
            <a:ext cx="403066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r>
              <a:rPr lang="ru-RU" sz="6000" b="1" i="1" smtClean="0">
                <a:solidFill>
                  <a:srgbClr val="00B050"/>
                </a:solidFill>
                <a:latin typeface="Monotype Corsiva" pitchFamily="66" charset="0"/>
              </a:rPr>
              <a:t>«Народные промыслы»</a:t>
            </a:r>
            <a:endParaRPr lang="ru-RU" sz="6000" i="1" smtClean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357188" y="1000125"/>
            <a:ext cx="8229600" cy="55721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i="1" smtClean="0">
                <a:solidFill>
                  <a:srgbClr val="00B050"/>
                </a:solidFill>
                <a:latin typeface="Monotype Corsiva" pitchFamily="66" charset="0"/>
              </a:rPr>
              <a:t>Цель: знакомить детей с народными промыслами, прививать интерес к русским традициям, учить узнавать и отличать различные промыслы.</a:t>
            </a:r>
          </a:p>
          <a:p>
            <a:pPr>
              <a:buFont typeface="Arial" charset="0"/>
              <a:buNone/>
            </a:pPr>
            <a:endParaRPr lang="ru-RU" b="1" i="1" smtClean="0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12292" name="Рисунок 3" descr="20201208_15360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63" y="2571750"/>
            <a:ext cx="466725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4" descr="20201208_15371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3" y="4357688"/>
            <a:ext cx="4143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285750" y="571500"/>
            <a:ext cx="8501063" cy="4500563"/>
          </a:xfrm>
        </p:spPr>
        <p:txBody>
          <a:bodyPr/>
          <a:lstStyle/>
          <a:p>
            <a:r>
              <a:rPr lang="ru-RU" sz="9600" b="1" i="1" smtClean="0">
                <a:solidFill>
                  <a:srgbClr val="FF0000"/>
                </a:solidFill>
                <a:latin typeface="Monotype Corsiva" pitchFamily="66" charset="0"/>
              </a:rPr>
              <a:t>Спасибо  </a:t>
            </a:r>
            <a:br>
              <a:rPr lang="ru-RU" sz="9600" b="1" i="1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9600" b="1" i="1" smtClean="0">
                <a:solidFill>
                  <a:srgbClr val="FF0000"/>
                </a:solidFill>
                <a:latin typeface="Monotype Corsiva" pitchFamily="66" charset="0"/>
              </a:rPr>
              <a:t>за 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50" y="500063"/>
            <a:ext cx="4929188" cy="33543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Любовь к родному краю, родной культуре, родной речи начинается с малого – с любви к своей семье, к своему жилищу, к своему детскому саду.  Постепенно расширяясь, эта любовь переходит   в любовь к родной стране, к её истории, прошлому и настоящему, ко всему человечеству.</a:t>
            </a:r>
          </a:p>
          <a:p>
            <a:pPr algn="ctr">
              <a:defRPr/>
            </a:pPr>
            <a:r>
              <a:rPr lang="ru-RU" sz="2000" dirty="0"/>
              <a:t>                                                                                                                  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Д.С. Лихачёв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Рисунок 4" descr="20201208_15345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401638"/>
            <a:ext cx="2714625" cy="588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571500" y="285750"/>
            <a:ext cx="82867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Дидактическая игра по нравственно-патриотическому воспитанию </a:t>
            </a:r>
          </a:p>
          <a:p>
            <a:r>
              <a:rPr lang="ru-RU" sz="28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позволяет открыть комплекс разнообразной деятельности </a:t>
            </a:r>
            <a:r>
              <a:rPr lang="ru-RU" sz="28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sz="28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мысли, чувства, переживания, сопереживания, поиски активных способов решения игровой задачи, подчинение их условиям и обстоятельствам игры, отношения детей в игре.</a:t>
            </a:r>
          </a:p>
          <a:p>
            <a:endParaRPr lang="ru-RU" sz="3200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Рисунок 2" descr="patriotichieskoievospitaniievdou_2 (1)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857625"/>
            <a:ext cx="392906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smtClean="0">
                <a:solidFill>
                  <a:srgbClr val="FF0000"/>
                </a:solidFill>
                <a:latin typeface="Monotype Corsiva" pitchFamily="66" charset="0"/>
              </a:rPr>
              <a:t>«Собери флаг»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550068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i="1" u="sng" smtClean="0">
                <a:solidFill>
                  <a:srgbClr val="FF0000"/>
                </a:solidFill>
                <a:latin typeface="Monotype Corsiva" pitchFamily="66" charset="0"/>
              </a:rPr>
              <a:t>Цель: </a:t>
            </a:r>
            <a:r>
              <a:rPr lang="ru-RU" b="1" i="1" smtClean="0">
                <a:solidFill>
                  <a:srgbClr val="FF0000"/>
                </a:solidFill>
                <a:latin typeface="Monotype Corsiva" pitchFamily="66" charset="0"/>
              </a:rPr>
              <a:t>способствовать закреплению знания флага своей страны и республики; закрепить основные цвета флагов, что они обозначают? </a:t>
            </a:r>
          </a:p>
          <a:p>
            <a:pPr>
              <a:buFont typeface="Arial" charset="0"/>
              <a:buNone/>
            </a:pPr>
            <a:endParaRPr lang="ru-RU" b="1" i="1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124" name="Рисунок 6" descr="20201207_15420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6100" y="2928938"/>
            <a:ext cx="4240213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7" descr="20201207_15460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4000504"/>
            <a:ext cx="4429125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i="1" smtClean="0">
                <a:solidFill>
                  <a:srgbClr val="002060"/>
                </a:solidFill>
                <a:latin typeface="Monotype Corsiva" pitchFamily="66" charset="0"/>
              </a:rPr>
              <a:t>«Собери герб»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214313" y="1071563"/>
            <a:ext cx="8715375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i="1" u="sng" smtClean="0">
                <a:solidFill>
                  <a:srgbClr val="002060"/>
                </a:solidFill>
                <a:latin typeface="Monotype Corsiva" pitchFamily="66" charset="0"/>
              </a:rPr>
              <a:t>Цель: </a:t>
            </a:r>
            <a:r>
              <a:rPr lang="ru-RU" b="1" i="1" smtClean="0">
                <a:solidFill>
                  <a:srgbClr val="002060"/>
                </a:solidFill>
                <a:latin typeface="Monotype Corsiva" pitchFamily="66" charset="0"/>
              </a:rPr>
              <a:t>способствовать закреплению знания герба своей страны и республики;  закрепить знания о том, что нарисовано на гербе и что это обозначает.</a:t>
            </a:r>
          </a:p>
          <a:p>
            <a:pPr>
              <a:buFont typeface="Arial" charset="0"/>
              <a:buNone/>
            </a:pPr>
            <a:endParaRPr lang="ru-RU" b="1" i="1" smtClean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6148" name="Рисунок 3" descr="20201208_15421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2714625"/>
            <a:ext cx="3643313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4" descr="20201208_15440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5" y="2714625"/>
            <a:ext cx="385762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i="1" smtClean="0">
                <a:solidFill>
                  <a:srgbClr val="7030A0"/>
                </a:solidFill>
                <a:latin typeface="Monotype Corsiva" pitchFamily="66" charset="0"/>
              </a:rPr>
              <a:t>«Путешествие по городу»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285750" y="1143000"/>
            <a:ext cx="8572500" cy="50434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i="1" u="sng" smtClean="0">
                <a:solidFill>
                  <a:srgbClr val="7030A0"/>
                </a:solidFill>
                <a:latin typeface="Monotype Corsiva" pitchFamily="66" charset="0"/>
              </a:rPr>
              <a:t>Цель: </a:t>
            </a:r>
            <a:r>
              <a:rPr lang="ru-RU" b="1" i="1" smtClean="0">
                <a:solidFill>
                  <a:srgbClr val="7030A0"/>
                </a:solidFill>
                <a:latin typeface="Monotype Corsiva" pitchFamily="66" charset="0"/>
              </a:rPr>
              <a:t>знакомить с родным городом, с достопримечательностями города, с памятниками культуры </a:t>
            </a:r>
            <a:r>
              <a:rPr lang="ru-RU" i="1" smtClean="0">
                <a:solidFill>
                  <a:srgbClr val="7030A0"/>
                </a:solidFill>
                <a:latin typeface="Monotype Corsiva" pitchFamily="66" charset="0"/>
              </a:rPr>
              <a:t>.</a:t>
            </a:r>
          </a:p>
          <a:p>
            <a:pPr>
              <a:buFont typeface="Arial" charset="0"/>
              <a:buNone/>
            </a:pPr>
            <a:endParaRPr lang="ru-RU" i="1" smtClean="0">
              <a:solidFill>
                <a:srgbClr val="7030A0"/>
              </a:solidFill>
              <a:latin typeface="Monotype Corsiva" pitchFamily="66" charset="0"/>
            </a:endParaRPr>
          </a:p>
          <a:p>
            <a:pPr>
              <a:buFont typeface="Arial" charset="0"/>
              <a:buNone/>
            </a:pPr>
            <a:endParaRPr lang="ru-RU" i="1" smtClean="0">
              <a:solidFill>
                <a:srgbClr val="7030A0"/>
              </a:solidFill>
              <a:latin typeface="Monotype Corsiva" pitchFamily="66" charset="0"/>
            </a:endParaRPr>
          </a:p>
          <a:p>
            <a:pPr>
              <a:buFont typeface="Arial" charset="0"/>
              <a:buNone/>
            </a:pPr>
            <a:endParaRPr lang="ru-RU" b="1" i="1" smtClean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smtClean="0"/>
          </a:p>
        </p:txBody>
      </p:sp>
      <p:pic>
        <p:nvPicPr>
          <p:cNvPr id="7172" name="Рисунок 3" descr="20201208_154558.jpg"/>
          <p:cNvPicPr>
            <a:picLocks noChangeAspect="1"/>
          </p:cNvPicPr>
          <p:nvPr/>
        </p:nvPicPr>
        <p:blipFill>
          <a:blip r:embed="rId2"/>
          <a:srcRect b="-5000"/>
          <a:stretch>
            <a:fillRect/>
          </a:stretch>
        </p:blipFill>
        <p:spPr bwMode="auto">
          <a:xfrm>
            <a:off x="428625" y="2857500"/>
            <a:ext cx="42037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Рисунок 4" descr="20201208_15460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4000500"/>
            <a:ext cx="40005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smtClean="0">
                <a:solidFill>
                  <a:srgbClr val="00B050"/>
                </a:solidFill>
                <a:latin typeface="Monotype Corsiva" pitchFamily="66" charset="0"/>
              </a:rPr>
              <a:t>«Расскажи о своей семье»</a:t>
            </a:r>
            <a:endParaRPr lang="ru-RU" sz="6000" smtClean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285750" y="1143000"/>
            <a:ext cx="8572500" cy="52863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i="1" smtClean="0">
                <a:solidFill>
                  <a:srgbClr val="00B050"/>
                </a:solidFill>
                <a:latin typeface="Monotype Corsiva" pitchFamily="66" charset="0"/>
              </a:rPr>
              <a:t>Цель: сформировать представление о себе как о члене семьи. Показать значение семьи в жизни человека. Формировать желание рассказывать о членах своей семьи, гордиться ими, любить их.</a:t>
            </a:r>
          </a:p>
          <a:p>
            <a:pPr>
              <a:buFont typeface="Arial" charset="0"/>
              <a:buNone/>
            </a:pPr>
            <a:endParaRPr lang="ru-RU" b="1" i="1" smtClean="0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8196" name="Рисунок 3" descr="20201208_15340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3429000"/>
            <a:ext cx="4643437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1143000"/>
          </a:xfrm>
        </p:spPr>
        <p:txBody>
          <a:bodyPr/>
          <a:lstStyle/>
          <a:p>
            <a:r>
              <a:rPr lang="ru-RU" sz="6000" b="1" i="1" smtClean="0">
                <a:solidFill>
                  <a:srgbClr val="FF0000"/>
                </a:solidFill>
                <a:latin typeface="Monotype Corsiva" pitchFamily="66" charset="0"/>
              </a:rPr>
              <a:t>«Оцени поступок»</a:t>
            </a:r>
            <a:endParaRPr lang="ru-RU" sz="6000" i="1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285750" y="1000125"/>
            <a:ext cx="8572500" cy="56435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i="1" smtClean="0">
                <a:solidFill>
                  <a:srgbClr val="FF0000"/>
                </a:solidFill>
                <a:latin typeface="Monotype Corsiva" pitchFamily="66" charset="0"/>
              </a:rPr>
              <a:t>Цель: с помощью сюжетных картинок развивать</a:t>
            </a:r>
          </a:p>
          <a:p>
            <a:pPr>
              <a:buFont typeface="Arial" charset="0"/>
              <a:buNone/>
            </a:pPr>
            <a:r>
              <a:rPr lang="ru-RU" b="1" i="1" smtClean="0">
                <a:solidFill>
                  <a:srgbClr val="FF0000"/>
                </a:solidFill>
                <a:latin typeface="Monotype Corsiva" pitchFamily="66" charset="0"/>
              </a:rPr>
              <a:t>представления детей о добрых и плохих поступках;</a:t>
            </a:r>
          </a:p>
          <a:p>
            <a:pPr>
              <a:buFont typeface="Arial" charset="0"/>
              <a:buNone/>
            </a:pPr>
            <a:r>
              <a:rPr lang="ru-RU" b="1" i="1" smtClean="0">
                <a:solidFill>
                  <a:srgbClr val="FF0000"/>
                </a:solidFill>
                <a:latin typeface="Monotype Corsiva" pitchFamily="66" charset="0"/>
              </a:rPr>
              <a:t>характеризовать и оценивать поступки;</a:t>
            </a:r>
          </a:p>
          <a:p>
            <a:pPr>
              <a:buFont typeface="Arial" charset="0"/>
              <a:buNone/>
            </a:pPr>
            <a:r>
              <a:rPr lang="ru-RU" b="1" i="1" smtClean="0">
                <a:solidFill>
                  <a:srgbClr val="FF0000"/>
                </a:solidFill>
                <a:latin typeface="Monotype Corsiva" pitchFamily="66" charset="0"/>
              </a:rPr>
              <a:t>воспитывать чуткость, доброжелательность.</a:t>
            </a:r>
          </a:p>
          <a:p>
            <a:pPr>
              <a:buFont typeface="Arial" charset="0"/>
              <a:buNone/>
            </a:pPr>
            <a:endParaRPr lang="ru-RU" b="1" i="1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9220" name="Рисунок 4" descr="20201208_15554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3357563"/>
            <a:ext cx="3929063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5" descr="20201208_15560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0" y="3357563"/>
            <a:ext cx="3500438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285750" y="274638"/>
            <a:ext cx="8643938" cy="1143000"/>
          </a:xfrm>
        </p:spPr>
        <p:txBody>
          <a:bodyPr/>
          <a:lstStyle/>
          <a:p>
            <a:r>
              <a:rPr lang="ru-RU" sz="6000" b="1" i="1" smtClean="0">
                <a:solidFill>
                  <a:srgbClr val="002060"/>
                </a:solidFill>
                <a:latin typeface="Monotype Corsiva" pitchFamily="66" charset="0"/>
              </a:rPr>
              <a:t>«Кому что нужно для работы»</a:t>
            </a:r>
            <a:endParaRPr lang="ru-RU" sz="6000" i="1" smtClean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285750" y="1571625"/>
            <a:ext cx="8643938" cy="50720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i="1" smtClean="0">
                <a:solidFill>
                  <a:srgbClr val="002060"/>
                </a:solidFill>
                <a:latin typeface="Monotype Corsiva" pitchFamily="66" charset="0"/>
              </a:rPr>
              <a:t>Цель: совершенствовать знания детей о профессиях взрослых; находить предметы, необходимые для определенной профессии; развивать память, сообразительность, мышление.</a:t>
            </a:r>
          </a:p>
          <a:p>
            <a:pPr>
              <a:buFont typeface="Arial" charset="0"/>
              <a:buNone/>
            </a:pPr>
            <a:endParaRPr lang="ru-RU" b="1" i="1" smtClean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buFont typeface="Arial" charset="0"/>
              <a:buNone/>
            </a:pPr>
            <a:endParaRPr lang="ru-RU" b="1" i="1" smtClean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10244" name="Рисунок 3" descr="20201208_15384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6313" y="3643313"/>
            <a:ext cx="3929062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Рисунок 4" descr="20201208_15385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3" y="3643313"/>
            <a:ext cx="3786187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270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МБДОУ Темниковский детский сад комбинированного вида «Золотой петушок»</vt:lpstr>
      <vt:lpstr>Слайд 2</vt:lpstr>
      <vt:lpstr>Слайд 3</vt:lpstr>
      <vt:lpstr>«Собери флаг»</vt:lpstr>
      <vt:lpstr>«Собери герб»</vt:lpstr>
      <vt:lpstr>«Путешествие по городу»</vt:lpstr>
      <vt:lpstr>«Расскажи о своей семье»</vt:lpstr>
      <vt:lpstr>«Оцени поступок»</vt:lpstr>
      <vt:lpstr>«Кому что нужно для работы»</vt:lpstr>
      <vt:lpstr>«Русские матрёшки»</vt:lpstr>
      <vt:lpstr>«Народные промыслы»</vt:lpstr>
      <vt:lpstr>Спасибо   за 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Людмила</cp:lastModifiedBy>
  <cp:revision>27</cp:revision>
  <dcterms:created xsi:type="dcterms:W3CDTF">2020-12-08T20:58:05Z</dcterms:created>
  <dcterms:modified xsi:type="dcterms:W3CDTF">2021-10-26T16:52:17Z</dcterms:modified>
</cp:coreProperties>
</file>