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62" r:id="rId6"/>
    <p:sldId id="264" r:id="rId7"/>
    <p:sldId id="261" r:id="rId8"/>
    <p:sldId id="265" r:id="rId9"/>
    <p:sldId id="266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342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33F69-272C-49FA-9FCA-C01F93BCFFD9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3FA8B-CBEF-44AA-A833-7C606158A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69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3FA8B-CBEF-44AA-A833-7C606158A36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9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F9258D-10DE-46EF-8AB7-9A72F6A56FB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324BE5-6BC5-4AD8-A6DE-3F092E9734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215516" y="1628800"/>
            <a:ext cx="8712968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spc="600" dirty="0" smtClean="0">
                <a:ln w="3810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Ознакомление с городами России – одно из направлений патриотического воспитания.</a:t>
            </a:r>
            <a:r>
              <a:rPr lang="ru-RU" sz="3200" spc="600" dirty="0">
                <a:ln w="3810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/>
            </a:r>
            <a:br>
              <a:rPr lang="ru-RU" sz="3200" spc="600" dirty="0">
                <a:ln w="3810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</a:br>
            <a:endParaRPr lang="ru-RU" sz="3200" dirty="0"/>
          </a:p>
        </p:txBody>
      </p:sp>
      <p:pic>
        <p:nvPicPr>
          <p:cNvPr id="13" name="Picture 6" descr="Картинка 219 из 291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228" y="3442256"/>
            <a:ext cx="4896544" cy="3168352"/>
          </a:xfrm>
          <a:prstGeom prst="rect">
            <a:avLst/>
          </a:prstGeom>
          <a:noFill/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420157" y="260648"/>
            <a:ext cx="8352928" cy="825272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Муниципальное автономное дошкольное общеобразовательное учреждение города Калининграда детский сад №113 </a:t>
            </a:r>
            <a:endParaRPr lang="ru-RU" dirty="0">
              <a:solidFill>
                <a:schemeClr val="tx1"/>
              </a:solidFill>
              <a:latin typeface="ZopaCyr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56101" y="5578253"/>
            <a:ext cx="295232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ru-RU" sz="2400" b="0" dirty="0" smtClean="0">
                <a:solidFill>
                  <a:schemeClr val="tx1"/>
                </a:solidFill>
                <a:effectLst/>
                <a:latin typeface="ZopaCyr"/>
              </a:rPr>
              <a:t>воспитатель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:</a:t>
            </a:r>
            <a:endParaRPr lang="ru-RU" sz="2400" b="0" dirty="0" smtClean="0">
              <a:solidFill>
                <a:schemeClr val="tx1"/>
              </a:solidFill>
              <a:effectLst/>
              <a:latin typeface="ZopaCyr"/>
            </a:endParaRPr>
          </a:p>
          <a:p>
            <a:pPr marL="0" indent="0">
              <a:buFont typeface="Georgia" pitchFamily="18" charset="0"/>
              <a:buNone/>
            </a:pPr>
            <a:r>
              <a:rPr lang="ru-RU" sz="2400" b="0" dirty="0" smtClean="0">
                <a:solidFill>
                  <a:schemeClr val="tx1"/>
                </a:solidFill>
                <a:effectLst/>
                <a:latin typeface="ZopaCyr"/>
              </a:rPr>
              <a:t>Коробова Т.Ю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496944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При совместной работе с родителями, возможно, использовать  такие формы</a:t>
            </a:r>
            <a:r>
              <a:rPr lang="ru-RU" sz="2000" b="1" dirty="0">
                <a:solidFill>
                  <a:schemeClr val="tx1"/>
                </a:solidFill>
                <a:latin typeface="ZopaCyr"/>
              </a:rPr>
              <a:t> 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работы как: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 - Анкетирование родителей;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 -Поддержание групповых традиций совместным участием в них «Сладкий вечер», «Приглашаем гостей»;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-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Индивидуальные консультации, беседы;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-Круглый стол для родителей «Воспитать патриота и гражданина»;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- Фотовыставки   «Мой любимый </a:t>
            </a: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город»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-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 Совместное творчество родителей и детей как стимул единения семьи (создание рисунков, аппликаций);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-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 Оформление информационного стенда:  </a:t>
            </a: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рубрика «О 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подвигах наших предков» (список детской художественной литературы о патриотическом воспитании</a:t>
            </a: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);</a:t>
            </a:r>
            <a:endParaRPr lang="ru-RU" sz="2000" dirty="0">
              <a:solidFill>
                <a:schemeClr val="tx1"/>
              </a:solidFill>
              <a:latin typeface="ZopaCyr"/>
            </a:endParaRPr>
          </a:p>
        </p:txBody>
      </p:sp>
    </p:spTree>
    <p:extLst>
      <p:ext uri="{BB962C8B-B14F-4D97-AF65-F5344CB8AC3E}">
        <p14:creationId xmlns:p14="http://schemas.microsoft.com/office/powerpoint/2010/main" val="176385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Россия!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Всё 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в ней особо и неповторимо,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Русская песня и русское слово.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Цвет облаков, что проносятся мимо,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Пушкин, Есенин и басни Крылова!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Нигде не увидишь, как ни смотри,</a:t>
            </a:r>
          </a:p>
          <a:p>
            <a:pPr marL="45720" indent="0">
              <a:buNone/>
            </a:pPr>
            <a:r>
              <a:rPr lang="ru-RU" sz="2000" dirty="0" err="1">
                <a:solidFill>
                  <a:schemeClr val="tx1"/>
                </a:solidFill>
                <a:latin typeface="ZopaCyr"/>
              </a:rPr>
              <a:t>Небесней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 российского неба.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Нет задушевней российской зари,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Вкусней деревенского хлеба!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ZopaCyr"/>
              </a:rPr>
            </a:br>
            <a:r>
              <a:rPr lang="ru-RU" sz="2000" dirty="0">
                <a:solidFill>
                  <a:schemeClr val="tx1"/>
                </a:solidFill>
                <a:latin typeface="ZopaCyr"/>
              </a:rPr>
              <a:t>«Достоинств России не счесть!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Любите Россию от края до края,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ZopaCyr"/>
              </a:rPr>
              <a:t>За 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то, что она у нас есть!»</a:t>
            </a:r>
            <a:br>
              <a:rPr lang="ru-RU" sz="2000" dirty="0">
                <a:solidFill>
                  <a:schemeClr val="tx1"/>
                </a:solidFill>
                <a:latin typeface="ZopaCyr"/>
              </a:rPr>
            </a:br>
            <a:endParaRPr lang="ru-RU" sz="2000" dirty="0">
              <a:solidFill>
                <a:schemeClr val="tx1"/>
              </a:solidFill>
              <a:latin typeface="ZopaCyr"/>
            </a:endParaRPr>
          </a:p>
        </p:txBody>
      </p:sp>
    </p:spTree>
    <p:extLst>
      <p:ext uri="{BB962C8B-B14F-4D97-AF65-F5344CB8AC3E}">
        <p14:creationId xmlns:p14="http://schemas.microsoft.com/office/powerpoint/2010/main" val="315495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3474720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  <a:latin typeface="ZopaCyr"/>
              </a:rPr>
              <a:t>Ознакомление дошкольников с </a:t>
            </a:r>
            <a:r>
              <a:rPr lang="ru-RU" dirty="0" smtClean="0">
                <a:solidFill>
                  <a:schemeClr val="tx1"/>
                </a:solidFill>
                <a:latin typeface="ZopaCyr"/>
              </a:rPr>
              <a:t>городами России  </a:t>
            </a:r>
            <a:r>
              <a:rPr lang="ru-RU" dirty="0">
                <a:solidFill>
                  <a:schemeClr val="tx1"/>
                </a:solidFill>
                <a:latin typeface="ZopaCyr"/>
              </a:rPr>
              <a:t>— это знакомство с историей своего народа, с культурой русского народа, его обычаями, традициями. Это одна из задач патриотического воспитания.</a:t>
            </a:r>
          </a:p>
          <a:p>
            <a:endParaRPr lang="ru-RU" dirty="0"/>
          </a:p>
        </p:txBody>
      </p:sp>
      <p:pic>
        <p:nvPicPr>
          <p:cNvPr id="2052" name="Picture 4" descr="https://pbs.twimg.com/media/CvmTkdPWYAAgka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446449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2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Ц</a:t>
            </a:r>
            <a:r>
              <a:rPr lang="ru-RU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ель</a:t>
            </a:r>
            <a:r>
              <a:rPr lang="ru-RU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: воспитать в детях, маленьких </a:t>
            </a:r>
            <a:r>
              <a:rPr lang="ru-RU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граждан, </a:t>
            </a:r>
            <a:r>
              <a:rPr lang="ru-RU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патриотов своей Родины через ознакомление с </a:t>
            </a:r>
            <a:r>
              <a:rPr lang="ru-RU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 городами России. </a:t>
            </a:r>
            <a:endParaRPr lang="ru-RU" dirty="0">
              <a:solidFill>
                <a:schemeClr val="tx1"/>
              </a:solidFill>
              <a:latin typeface="ZopaCyr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8d65557e26716aeaa3cecb80480b0e5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576064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01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effectLst/>
              </a:rPr>
              <a:t>Программные </a:t>
            </a:r>
            <a:r>
              <a:rPr lang="ru-RU" dirty="0">
                <a:solidFill>
                  <a:schemeClr val="tx1"/>
                </a:solidFill>
                <a:effectLst/>
              </a:rPr>
              <a:t>задачи: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r>
              <a:rPr lang="ru-RU" dirty="0">
                <a:solidFill>
                  <a:schemeClr val="tx1"/>
                </a:solidFill>
                <a:effectLst/>
              </a:rPr>
              <a:t/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6400800" cy="3474720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Формировать любовь к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городам России, </a:t>
            </a:r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интерес к прошлому и настоящему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городов;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Познакомить детей с картой России. Учить находить на карте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города.</a:t>
            </a:r>
            <a:endParaRPr lang="ru-RU" sz="2000" dirty="0">
              <a:solidFill>
                <a:schemeClr val="tx1"/>
              </a:solidFill>
              <a:latin typeface="ZopaCyr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Знакомить с достопримечательностями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городов, развивать </a:t>
            </a:r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желание как можно лучше узнать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город</a:t>
            </a:r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Познакомить </a:t>
            </a:r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с поэтами, </a:t>
            </a:r>
            <a:r>
              <a:rPr lang="ru-RU" sz="2000" dirty="0" smtClean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художниками, композиторами города;</a:t>
            </a:r>
            <a:endParaRPr lang="ru-RU" sz="2000" dirty="0">
              <a:solidFill>
                <a:schemeClr val="tx1"/>
              </a:solidFill>
              <a:latin typeface="ZopaCyr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Дать знания об особенностях культуры, истории, экономике города, о природе (растительном  и животном мире);</a:t>
            </a:r>
          </a:p>
          <a:p>
            <a:pPr lvl="0" fontAlgn="t"/>
            <a:r>
              <a:rPr lang="ru-RU" sz="2000" dirty="0">
                <a:solidFill>
                  <a:schemeClr val="tx1"/>
                </a:solidFill>
                <a:latin typeface="ZopaCyr"/>
                <a:cs typeface="Times New Roman" panose="02020603050405020304" pitchFamily="18" charset="0"/>
              </a:rPr>
              <a:t>Обогатить и активизировать словарь детей по теме.</a:t>
            </a:r>
          </a:p>
          <a:p>
            <a:endParaRPr lang="ru-RU" sz="2000" dirty="0">
              <a:latin typeface="ZopaCyr"/>
            </a:endParaRPr>
          </a:p>
        </p:txBody>
      </p:sp>
    </p:spTree>
    <p:extLst>
      <p:ext uri="{BB962C8B-B14F-4D97-AF65-F5344CB8AC3E}">
        <p14:creationId xmlns:p14="http://schemas.microsoft.com/office/powerpoint/2010/main" val="32990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347472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ZopaCyr"/>
              </a:rPr>
              <a:t>Решая задачи патриотического воспитания, каждый педагог должен строить свою работу в соответствии с местными условиями и особенностями детей, учитывая следующие принципы: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“позитивный центризм” (отбор знаний, наиболее актуальных для ребёнка данного возраста);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непрерывность и преемственность педагогического процесса;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дифференцированный подход к каждому ребёнку, максимальный учёт его психологических особенностей, возможностей и интересов;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рациональное сочетание разных видов деятельности, адекватный возрасту баланс интеллектуальных, эмоциональных и двигательных нагрузок;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</a:t>
            </a:r>
            <a:r>
              <a:rPr lang="ru-RU" sz="2000" dirty="0" err="1">
                <a:solidFill>
                  <a:schemeClr val="tx1"/>
                </a:solidFill>
                <a:latin typeface="ZopaCyr"/>
              </a:rPr>
              <a:t>деятельностный</a:t>
            </a:r>
            <a:r>
              <a:rPr lang="ru-RU" sz="2000" dirty="0">
                <a:solidFill>
                  <a:schemeClr val="tx1"/>
                </a:solidFill>
                <a:latin typeface="ZopaCyr"/>
              </a:rPr>
              <a:t> подход;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ZopaCyr"/>
              </a:rPr>
              <a:t>- развивающий характер обучения, основанный на детской активности.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ZopaCyr"/>
            </a:endParaRPr>
          </a:p>
        </p:txBody>
      </p:sp>
    </p:spTree>
    <p:extLst>
      <p:ext uri="{BB962C8B-B14F-4D97-AF65-F5344CB8AC3E}">
        <p14:creationId xmlns:p14="http://schemas.microsoft.com/office/powerpoint/2010/main" val="32899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175351" cy="1793167"/>
          </a:xfrm>
        </p:spPr>
        <p:txBody>
          <a:bodyPr/>
          <a:lstStyle/>
          <a:p>
            <a:pPr marL="182880" indent="0" fontAlgn="base">
              <a:lnSpc>
                <a:spcPct val="150000"/>
              </a:lnSpc>
              <a:buNone/>
            </a:pP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Всю работу по ознакомлению с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городом можно разделить  на несколько  основных 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блоков:</a:t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1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)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   Природа города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;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2)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   История возникновения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города;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3)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   Памятные места города;</a:t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4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)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   Транспорт города. Архитектура;</a:t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5)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   Символика. Герб города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;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endParaRPr lang="ru-RU" sz="2000" dirty="0">
              <a:solidFill>
                <a:schemeClr val="tx1"/>
              </a:solidFill>
              <a:latin typeface="ZopaCyr"/>
            </a:endParaRPr>
          </a:p>
        </p:txBody>
      </p:sp>
      <p:pic>
        <p:nvPicPr>
          <p:cNvPr id="1026" name="Picture 2" descr="C:\Users\User\Pictures\91-620x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96816"/>
            <a:ext cx="3960440" cy="29227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/>
        </p:spPr>
      </p:pic>
      <p:pic>
        <p:nvPicPr>
          <p:cNvPr id="2" name="Picture 2" descr="C:\Users\User\Pictures\i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96816"/>
            <a:ext cx="4121224" cy="2922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4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16632"/>
            <a:ext cx="6400800" cy="3474720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ZopaCyr"/>
              </a:rPr>
              <a:t>С</a:t>
            </a:r>
            <a:r>
              <a:rPr lang="ru-RU" sz="1400" dirty="0" smtClean="0">
                <a:solidFill>
                  <a:schemeClr val="tx1"/>
                </a:solidFill>
                <a:latin typeface="ZopaCyr"/>
              </a:rPr>
              <a:t>ловесные </a:t>
            </a:r>
            <a:r>
              <a:rPr lang="ru-RU" sz="1400" dirty="0">
                <a:solidFill>
                  <a:schemeClr val="tx1"/>
                </a:solidFill>
                <a:latin typeface="ZopaCyr"/>
              </a:rPr>
              <a:t>методы. </a:t>
            </a:r>
            <a:r>
              <a:rPr lang="ru-RU" sz="1400" dirty="0" smtClean="0">
                <a:solidFill>
                  <a:schemeClr val="tx1"/>
                </a:solidFill>
                <a:latin typeface="ZopaCyr"/>
              </a:rPr>
              <a:t>При </a:t>
            </a:r>
            <a:r>
              <a:rPr lang="ru-RU" sz="1400" dirty="0">
                <a:solidFill>
                  <a:schemeClr val="tx1"/>
                </a:solidFill>
                <a:latin typeface="ZopaCyr"/>
              </a:rPr>
              <a:t>рассказе следует помнить следующее: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ZopaCyr"/>
              </a:rPr>
              <a:t>- По ходу рассказа необходимо обязательно использовать наглядный материал. Это могут быть фотографии, репродукции картин, слайды, различные схемы, рисунки мелом на доске и др.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ZopaCyr"/>
              </a:rPr>
              <a:t>- Составляя рассказ, воспитатель должен включить в него вопросы к детям. Это необходимо, чтобы активизировать познавательную деятельность, внимание, вызвать интерес детей, учить их предполагать, рассуждать. В этом случае рассказ педагога превращается из монолога в своеобразную беседу с детьми, что способствует более успешному усвоению знаний.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ZopaCyr"/>
              </a:rPr>
              <a:t>- Рассказывая о каких-то исторических событиях, воспитателю не следует часто употреблять даты, так как в дошкольном возрасте детям не доступна хронология. </a:t>
            </a:r>
            <a:endParaRPr lang="ru-RU" sz="1400" dirty="0" smtClean="0">
              <a:solidFill>
                <a:schemeClr val="tx1"/>
              </a:solidFill>
              <a:latin typeface="ZopaCyr"/>
            </a:endParaRPr>
          </a:p>
          <a:p>
            <a:pPr marL="45720" indent="0" algn="just">
              <a:buNone/>
            </a:pPr>
            <a:r>
              <a:rPr lang="ru-RU" sz="1400" dirty="0" smtClean="0">
                <a:solidFill>
                  <a:schemeClr val="tx1"/>
                </a:solidFill>
                <a:latin typeface="ZopaCyr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ZopaCyr"/>
              </a:rPr>
              <a:t>Язык рассказа должен быть очень простым. Если в рассказе встречаются незнакомые детям слова, например «князь», «полководец» и пр. следует объяснить их значение. Не стоит перегружать рассказ сложными грамматическими конструкциями: дети лучше воспринимают речь, если предложения в рассказе простые, короткие.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ZopaCyr"/>
              </a:rPr>
              <a:t>- В процессе знакомства детей с достопримечательностями </a:t>
            </a:r>
            <a:r>
              <a:rPr lang="ru-RU" sz="1400" dirty="0" smtClean="0">
                <a:solidFill>
                  <a:schemeClr val="tx1"/>
                </a:solidFill>
                <a:latin typeface="ZopaCyr"/>
              </a:rPr>
              <a:t>города</a:t>
            </a:r>
            <a:r>
              <a:rPr lang="ru-RU" sz="1400" dirty="0">
                <a:solidFill>
                  <a:schemeClr val="tx1"/>
                </a:solidFill>
                <a:latin typeface="ZopaCyr"/>
              </a:rPr>
              <a:t>, воспитатель, часто рассказывает им о различных архитектурных сооружениях: зданиях, храмах, соборах. В этом случае не следует подробно рассматривать их архитектуру, д</a:t>
            </a:r>
            <a:r>
              <a:rPr lang="ru-RU" sz="1400" dirty="0" smtClean="0">
                <a:solidFill>
                  <a:schemeClr val="tx1"/>
                </a:solidFill>
                <a:latin typeface="ZopaCyr"/>
              </a:rPr>
              <a:t>остаточно </a:t>
            </a:r>
            <a:r>
              <a:rPr lang="ru-RU" sz="1400" dirty="0">
                <a:solidFill>
                  <a:schemeClr val="tx1"/>
                </a:solidFill>
                <a:latin typeface="ZopaCyr"/>
              </a:rPr>
              <a:t>выделить что-то главное, что отличает то или иное здание от других.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Наглядные методы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условно 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можно подразделить на две большие группы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: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 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ZopaCyr"/>
              </a:rPr>
              <a:t>метод иллюстраций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ZopaCyr"/>
              </a:rPr>
              <a:t>метод </a:t>
            </a:r>
            <a:r>
              <a:rPr lang="ru-RU" sz="2000" dirty="0">
                <a:solidFill>
                  <a:schemeClr val="tx1"/>
                </a:solidFill>
                <a:effectLst/>
                <a:latin typeface="ZopaCyr"/>
              </a:rPr>
              <a:t>демонстраций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.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i="1" dirty="0">
                <a:solidFill>
                  <a:schemeClr val="tx1"/>
                </a:solidFill>
                <a:effectLst/>
                <a:latin typeface="ZopaCyr"/>
              </a:rPr>
              <a:t>Метод иллюстраций</a:t>
            </a:r>
            <a:r>
              <a:rPr lang="ru-RU" sz="2000" b="0" i="1" dirty="0">
                <a:solidFill>
                  <a:schemeClr val="tx1"/>
                </a:solidFill>
                <a:effectLst/>
                <a:latin typeface="ZopaCyr"/>
              </a:rPr>
              <a:t> 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предполагает показ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плакатов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, таблиц, картин,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карт, иллюстраций, фотографий.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effectLst/>
                <a:latin typeface="ZopaCyr"/>
              </a:rPr>
              <a:t>Метод </a:t>
            </a:r>
            <a:r>
              <a:rPr lang="ru-RU" sz="2000" i="1" dirty="0">
                <a:solidFill>
                  <a:schemeClr val="tx1"/>
                </a:solidFill>
                <a:effectLst/>
                <a:latin typeface="ZopaCyr"/>
              </a:rPr>
              <a:t>демонстраций</a:t>
            </a:r>
            <a:r>
              <a:rPr lang="ru-RU" sz="2000" b="0" i="1" dirty="0">
                <a:solidFill>
                  <a:schemeClr val="tx1"/>
                </a:solidFill>
                <a:effectLst/>
                <a:latin typeface="ZopaCyr"/>
              </a:rPr>
              <a:t> 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 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кинофильмов,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ZopaCyr"/>
              </a:rPr>
              <a:t>диафильмов, презентаций </a:t>
            </a:r>
            <a: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  <a:t>и др.</a:t>
            </a:r>
            <a:br>
              <a:rPr lang="ru-RU" sz="2000" b="0" dirty="0">
                <a:solidFill>
                  <a:schemeClr val="tx1"/>
                </a:solidFill>
                <a:effectLst/>
                <a:latin typeface="ZopaCyr"/>
              </a:rPr>
            </a:br>
            <a:endParaRPr lang="ru-RU" sz="2000" dirty="0">
              <a:solidFill>
                <a:schemeClr val="tx1"/>
              </a:solidFill>
              <a:latin typeface="ZopaCyr"/>
            </a:endParaRPr>
          </a:p>
        </p:txBody>
      </p:sp>
    </p:spTree>
    <p:extLst>
      <p:ext uri="{BB962C8B-B14F-4D97-AF65-F5344CB8AC3E}">
        <p14:creationId xmlns:p14="http://schemas.microsoft.com/office/powerpoint/2010/main" val="42338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43608" y="692696"/>
            <a:ext cx="8100392" cy="88211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ZopaCyr"/>
              </a:rPr>
              <a:t>Игровая деятельность :</a:t>
            </a:r>
            <a:endParaRPr lang="ru-RU" sz="2400" dirty="0" smtClean="0">
              <a:solidFill>
                <a:schemeClr val="tx1"/>
              </a:solidFill>
              <a:latin typeface="ZopaCyr"/>
            </a:endParaRPr>
          </a:p>
          <a:p>
            <a:r>
              <a:rPr lang="ru-RU" sz="2400" dirty="0">
                <a:solidFill>
                  <a:schemeClr val="tx1"/>
                </a:solidFill>
                <a:latin typeface="ZopaCyr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ZopaCyr"/>
              </a:rPr>
              <a:t>сюжетно-ролевые;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ZopaCyr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ZopaCyr"/>
              </a:rPr>
              <a:t>театрализованные;</a:t>
            </a:r>
          </a:p>
          <a:p>
            <a:r>
              <a:rPr lang="ru-RU" sz="2400" dirty="0">
                <a:solidFill>
                  <a:schemeClr val="tx1"/>
                </a:solidFill>
                <a:latin typeface="ZopaCyr"/>
              </a:rPr>
              <a:t>- подвижные;</a:t>
            </a:r>
          </a:p>
          <a:p>
            <a:r>
              <a:rPr lang="ru-RU" sz="2400" dirty="0">
                <a:solidFill>
                  <a:schemeClr val="tx1"/>
                </a:solidFill>
                <a:latin typeface="ZopaCyr"/>
              </a:rPr>
              <a:t>- дидактические.</a:t>
            </a:r>
          </a:p>
          <a:p>
            <a:endParaRPr lang="ru-RU" sz="2400" dirty="0">
              <a:solidFill>
                <a:schemeClr val="tx1"/>
              </a:solidFill>
              <a:latin typeface="ZopaCyr"/>
            </a:endParaRPr>
          </a:p>
        </p:txBody>
      </p:sp>
      <p:pic>
        <p:nvPicPr>
          <p:cNvPr id="2050" name="Picture 2" descr="C:\Users\User\Pictures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140968"/>
            <a:ext cx="57150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0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330</TotalTime>
  <Words>550</Words>
  <Application>Microsoft Office PowerPoint</Application>
  <PresentationFormat>Экран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Ознакомление с городами России – одно из направлений патриотического воспитания. </vt:lpstr>
      <vt:lpstr>Презентация PowerPoint</vt:lpstr>
      <vt:lpstr>Презентация PowerPoint</vt:lpstr>
      <vt:lpstr>Программные задачи:  </vt:lpstr>
      <vt:lpstr>Презентация PowerPoint</vt:lpstr>
      <vt:lpstr>Всю работу по ознакомлению с городом можно разделить  на несколько  основных блоков: 1)    Природа города; 2)    История возникновения города; 3)    Памятные места города; 4)    Транспорт города. Архитектура; 5)    Символика. Герб города;  </vt:lpstr>
      <vt:lpstr>Презентация PowerPoint</vt:lpstr>
      <vt:lpstr>Наглядные методы условно можно подразделить на две большие группы:  метод иллюстраций и метод демонстраций.  Метод иллюстраций предполагает показ плакатов, таблиц, картин, карт, иллюстраций, фотографий.   Метод демонстраций  кинофильмов, диафильмов, презентаций и др.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ознакомления детей с городами России.</dc:title>
  <dc:creator>User</dc:creator>
  <cp:lastModifiedBy>User</cp:lastModifiedBy>
  <cp:revision>18</cp:revision>
  <dcterms:created xsi:type="dcterms:W3CDTF">2017-02-28T20:02:12Z</dcterms:created>
  <dcterms:modified xsi:type="dcterms:W3CDTF">2017-03-01T08:26:34Z</dcterms:modified>
</cp:coreProperties>
</file>