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57" r:id="rId3"/>
    <p:sldId id="258" r:id="rId4"/>
    <p:sldId id="263" r:id="rId5"/>
    <p:sldId id="269" r:id="rId6"/>
    <p:sldId id="272" r:id="rId7"/>
    <p:sldId id="273" r:id="rId8"/>
    <p:sldId id="264" r:id="rId9"/>
    <p:sldId id="259" r:id="rId10"/>
    <p:sldId id="275" r:id="rId11"/>
    <p:sldId id="276" r:id="rId12"/>
    <p:sldId id="262" r:id="rId13"/>
    <p:sldId id="277" r:id="rId14"/>
    <p:sldId id="279" r:id="rId15"/>
    <p:sldId id="265" r:id="rId16"/>
    <p:sldId id="268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8B7A"/>
    <a:srgbClr val="8FE1D3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723" autoAdjust="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DF420-7C65-4BF8-9AB0-C003B3C70624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79509-CD11-4E3E-AE12-0CC93C53F9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79509-CD11-4E3E-AE12-0CC93C53F96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00400" y="6172200"/>
            <a:ext cx="5791200" cy="461665"/>
          </a:xfrm>
          <a:prstGeom prst="rect">
            <a:avLst/>
          </a:prstGeom>
          <a:solidFill>
            <a:srgbClr val="258B7A">
              <a:alpha val="8000"/>
            </a:srgb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258B7A"/>
                </a:solidFill>
              </a:rPr>
              <a:t>Подготовила воспитатель: Елисеева Е.К.</a:t>
            </a:r>
            <a:endParaRPr lang="ru-RU" sz="2400" dirty="0">
              <a:solidFill>
                <a:srgbClr val="258B7A"/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438400" y="182433"/>
            <a:ext cx="5638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Муниципальное общеобразовательное учреждение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«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Веневский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центр образования №1»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структурное подразделение «Детский сад №5»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28800" y="1828800"/>
            <a:ext cx="6096000" cy="2057400"/>
          </a:xfrm>
          <a:prstGeom prst="rect">
            <a:avLst/>
          </a:prstGeom>
          <a:ln w="28575">
            <a:solidFill>
              <a:srgbClr val="C000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Мнемотехника в развитии связной речи дошкольников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писание: http://img1.liveinternet.ru/images/attach/c/5/84/882/84882491_large_9772bd3edc59dikie_zhivotnuyerasskazhi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14400"/>
            <a:ext cx="7334250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66800" y="381000"/>
            <a:ext cx="716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Monotype Corsiva" pitchFamily="66" charset="0"/>
              </a:rPr>
              <a:t>ОПИСАТЕЛЬНЫЕ  РАССКАЗЫ   ПО  ЛЕКСИЧЕСКИМ  ТЕМАМ.</a:t>
            </a:r>
            <a:endParaRPr lang="ru-RU" sz="20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omel.ucoz.ru/stichi/owochi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143000"/>
            <a:ext cx="591820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0" y="5229493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руки овощи берем,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Овощи на стол кладем.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Лук, морковка, кабачок,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Помидор, горох, лучок.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381000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ЗАУЧИВАНИЕ   СТИХОТВОРЕНИЙ.</a:t>
            </a:r>
            <a:endParaRPr lang="ru-RU" sz="24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90600" y="3124201"/>
            <a:ext cx="7696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</a:rPr>
              <a:t/>
            </a:r>
            <a:br>
              <a:rPr lang="ru-RU" dirty="0" smtClean="0">
                <a:solidFill>
                  <a:srgbClr val="000099"/>
                </a:solidFill>
              </a:rPr>
            </a:br>
            <a:endParaRPr lang="ru-RU" dirty="0" smtClean="0">
              <a:solidFill>
                <a:srgbClr val="000099"/>
              </a:solidFill>
            </a:endParaRPr>
          </a:p>
          <a:p>
            <a:endParaRPr lang="ru-RU" dirty="0" smtClean="0">
              <a:solidFill>
                <a:srgbClr val="000099"/>
              </a:solidFill>
            </a:endParaRPr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1219200" y="2819400"/>
            <a:ext cx="8229600" cy="1143000"/>
          </a:xfrm>
        </p:spPr>
        <p:txBody>
          <a:bodyPr>
            <a:normAutofit/>
          </a:bodyPr>
          <a:lstStyle/>
          <a:p>
            <a:pPr rtl="0" latinLnBrk="0"/>
            <a:endParaRPr lang="ru-RU" sz="1800" kern="1200" dirty="0" smtClean="0">
              <a:solidFill>
                <a:schemeClr val="tx1"/>
              </a:solidFill>
              <a:latin typeface="Arial"/>
              <a:ea typeface="+mn-ea"/>
              <a:cs typeface="Arial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Александр\Desktop\мнемотаблицы. сказки\15_6.jpg"/>
          <p:cNvPicPr/>
          <p:nvPr/>
        </p:nvPicPr>
        <p:blipFill>
          <a:blip r:embed="rId2" cstate="print"/>
          <a:srcRect l="5287" t="10114" r="10121" b="4416"/>
          <a:stretch>
            <a:fillRect/>
          </a:stretch>
        </p:blipFill>
        <p:spPr bwMode="auto">
          <a:xfrm>
            <a:off x="1828800" y="1143000"/>
            <a:ext cx="5067291" cy="5429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676400" y="381000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ПЕРЕСКАЗ    СКАЗКИ</a:t>
            </a:r>
            <a:endParaRPr lang="ru-RU" sz="24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do.gendocs.ru/pars_docs/tw_refs/78/77315/77315_html_13a784e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57200"/>
            <a:ext cx="55499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85800" y="4495800"/>
            <a:ext cx="8077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000099"/>
                </a:solidFill>
              </a:rPr>
              <a:t>Составление рассказа о зиме.</a:t>
            </a:r>
          </a:p>
          <a:p>
            <a:r>
              <a:rPr lang="ru-RU" sz="2000" i="1" dirty="0" smtClean="0">
                <a:solidFill>
                  <a:srgbClr val="000099"/>
                </a:solidFill>
              </a:rPr>
              <a:t>Зимой повсюду лежит снег. Деревья словно в белые шубки нарядились. Солнце светит, но не греет. Морозно! В домах топят печи. Люди зимой подкармливают птиц, заботятся о домашних животных. Детям нравятся зимние развлечения: катание на санках, лыжах, коньках, игры в хоккей, снежки. Очень любят дети лепить снеговиков, строить снежные крепости.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7800" y="3124200"/>
            <a:ext cx="8153400" cy="5022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  детей: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расширяется круг знаний об окружающем мире;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появляется желание пересказывать тексты, придумывать интересные  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истории;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появляется интерес к заучиванию стихов и </a:t>
            </a:r>
            <a:r>
              <a:rPr lang="ru-RU" sz="20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скороговорок,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загадок;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словарный запас выходит на более высокий уровень;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дети преодолевают робость, застенчивость, учатся свободно держаться 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перед  аудиторией.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</a:rPr>
              <a:t>Считаю, что чем  раньше мы будем учить детей рассказывать или  пересказывать, используя метод мнемотехники и схемы –  модели, тем лучше подготовим их к школе, так как связная речь является важным показателем  умственных способностей ребёнка и готовности его к школьному обучению.</a:t>
            </a:r>
            <a:endParaRPr lang="ru-RU" sz="2000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533400" y="228600"/>
            <a:ext cx="8229600" cy="762000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7500"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Результаты.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9200" y="1143000"/>
            <a:ext cx="7543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Таким образом, постепенно осуществляется переход от творчества воспитателя к совместному творчеству ребенка со взрослым. </a:t>
            </a:r>
            <a:r>
              <a:rPr lang="ru-RU" dirty="0" err="1" smtClean="0"/>
              <a:t>Мнемотаблицами</a:t>
            </a:r>
            <a:r>
              <a:rPr lang="ru-RU" dirty="0" smtClean="0"/>
              <a:t> не ограничивается вся работа по развитии связной речи у детей. Это – прежде всего как начальная, «пусковая», наиболее значимая и эффективная работа, так как использование </a:t>
            </a:r>
            <a:r>
              <a:rPr lang="ru-RU" dirty="0" err="1" smtClean="0"/>
              <a:t>мнемотаблиц</a:t>
            </a:r>
            <a:r>
              <a:rPr lang="ru-RU" dirty="0" smtClean="0"/>
              <a:t> позволяет детям воспринимать и перерабатывать зрительную информацию, сохранять и воспроизводить ее.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9600" y="1981200"/>
            <a:ext cx="80772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•"/>
              <a:tabLst>
                <a:tab pos="32702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Журналы ''Дошкольное воспитание'' №12 за 2000 г.; </a:t>
            </a:r>
          </a:p>
          <a:p>
            <a:pPr marL="342900" indent="-342900">
              <a:tabLst>
                <a:tab pos="32702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№3,10,12 за 2001г.;   №4,12 за 2002г; № 9 за1996.</a:t>
            </a:r>
          </a:p>
          <a:p>
            <a:pPr marL="342900" indent="-342900">
              <a:buFontTx/>
              <a:buChar char="•"/>
              <a:tabLst>
                <a:tab pos="32702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Ильина М.В. «Воображение и творческое мышление». </a:t>
            </a:r>
          </a:p>
          <a:p>
            <a:pPr marL="342900" indent="-342900">
              <a:tabLst>
                <a:tab pos="32702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Серия «Психологическая служба». Книголюб. М. 2005</a:t>
            </a:r>
          </a:p>
          <a:p>
            <a:pPr marL="342900" indent="-342900">
              <a:buFontTx/>
              <a:buChar char="•"/>
              <a:tabLst>
                <a:tab pos="32702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Наглядно-дидактическое пособие  Ткаченко Т.А. </a:t>
            </a:r>
          </a:p>
          <a:p>
            <a:pPr marL="342900" indent="-342900">
              <a:tabLst>
                <a:tab pos="32702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«Составление описательных рассказов по опорным схемам»</a:t>
            </a:r>
          </a:p>
          <a:p>
            <a:pPr marL="342900" indent="-342900">
              <a:tabLst>
                <a:tab pos="32702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Метод. руководство, картинный комплект. М.: Книголюб, 2005.</a:t>
            </a:r>
          </a:p>
          <a:p>
            <a:pPr marL="342900" indent="-342900">
              <a:buFontTx/>
              <a:buChar char="•"/>
              <a:tabLst>
                <a:tab pos="32702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Тихомирова Л.Ф. ''Познавательные способности детей 5-7 лет''. М. 2005</a:t>
            </a:r>
          </a:p>
          <a:p>
            <a:pPr marL="342900" indent="-342900">
              <a:buFontTx/>
              <a:buChar char="•"/>
              <a:tabLst>
                <a:tab pos="327025" algn="l"/>
              </a:tabLst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Юзбекова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Е.Ю. «Ступеньки творчества» Место игры в интеллектуальном развитии дошкольника. М.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Линка-пресс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2006. </a:t>
            </a:r>
          </a:p>
          <a:p>
            <a:pPr marL="342900" indent="-342900">
              <a:tabLst>
                <a:tab pos="327025" algn="l"/>
              </a:tabLst>
            </a:pPr>
            <a:endParaRPr lang="ru-RU" dirty="0"/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381000" y="304800"/>
            <a:ext cx="8229600" cy="914400"/>
          </a:xfrm>
          <a:prstGeom prst="ribbon">
            <a:avLst>
              <a:gd name="adj1" fmla="val 3333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7500"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Источники.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1219200"/>
            <a:ext cx="830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•"/>
              <a:tabLst>
                <a:tab pos="327025" algn="l"/>
              </a:tabLst>
            </a:pP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10280" y="228600"/>
            <a:ext cx="13234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5257800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Tx/>
              <a:buAutoNum type="arabicPeriod"/>
            </a:pPr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2057399"/>
            <a:ext cx="76962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99"/>
                </a:solidFill>
                <a:latin typeface="Monotype Corsiva" pitchFamily="66" charset="0"/>
              </a:rPr>
              <a:t>СПАСИБО    ЗА    ВНИМАНИЕ</a:t>
            </a: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47800" y="1545919"/>
            <a:ext cx="7543800" cy="445795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высказывания короткие;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состоят из фрагментов, логически не связанных между собой;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отличаются непоследовательностью;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содержат низкий уровень информативности;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неспособность 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построить монолог: например, сюжетный 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или описательный  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рассказ на предложенную тему, пересказ текста 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своими словами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24200" y="228600"/>
            <a:ext cx="37195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Проблемы речи </a:t>
            </a:r>
          </a:p>
          <a:p>
            <a:pPr lvl="0"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детей дошкольного возраста: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95400" y="457200"/>
            <a:ext cx="7696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Мнемотехника</a:t>
            </a:r>
            <a:r>
              <a:rPr lang="ru-RU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 в переводе с греческого  - «искусство запоминания».</a:t>
            </a:r>
          </a:p>
          <a:p>
            <a:endParaRPr lang="ru-RU" sz="24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Мнемотехника</a:t>
            </a:r>
            <a:r>
              <a:rPr lang="ru-RU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- это система методов и приёмов, обеспечивающих эффективное запоминание, сохранение и воспроизведение информации.</a:t>
            </a:r>
          </a:p>
          <a:p>
            <a:endParaRPr lang="ru-RU" sz="24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Мнемотехника</a:t>
            </a:r>
            <a:r>
              <a:rPr lang="ru-RU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– помогает развивать: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связную речь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ассоциативное  мышление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зрительную и слуховую память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зрительное и слуховое внимание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воображение</a:t>
            </a:r>
          </a:p>
          <a:p>
            <a:endParaRPr lang="ru-RU" sz="24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endParaRPr lang="ru-RU" sz="2400" dirty="0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2057400"/>
            <a:ext cx="8153400" cy="319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ru-RU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9400" y="381000"/>
            <a:ext cx="4343400" cy="12192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Структура мнемотехники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47800" y="1905000"/>
            <a:ext cx="7239000" cy="1447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Мнемоквадраты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–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изображения, которые обозначают одно слово, словосочетание, его характеристики или простое предложение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47800" y="3505200"/>
            <a:ext cx="7239000" cy="1371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Мнемодорожки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–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простые схемы, по которым составляется маленький рассказик.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47800" y="5105400"/>
            <a:ext cx="7239000" cy="1524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Мнемосхемы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– 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схемы, в которые заложены определенного типа информации, состоящие из нескольких изображений, соответствующие словам текста.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8200" y="457200"/>
            <a:ext cx="7391400" cy="34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endParaRPr lang="ru-RU" sz="2000" b="1" i="1" u="sng" dirty="0">
              <a:solidFill>
                <a:srgbClr val="6600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00200" y="2209800"/>
            <a:ext cx="6248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Обогащение словарного запаса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600200" y="2895600"/>
            <a:ext cx="426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Обучение пересказу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600200" y="3429000"/>
            <a:ext cx="48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Составление рассказов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295400" y="4191000"/>
            <a:ext cx="6248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Разучивание стихотворений,   </a:t>
            </a:r>
          </a:p>
          <a:p>
            <a:pPr lvl="0"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скороговорок,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чистоговорок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676400" y="5410200"/>
            <a:ext cx="426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Отгадывание загадок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05000" y="685800"/>
            <a:ext cx="6248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Где  можно  использовать  мнемосхемы?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66800" y="3048000"/>
            <a:ext cx="3352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Для детей </a:t>
            </a:r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младшего и    </a:t>
            </a:r>
          </a:p>
          <a:p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среднего </a:t>
            </a: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дошкольного  </a:t>
            </a:r>
          </a:p>
          <a:p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возраста   необходимо  </a:t>
            </a:r>
          </a:p>
          <a:p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давать цветные </a:t>
            </a:r>
          </a:p>
          <a:p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0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мнемотаблицы</a:t>
            </a: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, так как в  </a:t>
            </a:r>
          </a:p>
          <a:p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памяти у детей  быстрее  </a:t>
            </a:r>
          </a:p>
          <a:p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остаются отдельные  </a:t>
            </a:r>
          </a:p>
          <a:p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образы: </a:t>
            </a:r>
          </a:p>
          <a:p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 лиса - рыжая, </a:t>
            </a:r>
          </a:p>
          <a:p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 мышка -  серая,</a:t>
            </a:r>
          </a:p>
          <a:p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 ёлочка- зелёная.</a:t>
            </a:r>
            <a:endParaRPr lang="ru-RU" dirty="0"/>
          </a:p>
        </p:txBody>
      </p:sp>
      <p:pic>
        <p:nvPicPr>
          <p:cNvPr id="6" name="Рисунок 5" descr="C:\Users\Александр\Desktop\к занятию\105390197.jpg"/>
          <p:cNvPicPr/>
          <p:nvPr/>
        </p:nvPicPr>
        <p:blipFill>
          <a:blip r:embed="rId2" cstate="print"/>
          <a:srcRect b="2238"/>
          <a:stretch>
            <a:fillRect/>
          </a:stretch>
        </p:blipFill>
        <p:spPr bwMode="auto">
          <a:xfrm>
            <a:off x="4343400" y="2895600"/>
            <a:ext cx="4648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19200" y="533400"/>
            <a:ext cx="75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Мнемотехникой можно начинать заниматься с </a:t>
            </a:r>
            <a:r>
              <a:rPr lang="ru-RU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младшего возраста</a:t>
            </a:r>
            <a:r>
              <a:rPr lang="ru-RU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algn="ctr">
              <a:lnSpc>
                <a:spcPct val="8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но рациональнее вводить её в  </a:t>
            </a:r>
          </a:p>
          <a:p>
            <a:pPr algn="ctr">
              <a:lnSpc>
                <a:spcPct val="80000"/>
              </a:lnSpc>
            </a:pPr>
            <a:r>
              <a:rPr lang="ru-RU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занятия с </a:t>
            </a:r>
            <a:r>
              <a:rPr lang="ru-RU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4-5 лет</a:t>
            </a:r>
            <a:r>
              <a:rPr lang="ru-RU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когда у детей накоплен основной словарный запас.</a:t>
            </a:r>
            <a:endParaRPr lang="ru-RU" sz="24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3000" y="228600"/>
            <a:ext cx="7848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Для детей </a:t>
            </a:r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старшего возраста </a:t>
            </a: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схемы желательно рисовать в одном цвете, чтобы не привлекать внимание на яркость символических изображений. </a:t>
            </a:r>
            <a:endParaRPr lang="ru-RU" dirty="0"/>
          </a:p>
        </p:txBody>
      </p:sp>
      <p:pic>
        <p:nvPicPr>
          <p:cNvPr id="9218" name="Picture 2" descr="http://ocherk.org/uchebno-metodicheskoe-posobie-sankt-peterburg-detstvo-press-20-v2/18342_html_m78c799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524000"/>
            <a:ext cx="5991225" cy="4629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9200" y="2209800"/>
            <a:ext cx="7543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1 этап: </a:t>
            </a:r>
            <a:r>
              <a:rPr lang="en-US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Рассматривание таблицы и разбор того, что на ней изображено. </a:t>
            </a:r>
            <a:endParaRPr lang="ru-RU" sz="20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2 этап</a:t>
            </a:r>
            <a:r>
              <a:rPr lang="en-US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: Осуществл</a:t>
            </a: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яется</a:t>
            </a:r>
            <a:r>
              <a:rPr lang="en-US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перекодирование информации, т.е. преобразование из абстрактных символов  </a:t>
            </a: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en-US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слов в образы.</a:t>
            </a:r>
            <a:endParaRPr lang="ru-RU" sz="20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3 этап: </a:t>
            </a: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После перекодирования осуществляется пересказ сказки, рассказ по заданной теме. или чтение стихотворения с опорой на символы (образы), т.е. происходит отработка метода запоминания.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533400"/>
            <a:ext cx="5562600" cy="9906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Последовательность </a:t>
            </a:r>
          </a:p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работы  с   мнемотаблицами: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38400" y="14478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228601"/>
            <a:ext cx="7620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Первым примером мнемотехники в могут быть таблицы, построенные на изображении последовательности процессов умывания, мытья рук, одевания, сервировки стола. </a:t>
            </a:r>
          </a:p>
          <a:p>
            <a:r>
              <a:rPr lang="ru-RU" sz="2000" dirty="0" smtClean="0"/>
              <a:t>Маленькому ребенку сложно запомнить весь алгоритм действий, придуманный взрослыми, поэтому наглядные картинки, расшифрованные на занятиях и самостоятельно пересказанные, позволят ребенку, каждый раз подходя к умывальнику или шкафчику с вещами, легко воспроизвести этапы. </a:t>
            </a:r>
            <a:endParaRPr lang="ru-RU" dirty="0"/>
          </a:p>
        </p:txBody>
      </p:sp>
      <p:pic>
        <p:nvPicPr>
          <p:cNvPr id="13314" name="Picture 2" descr="http://itd2.mycdn.me/image?id=859253563800&amp;t=20&amp;plc=WEB&amp;tkn=*2b61oINEjp9AMrqP1PbWMWc82S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895600"/>
            <a:ext cx="5334000" cy="3771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1825</TotalTime>
  <Words>697</Words>
  <Application>Microsoft Office PowerPoint</Application>
  <PresentationFormat>Экран (4:3)</PresentationFormat>
  <Paragraphs>95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cube</dc:creator>
  <cp:lastModifiedBy>cube</cp:lastModifiedBy>
  <cp:revision>88</cp:revision>
  <dcterms:modified xsi:type="dcterms:W3CDTF">2019-01-24T19:42:05Z</dcterms:modified>
</cp:coreProperties>
</file>