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F76BB-19B4-468B-8F1B-7B3DA5B6982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7F8C-6658-4180-A7F5-8A4208FFE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717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F76BB-19B4-468B-8F1B-7B3DA5B6982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7F8C-6658-4180-A7F5-8A4208FFE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589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F76BB-19B4-468B-8F1B-7B3DA5B6982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7F8C-6658-4180-A7F5-8A4208FFE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73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F76BB-19B4-468B-8F1B-7B3DA5B6982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7F8C-6658-4180-A7F5-8A4208FFE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289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F76BB-19B4-468B-8F1B-7B3DA5B6982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7F8C-6658-4180-A7F5-8A4208FFE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385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F76BB-19B4-468B-8F1B-7B3DA5B6982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7F8C-6658-4180-A7F5-8A4208FFE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338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F76BB-19B4-468B-8F1B-7B3DA5B6982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7F8C-6658-4180-A7F5-8A4208FFE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656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F76BB-19B4-468B-8F1B-7B3DA5B6982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7F8C-6658-4180-A7F5-8A4208FFE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5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F76BB-19B4-468B-8F1B-7B3DA5B6982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7F8C-6658-4180-A7F5-8A4208FFE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F76BB-19B4-468B-8F1B-7B3DA5B6982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7F8C-6658-4180-A7F5-8A4208FFE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004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F76BB-19B4-468B-8F1B-7B3DA5B6982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57F8C-6658-4180-A7F5-8A4208FFE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89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F76BB-19B4-468B-8F1B-7B3DA5B6982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57F8C-6658-4180-A7F5-8A4208FFE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472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Понятия отношения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33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задания отношений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/>
          <a:lstStyle/>
          <a:p>
            <a:r>
              <a:rPr lang="ru-RU" dirty="0" smtClean="0"/>
              <a:t>Перечислением пар элементов или при помощи графа</a:t>
            </a:r>
          </a:p>
          <a:p>
            <a:r>
              <a:rPr lang="ru-RU" dirty="0" smtClean="0"/>
              <a:t>Указанием характеристических свойств всех пар элементов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4077072"/>
            <a:ext cx="68407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x &gt; y</a:t>
            </a:r>
            <a:endParaRPr lang="ru-RU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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  <a:p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 </a:t>
            </a:r>
            <a:r>
              <a:rPr lang="en-US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4415626"/>
            <a:ext cx="212750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xRy</a:t>
            </a:r>
            <a:endParaRPr lang="ru-RU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49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отношений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5069160"/>
          </a:xfrm>
        </p:spPr>
        <p:txBody>
          <a:bodyPr>
            <a:normAutofit/>
          </a:bodyPr>
          <a:lstStyle/>
          <a:p>
            <a:r>
              <a:rPr lang="ru-RU" dirty="0" err="1" smtClean="0"/>
              <a:t>Рефлексивности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R </a:t>
            </a:r>
            <a:r>
              <a:rPr lang="ru-RU" dirty="0" smtClean="0"/>
              <a:t>рефлексивно на Х </a:t>
            </a:r>
            <a:r>
              <a:rPr lang="ru-RU" dirty="0" smtClean="0">
                <a:sym typeface="Symbol"/>
              </a:rPr>
              <a:t></a:t>
            </a:r>
            <a:r>
              <a:rPr lang="en-US" dirty="0" err="1" smtClean="0">
                <a:sym typeface="Symbol"/>
              </a:rPr>
              <a:t>xRx</a:t>
            </a:r>
            <a:r>
              <a:rPr lang="en-US" dirty="0" smtClean="0">
                <a:sym typeface="Symbol"/>
              </a:rPr>
              <a:t> </a:t>
            </a:r>
            <a:r>
              <a:rPr lang="ru-RU" dirty="0" smtClean="0">
                <a:sym typeface="Symbol"/>
              </a:rPr>
              <a:t>для любого </a:t>
            </a:r>
            <a:r>
              <a:rPr lang="ru-RU" dirty="0" err="1" smtClean="0">
                <a:sym typeface="Symbol"/>
              </a:rPr>
              <a:t>хХ</a:t>
            </a:r>
            <a:endParaRPr lang="ru-RU" dirty="0" smtClean="0"/>
          </a:p>
          <a:p>
            <a:r>
              <a:rPr lang="ru-RU" dirty="0" smtClean="0"/>
              <a:t>Симметричности</a:t>
            </a:r>
          </a:p>
          <a:p>
            <a:pPr marL="0" indent="0">
              <a:buNone/>
            </a:pPr>
            <a:r>
              <a:rPr lang="en-US" dirty="0" smtClean="0"/>
              <a:t>R</a:t>
            </a:r>
            <a:r>
              <a:rPr lang="ru-RU" dirty="0" smtClean="0"/>
              <a:t> симметрично на Х</a:t>
            </a:r>
            <a:r>
              <a:rPr lang="ru-RU" dirty="0" smtClean="0">
                <a:sym typeface="Symbol"/>
              </a:rPr>
              <a:t></a:t>
            </a:r>
            <a:r>
              <a:rPr lang="en-US" dirty="0" err="1" smtClean="0">
                <a:sym typeface="Symbol"/>
              </a:rPr>
              <a:t>xRyyRx</a:t>
            </a:r>
            <a:endParaRPr lang="en-US" dirty="0" smtClean="0">
              <a:sym typeface="Symbol"/>
            </a:endParaRPr>
          </a:p>
          <a:p>
            <a:r>
              <a:rPr lang="ru-RU" dirty="0" smtClean="0">
                <a:sym typeface="Symbol"/>
              </a:rPr>
              <a:t>Асимметричности</a:t>
            </a:r>
          </a:p>
          <a:p>
            <a:pPr marL="0" indent="0">
              <a:buNone/>
            </a:pPr>
            <a:r>
              <a:rPr lang="en-US" dirty="0" smtClean="0"/>
              <a:t>R</a:t>
            </a:r>
            <a:r>
              <a:rPr lang="ru-RU" dirty="0" smtClean="0"/>
              <a:t> асимметрично на Х</a:t>
            </a:r>
            <a:r>
              <a:rPr lang="ru-RU" dirty="0" smtClean="0">
                <a:sym typeface="Symbol"/>
              </a:rPr>
              <a:t></a:t>
            </a:r>
            <a:r>
              <a:rPr lang="en-US" dirty="0" err="1" smtClean="0">
                <a:sym typeface="Symbol"/>
              </a:rPr>
              <a:t>xRy</a:t>
            </a:r>
            <a:r>
              <a:rPr lang="ru-RU" dirty="0" smtClean="0">
                <a:sym typeface="Symbol"/>
              </a:rPr>
              <a:t> и х</a:t>
            </a:r>
            <a:r>
              <a:rPr lang="en-US" dirty="0" err="1" smtClean="0">
                <a:sym typeface="Symbol"/>
              </a:rPr>
              <a:t>yyRx</a:t>
            </a:r>
            <a:endParaRPr lang="en-US" dirty="0" smtClean="0">
              <a:sym typeface="Symbol"/>
            </a:endParaRPr>
          </a:p>
          <a:p>
            <a:r>
              <a:rPr lang="ru-RU" dirty="0" smtClean="0">
                <a:sym typeface="Symbol"/>
              </a:rPr>
              <a:t>Транзитивности</a:t>
            </a:r>
          </a:p>
          <a:p>
            <a:pPr marL="0" indent="0">
              <a:buNone/>
            </a:pPr>
            <a:r>
              <a:rPr lang="en-US" dirty="0" smtClean="0"/>
              <a:t>R</a:t>
            </a:r>
            <a:r>
              <a:rPr lang="ru-RU" dirty="0" smtClean="0"/>
              <a:t> транзитивно на Х</a:t>
            </a:r>
            <a:r>
              <a:rPr lang="ru-RU" dirty="0" smtClean="0">
                <a:sym typeface="Symbol"/>
              </a:rPr>
              <a:t></a:t>
            </a:r>
            <a:r>
              <a:rPr lang="en-US" dirty="0" err="1" smtClean="0">
                <a:sym typeface="Symbol"/>
              </a:rPr>
              <a:t>xRy</a:t>
            </a:r>
            <a:r>
              <a:rPr lang="ru-RU" dirty="0" smtClean="0">
                <a:sym typeface="Symbol"/>
              </a:rPr>
              <a:t> и </a:t>
            </a:r>
            <a:r>
              <a:rPr lang="en-US" dirty="0" err="1" smtClean="0">
                <a:sym typeface="Symbol"/>
              </a:rPr>
              <a:t>yR</a:t>
            </a:r>
            <a:r>
              <a:rPr lang="en-US" dirty="0" err="1" smtClean="0">
                <a:sym typeface="Symbol"/>
              </a:rPr>
              <a:t>z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</a:t>
            </a:r>
            <a:r>
              <a:rPr lang="ru-RU" dirty="0" smtClean="0">
                <a:sym typeface="Symbol"/>
              </a:rPr>
              <a:t>х</a:t>
            </a:r>
            <a:r>
              <a:rPr lang="en-US" dirty="0" err="1" smtClean="0">
                <a:sym typeface="Symbol"/>
              </a:rPr>
              <a:t>Rz</a:t>
            </a:r>
            <a:endParaRPr lang="en-US" dirty="0" smtClean="0">
              <a:sym typeface="Symbol"/>
            </a:endParaRPr>
          </a:p>
          <a:p>
            <a:pPr marL="0" indent="0">
              <a:buNone/>
            </a:pPr>
            <a:endParaRPr lang="en-US" dirty="0" smtClean="0">
              <a:sym typeface="Symbol"/>
            </a:endParaRP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408204" y="4666033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51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Число 8 больше числа 3</a:t>
            </a:r>
          </a:p>
          <a:p>
            <a:r>
              <a:rPr lang="ru-RU" dirty="0" smtClean="0"/>
              <a:t>Число 5 больше числа 1 на 4</a:t>
            </a:r>
          </a:p>
          <a:p>
            <a:r>
              <a:rPr lang="ru-RU" dirty="0" smtClean="0"/>
              <a:t>Число 9 следует за числом 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36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Отношения: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Больше на…</a:t>
            </a:r>
          </a:p>
          <a:p>
            <a:r>
              <a:rPr lang="ru-RU" dirty="0" smtClean="0"/>
              <a:t>Больше</a:t>
            </a:r>
          </a:p>
          <a:p>
            <a:r>
              <a:rPr lang="ru-RU" dirty="0" smtClean="0"/>
              <a:t>Следует за…</a:t>
            </a:r>
          </a:p>
          <a:p>
            <a:r>
              <a:rPr lang="ru-RU" dirty="0" smtClean="0"/>
              <a:t>Параллельность и перпендикулярность</a:t>
            </a:r>
          </a:p>
          <a:p>
            <a:r>
              <a:rPr lang="ru-RU" dirty="0" smtClean="0"/>
              <a:t>Равенство и подобие фигур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09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X={2,3,4,5,6}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sz="4400" dirty="0" smtClean="0"/>
              <a:t>3&lt;2</a:t>
            </a:r>
          </a:p>
          <a:p>
            <a:r>
              <a:rPr lang="en-US" sz="4400" dirty="0" smtClean="0"/>
              <a:t>4&lt;3</a:t>
            </a:r>
          </a:p>
          <a:p>
            <a:r>
              <a:rPr lang="en-US" sz="4400" dirty="0" smtClean="0"/>
              <a:t>5&lt;4</a:t>
            </a:r>
          </a:p>
          <a:p>
            <a:r>
              <a:rPr lang="en-US" sz="4400" dirty="0" smtClean="0"/>
              <a:t>6&lt;5</a:t>
            </a:r>
          </a:p>
          <a:p>
            <a:r>
              <a:rPr lang="en-US" sz="4400" dirty="0" smtClean="0"/>
              <a:t>6&lt;2</a:t>
            </a:r>
          </a:p>
          <a:p>
            <a:r>
              <a:rPr lang="en-US" sz="4400" dirty="0" smtClean="0"/>
              <a:t>6&lt;3</a:t>
            </a:r>
          </a:p>
          <a:p>
            <a:r>
              <a:rPr lang="en-US" sz="4400" dirty="0" smtClean="0"/>
              <a:t>6&lt;4</a:t>
            </a:r>
          </a:p>
          <a:p>
            <a:r>
              <a:rPr lang="en-US" sz="4400" dirty="0" smtClean="0"/>
              <a:t>5&lt;3</a:t>
            </a:r>
          </a:p>
          <a:p>
            <a:r>
              <a:rPr lang="en-US" sz="4400" dirty="0" smtClean="0"/>
              <a:t>5&lt;2</a:t>
            </a:r>
          </a:p>
          <a:p>
            <a:r>
              <a:rPr lang="en-US" sz="4400" dirty="0" smtClean="0"/>
              <a:t>4&lt;2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56524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496" y="-25955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Больше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7" y="908721"/>
            <a:ext cx="7848873" cy="180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{(</a:t>
            </a:r>
            <a:r>
              <a:rPr lang="ru-RU" sz="5400" dirty="0" smtClean="0"/>
              <a:t>3;2</a:t>
            </a:r>
            <a:r>
              <a:rPr lang="en-US" sz="5400" dirty="0" smtClean="0"/>
              <a:t>)</a:t>
            </a:r>
            <a:r>
              <a:rPr lang="ru-RU" sz="5400" dirty="0" smtClean="0"/>
              <a:t>,(4;3),(5;4),(6;5),(6;2),(6;3),(6;4),(5;2),(5;3),(4;2)</a:t>
            </a:r>
            <a:r>
              <a:rPr lang="en-US" sz="5400" dirty="0" smtClean="0"/>
              <a:t>}</a:t>
            </a:r>
            <a:endParaRPr lang="ru-RU" sz="5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84496" y="27089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 smtClean="0"/>
              <a:t>Больше на 1</a:t>
            </a:r>
            <a:endParaRPr lang="ru-RU" sz="6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18976" y="3717032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{(</a:t>
            </a:r>
            <a:r>
              <a:rPr lang="ru-RU" sz="4800" dirty="0" smtClean="0"/>
              <a:t>3;2</a:t>
            </a:r>
            <a:r>
              <a:rPr lang="en-US" sz="4800" dirty="0" smtClean="0"/>
              <a:t>)</a:t>
            </a:r>
            <a:r>
              <a:rPr lang="ru-RU" sz="4800" dirty="0" smtClean="0"/>
              <a:t>,(4;3),(5;4),(6;5)</a:t>
            </a:r>
            <a:r>
              <a:rPr lang="en-US" sz="4800" dirty="0" smtClean="0"/>
              <a:t>}</a:t>
            </a:r>
            <a:endParaRPr lang="ru-RU" sz="48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84496" y="483606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dirty="0" smtClean="0"/>
              <a:t>Меньше в 2 раза</a:t>
            </a:r>
            <a:endParaRPr lang="ru-RU" sz="6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5845457"/>
            <a:ext cx="31857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{(</a:t>
            </a:r>
            <a:r>
              <a:rPr lang="ru-RU" sz="4800" dirty="0" smtClean="0"/>
              <a:t>3;6</a:t>
            </a:r>
            <a:r>
              <a:rPr lang="en-US" sz="4800" dirty="0" smtClean="0"/>
              <a:t>)</a:t>
            </a:r>
            <a:r>
              <a:rPr lang="ru-RU" sz="4800" dirty="0" smtClean="0"/>
              <a:t>,(2;4)</a:t>
            </a:r>
            <a:r>
              <a:rPr lang="en-US" sz="4800" dirty="0" smtClean="0"/>
              <a:t>}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8312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Х</a:t>
            </a:r>
            <a:r>
              <a:rPr lang="ru-RU" sz="4800" dirty="0" smtClean="0">
                <a:sym typeface="Symbol"/>
              </a:rPr>
              <a:t></a:t>
            </a:r>
            <a:r>
              <a:rPr lang="ru-RU" sz="4800" dirty="0" smtClean="0"/>
              <a:t>Х=</a:t>
            </a:r>
            <a:r>
              <a:rPr lang="en-US" sz="4800" dirty="0" smtClean="0"/>
              <a:t>{</a:t>
            </a:r>
            <a:r>
              <a:rPr lang="ru-RU" sz="4800" dirty="0" smtClean="0"/>
              <a:t>(2;2), (2;3), (2;4), (2;5), (2;6), </a:t>
            </a:r>
            <a:r>
              <a:rPr lang="ru-RU" sz="4800" dirty="0" smtClean="0"/>
              <a:t>(3;2), (3;3), (3;4), (3;5), (3;6), (4;2), (4;3), (4;4), (4;5), (4;6), (5;2), (5;3), (5;4), (5;5), (5;6), (6;2), (6;3), (6;4), (6;5), (6;6)</a:t>
            </a:r>
            <a:r>
              <a:rPr lang="en-US" sz="4800" dirty="0" smtClean="0"/>
              <a:t>}</a:t>
            </a:r>
            <a:endParaRPr lang="ru-RU" sz="4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339752" y="1988840"/>
            <a:ext cx="11521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779912" y="2708920"/>
            <a:ext cx="11521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220072" y="3429000"/>
            <a:ext cx="11521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660232" y="4149080"/>
            <a:ext cx="11521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339752" y="4149080"/>
            <a:ext cx="11521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779912" y="4162888"/>
            <a:ext cx="11521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220072" y="4163209"/>
            <a:ext cx="11521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339752" y="3429000"/>
            <a:ext cx="11521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779912" y="3429000"/>
            <a:ext cx="11521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339752" y="2708920"/>
            <a:ext cx="11521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339752" y="2060848"/>
            <a:ext cx="115212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779912" y="2780928"/>
            <a:ext cx="115212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220072" y="3501008"/>
            <a:ext cx="115212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660232" y="4221088"/>
            <a:ext cx="115212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99592" y="2708920"/>
            <a:ext cx="115212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220072" y="1268760"/>
            <a:ext cx="115212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517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P, Q, R, S </a:t>
            </a:r>
            <a:r>
              <a:rPr lang="ru-RU" dirty="0" smtClean="0"/>
              <a:t>и др.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2420888"/>
            <a:ext cx="4474840" cy="3345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1500" dirty="0" smtClean="0"/>
              <a:t>R</a:t>
            </a:r>
            <a:r>
              <a:rPr lang="en-US" sz="11500" dirty="0" smtClean="0">
                <a:sym typeface="Symbol"/>
              </a:rPr>
              <a:t>XX</a:t>
            </a:r>
            <a:endParaRPr lang="ru-RU" sz="11500" dirty="0"/>
          </a:p>
        </p:txBody>
      </p:sp>
    </p:spTree>
    <p:extLst>
      <p:ext uri="{BB962C8B-B14F-4D97-AF65-F5344CB8AC3E}">
        <p14:creationId xmlns:p14="http://schemas.microsoft.com/office/powerpoint/2010/main" val="119064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60648" y="842809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2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660232" y="2673754"/>
            <a:ext cx="666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3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652120" y="465313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4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478495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5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195736" y="256490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6</a:t>
            </a:r>
            <a:endParaRPr lang="ru-RU" sz="4000" dirty="0"/>
          </a:p>
        </p:txBody>
      </p:sp>
      <p:sp>
        <p:nvSpPr>
          <p:cNvPr id="9" name="Овал 8"/>
          <p:cNvSpPr/>
          <p:nvPr/>
        </p:nvSpPr>
        <p:spPr>
          <a:xfrm>
            <a:off x="4460648" y="1412776"/>
            <a:ext cx="222176" cy="21602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438056" y="3065264"/>
            <a:ext cx="222176" cy="21602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441810" y="4764658"/>
            <a:ext cx="222176" cy="21602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498032" y="4684361"/>
            <a:ext cx="222176" cy="21602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640088" y="2813682"/>
            <a:ext cx="222176" cy="21602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flipH="1" flipV="1">
            <a:off x="5580112" y="2204864"/>
            <a:ext cx="885158" cy="7883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4682824" y="1628800"/>
            <a:ext cx="981162" cy="64807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5663986" y="3919853"/>
            <a:ext cx="774070" cy="8651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6438056" y="3381641"/>
            <a:ext cx="111088" cy="53821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3720208" y="1550695"/>
            <a:ext cx="740440" cy="40214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2862264" y="1952836"/>
            <a:ext cx="857944" cy="8608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2989816" y="3919853"/>
            <a:ext cx="508216" cy="83500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751176" y="3029706"/>
            <a:ext cx="238640" cy="8901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4729569" y="4972444"/>
            <a:ext cx="740440" cy="3463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720208" y="4872670"/>
            <a:ext cx="1009361" cy="1080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 flipV="1">
            <a:off x="4571736" y="1628800"/>
            <a:ext cx="504320" cy="104495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 flipV="1">
            <a:off x="5076056" y="2673754"/>
            <a:ext cx="476842" cy="203449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2" idx="0"/>
          </p:cNvCxnSpPr>
          <p:nvPr/>
        </p:nvCxnSpPr>
        <p:spPr>
          <a:xfrm flipV="1">
            <a:off x="3609120" y="2813682"/>
            <a:ext cx="851528" cy="18706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4460648" y="1628800"/>
            <a:ext cx="111088" cy="118488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13" idx="5"/>
          </p:cNvCxnSpPr>
          <p:nvPr/>
        </p:nvCxnSpPr>
        <p:spPr>
          <a:xfrm>
            <a:off x="2829727" y="2998070"/>
            <a:ext cx="2723171" cy="671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552898" y="3065264"/>
            <a:ext cx="885158" cy="10801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V="1">
            <a:off x="3720208" y="3749021"/>
            <a:ext cx="1832690" cy="9592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5552898" y="3272790"/>
            <a:ext cx="912372" cy="47623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2862264" y="2993256"/>
            <a:ext cx="1709472" cy="9265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4571736" y="3919853"/>
            <a:ext cx="870074" cy="84480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908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60648" y="842809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2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660232" y="2673754"/>
            <a:ext cx="666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3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652120" y="465313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4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478495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5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195736" y="256490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6</a:t>
            </a:r>
            <a:endParaRPr lang="ru-RU" sz="4000" dirty="0"/>
          </a:p>
        </p:txBody>
      </p:sp>
      <p:sp>
        <p:nvSpPr>
          <p:cNvPr id="9" name="Овал 8"/>
          <p:cNvSpPr/>
          <p:nvPr/>
        </p:nvSpPr>
        <p:spPr>
          <a:xfrm>
            <a:off x="4460648" y="1412776"/>
            <a:ext cx="222176" cy="21602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438056" y="3065264"/>
            <a:ext cx="222176" cy="21602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441810" y="4764658"/>
            <a:ext cx="222176" cy="21602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498032" y="4684361"/>
            <a:ext cx="222176" cy="21602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640088" y="2813682"/>
            <a:ext cx="222176" cy="21602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3720208" y="1550695"/>
            <a:ext cx="740440" cy="40214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2862264" y="1952836"/>
            <a:ext cx="857944" cy="8608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 flipV="1">
            <a:off x="4571736" y="1628800"/>
            <a:ext cx="504320" cy="104495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 flipV="1">
            <a:off x="5076056" y="2673754"/>
            <a:ext cx="476842" cy="203449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13" idx="5"/>
          </p:cNvCxnSpPr>
          <p:nvPr/>
        </p:nvCxnSpPr>
        <p:spPr>
          <a:xfrm>
            <a:off x="2829727" y="2998070"/>
            <a:ext cx="2723171" cy="671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552898" y="3065264"/>
            <a:ext cx="885158" cy="10801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Полилиния 2"/>
          <p:cNvSpPr/>
          <p:nvPr/>
        </p:nvSpPr>
        <p:spPr>
          <a:xfrm>
            <a:off x="4108514" y="471939"/>
            <a:ext cx="1073056" cy="936586"/>
          </a:xfrm>
          <a:custGeom>
            <a:avLst/>
            <a:gdLst>
              <a:gd name="connsiteX0" fmla="*/ 262340 w 905312"/>
              <a:gd name="connsiteY0" fmla="*/ 645096 h 645096"/>
              <a:gd name="connsiteX1" fmla="*/ 16680 w 905312"/>
              <a:gd name="connsiteY1" fmla="*/ 481323 h 645096"/>
              <a:gd name="connsiteX2" fmla="*/ 57624 w 905312"/>
              <a:gd name="connsiteY2" fmla="*/ 153776 h 645096"/>
              <a:gd name="connsiteX3" fmla="*/ 344227 w 905312"/>
              <a:gd name="connsiteY3" fmla="*/ 3651 h 645096"/>
              <a:gd name="connsiteX4" fmla="*/ 753660 w 905312"/>
              <a:gd name="connsiteY4" fmla="*/ 71890 h 645096"/>
              <a:gd name="connsiteX5" fmla="*/ 903785 w 905312"/>
              <a:gd name="connsiteY5" fmla="*/ 344845 h 645096"/>
              <a:gd name="connsiteX6" fmla="*/ 821898 w 905312"/>
              <a:gd name="connsiteY6" fmla="*/ 576857 h 645096"/>
              <a:gd name="connsiteX7" fmla="*/ 671773 w 905312"/>
              <a:gd name="connsiteY7" fmla="*/ 631448 h 645096"/>
              <a:gd name="connsiteX8" fmla="*/ 671773 w 905312"/>
              <a:gd name="connsiteY8" fmla="*/ 631448 h 645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312" h="645096">
                <a:moveTo>
                  <a:pt x="262340" y="645096"/>
                </a:moveTo>
                <a:cubicBezTo>
                  <a:pt x="156569" y="604152"/>
                  <a:pt x="50799" y="563209"/>
                  <a:pt x="16680" y="481323"/>
                </a:cubicBezTo>
                <a:cubicBezTo>
                  <a:pt x="-17439" y="399437"/>
                  <a:pt x="3033" y="233388"/>
                  <a:pt x="57624" y="153776"/>
                </a:cubicBezTo>
                <a:cubicBezTo>
                  <a:pt x="112215" y="74164"/>
                  <a:pt x="228221" y="17299"/>
                  <a:pt x="344227" y="3651"/>
                </a:cubicBezTo>
                <a:cubicBezTo>
                  <a:pt x="460233" y="-9997"/>
                  <a:pt x="660400" y="15024"/>
                  <a:pt x="753660" y="71890"/>
                </a:cubicBezTo>
                <a:cubicBezTo>
                  <a:pt x="846920" y="128756"/>
                  <a:pt x="892412" y="260684"/>
                  <a:pt x="903785" y="344845"/>
                </a:cubicBezTo>
                <a:cubicBezTo>
                  <a:pt x="915158" y="429006"/>
                  <a:pt x="860567" y="529090"/>
                  <a:pt x="821898" y="576857"/>
                </a:cubicBezTo>
                <a:cubicBezTo>
                  <a:pt x="783229" y="624624"/>
                  <a:pt x="671773" y="631448"/>
                  <a:pt x="671773" y="631448"/>
                </a:cubicBezTo>
                <a:lnTo>
                  <a:pt x="671773" y="631448"/>
                </a:lnTo>
              </a:path>
            </a:pathLst>
          </a:cu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 rot="3819480">
            <a:off x="6558909" y="2466004"/>
            <a:ext cx="1021649" cy="916078"/>
          </a:xfrm>
          <a:custGeom>
            <a:avLst/>
            <a:gdLst>
              <a:gd name="connsiteX0" fmla="*/ 262340 w 905312"/>
              <a:gd name="connsiteY0" fmla="*/ 645096 h 645096"/>
              <a:gd name="connsiteX1" fmla="*/ 16680 w 905312"/>
              <a:gd name="connsiteY1" fmla="*/ 481323 h 645096"/>
              <a:gd name="connsiteX2" fmla="*/ 57624 w 905312"/>
              <a:gd name="connsiteY2" fmla="*/ 153776 h 645096"/>
              <a:gd name="connsiteX3" fmla="*/ 344227 w 905312"/>
              <a:gd name="connsiteY3" fmla="*/ 3651 h 645096"/>
              <a:gd name="connsiteX4" fmla="*/ 753660 w 905312"/>
              <a:gd name="connsiteY4" fmla="*/ 71890 h 645096"/>
              <a:gd name="connsiteX5" fmla="*/ 903785 w 905312"/>
              <a:gd name="connsiteY5" fmla="*/ 344845 h 645096"/>
              <a:gd name="connsiteX6" fmla="*/ 821898 w 905312"/>
              <a:gd name="connsiteY6" fmla="*/ 576857 h 645096"/>
              <a:gd name="connsiteX7" fmla="*/ 671773 w 905312"/>
              <a:gd name="connsiteY7" fmla="*/ 631448 h 645096"/>
              <a:gd name="connsiteX8" fmla="*/ 671773 w 905312"/>
              <a:gd name="connsiteY8" fmla="*/ 631448 h 645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312" h="645096">
                <a:moveTo>
                  <a:pt x="262340" y="645096"/>
                </a:moveTo>
                <a:cubicBezTo>
                  <a:pt x="156569" y="604152"/>
                  <a:pt x="50799" y="563209"/>
                  <a:pt x="16680" y="481323"/>
                </a:cubicBezTo>
                <a:cubicBezTo>
                  <a:pt x="-17439" y="399437"/>
                  <a:pt x="3033" y="233388"/>
                  <a:pt x="57624" y="153776"/>
                </a:cubicBezTo>
                <a:cubicBezTo>
                  <a:pt x="112215" y="74164"/>
                  <a:pt x="228221" y="17299"/>
                  <a:pt x="344227" y="3651"/>
                </a:cubicBezTo>
                <a:cubicBezTo>
                  <a:pt x="460233" y="-9997"/>
                  <a:pt x="660400" y="15024"/>
                  <a:pt x="753660" y="71890"/>
                </a:cubicBezTo>
                <a:cubicBezTo>
                  <a:pt x="846920" y="128756"/>
                  <a:pt x="892412" y="260684"/>
                  <a:pt x="903785" y="344845"/>
                </a:cubicBezTo>
                <a:cubicBezTo>
                  <a:pt x="915158" y="429006"/>
                  <a:pt x="860567" y="529090"/>
                  <a:pt x="821898" y="576857"/>
                </a:cubicBezTo>
                <a:cubicBezTo>
                  <a:pt x="783229" y="624624"/>
                  <a:pt x="671773" y="631448"/>
                  <a:pt x="671773" y="631448"/>
                </a:cubicBezTo>
                <a:lnTo>
                  <a:pt x="671773" y="631448"/>
                </a:lnTo>
              </a:path>
            </a:pathLst>
          </a:cu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олилиния 38"/>
          <p:cNvSpPr/>
          <p:nvPr/>
        </p:nvSpPr>
        <p:spPr>
          <a:xfrm rot="6662321">
            <a:off x="5574436" y="4668228"/>
            <a:ext cx="1153265" cy="958993"/>
          </a:xfrm>
          <a:custGeom>
            <a:avLst/>
            <a:gdLst>
              <a:gd name="connsiteX0" fmla="*/ 262340 w 905312"/>
              <a:gd name="connsiteY0" fmla="*/ 645096 h 645096"/>
              <a:gd name="connsiteX1" fmla="*/ 16680 w 905312"/>
              <a:gd name="connsiteY1" fmla="*/ 481323 h 645096"/>
              <a:gd name="connsiteX2" fmla="*/ 57624 w 905312"/>
              <a:gd name="connsiteY2" fmla="*/ 153776 h 645096"/>
              <a:gd name="connsiteX3" fmla="*/ 344227 w 905312"/>
              <a:gd name="connsiteY3" fmla="*/ 3651 h 645096"/>
              <a:gd name="connsiteX4" fmla="*/ 753660 w 905312"/>
              <a:gd name="connsiteY4" fmla="*/ 71890 h 645096"/>
              <a:gd name="connsiteX5" fmla="*/ 903785 w 905312"/>
              <a:gd name="connsiteY5" fmla="*/ 344845 h 645096"/>
              <a:gd name="connsiteX6" fmla="*/ 821898 w 905312"/>
              <a:gd name="connsiteY6" fmla="*/ 576857 h 645096"/>
              <a:gd name="connsiteX7" fmla="*/ 671773 w 905312"/>
              <a:gd name="connsiteY7" fmla="*/ 631448 h 645096"/>
              <a:gd name="connsiteX8" fmla="*/ 671773 w 905312"/>
              <a:gd name="connsiteY8" fmla="*/ 631448 h 645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312" h="645096">
                <a:moveTo>
                  <a:pt x="262340" y="645096"/>
                </a:moveTo>
                <a:cubicBezTo>
                  <a:pt x="156569" y="604152"/>
                  <a:pt x="50799" y="563209"/>
                  <a:pt x="16680" y="481323"/>
                </a:cubicBezTo>
                <a:cubicBezTo>
                  <a:pt x="-17439" y="399437"/>
                  <a:pt x="3033" y="233388"/>
                  <a:pt x="57624" y="153776"/>
                </a:cubicBezTo>
                <a:cubicBezTo>
                  <a:pt x="112215" y="74164"/>
                  <a:pt x="228221" y="17299"/>
                  <a:pt x="344227" y="3651"/>
                </a:cubicBezTo>
                <a:cubicBezTo>
                  <a:pt x="460233" y="-9997"/>
                  <a:pt x="660400" y="15024"/>
                  <a:pt x="753660" y="71890"/>
                </a:cubicBezTo>
                <a:cubicBezTo>
                  <a:pt x="846920" y="128756"/>
                  <a:pt x="892412" y="260684"/>
                  <a:pt x="903785" y="344845"/>
                </a:cubicBezTo>
                <a:cubicBezTo>
                  <a:pt x="915158" y="429006"/>
                  <a:pt x="860567" y="529090"/>
                  <a:pt x="821898" y="576857"/>
                </a:cubicBezTo>
                <a:cubicBezTo>
                  <a:pt x="783229" y="624624"/>
                  <a:pt x="671773" y="631448"/>
                  <a:pt x="671773" y="631448"/>
                </a:cubicBezTo>
                <a:lnTo>
                  <a:pt x="671773" y="631448"/>
                </a:lnTo>
              </a:path>
            </a:pathLst>
          </a:cu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 40"/>
          <p:cNvSpPr/>
          <p:nvPr/>
        </p:nvSpPr>
        <p:spPr>
          <a:xfrm rot="11126460">
            <a:off x="2792183" y="5033129"/>
            <a:ext cx="1146039" cy="919428"/>
          </a:xfrm>
          <a:custGeom>
            <a:avLst/>
            <a:gdLst>
              <a:gd name="connsiteX0" fmla="*/ 262340 w 905312"/>
              <a:gd name="connsiteY0" fmla="*/ 645096 h 645096"/>
              <a:gd name="connsiteX1" fmla="*/ 16680 w 905312"/>
              <a:gd name="connsiteY1" fmla="*/ 481323 h 645096"/>
              <a:gd name="connsiteX2" fmla="*/ 57624 w 905312"/>
              <a:gd name="connsiteY2" fmla="*/ 153776 h 645096"/>
              <a:gd name="connsiteX3" fmla="*/ 344227 w 905312"/>
              <a:gd name="connsiteY3" fmla="*/ 3651 h 645096"/>
              <a:gd name="connsiteX4" fmla="*/ 753660 w 905312"/>
              <a:gd name="connsiteY4" fmla="*/ 71890 h 645096"/>
              <a:gd name="connsiteX5" fmla="*/ 903785 w 905312"/>
              <a:gd name="connsiteY5" fmla="*/ 344845 h 645096"/>
              <a:gd name="connsiteX6" fmla="*/ 821898 w 905312"/>
              <a:gd name="connsiteY6" fmla="*/ 576857 h 645096"/>
              <a:gd name="connsiteX7" fmla="*/ 671773 w 905312"/>
              <a:gd name="connsiteY7" fmla="*/ 631448 h 645096"/>
              <a:gd name="connsiteX8" fmla="*/ 671773 w 905312"/>
              <a:gd name="connsiteY8" fmla="*/ 631448 h 645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312" h="645096">
                <a:moveTo>
                  <a:pt x="262340" y="645096"/>
                </a:moveTo>
                <a:cubicBezTo>
                  <a:pt x="156569" y="604152"/>
                  <a:pt x="50799" y="563209"/>
                  <a:pt x="16680" y="481323"/>
                </a:cubicBezTo>
                <a:cubicBezTo>
                  <a:pt x="-17439" y="399437"/>
                  <a:pt x="3033" y="233388"/>
                  <a:pt x="57624" y="153776"/>
                </a:cubicBezTo>
                <a:cubicBezTo>
                  <a:pt x="112215" y="74164"/>
                  <a:pt x="228221" y="17299"/>
                  <a:pt x="344227" y="3651"/>
                </a:cubicBezTo>
                <a:cubicBezTo>
                  <a:pt x="460233" y="-9997"/>
                  <a:pt x="660400" y="15024"/>
                  <a:pt x="753660" y="71890"/>
                </a:cubicBezTo>
                <a:cubicBezTo>
                  <a:pt x="846920" y="128756"/>
                  <a:pt x="892412" y="260684"/>
                  <a:pt x="903785" y="344845"/>
                </a:cubicBezTo>
                <a:cubicBezTo>
                  <a:pt x="915158" y="429006"/>
                  <a:pt x="860567" y="529090"/>
                  <a:pt x="821898" y="576857"/>
                </a:cubicBezTo>
                <a:cubicBezTo>
                  <a:pt x="783229" y="624624"/>
                  <a:pt x="671773" y="631448"/>
                  <a:pt x="671773" y="631448"/>
                </a:cubicBezTo>
                <a:lnTo>
                  <a:pt x="671773" y="631448"/>
                </a:lnTo>
              </a:path>
            </a:pathLst>
          </a:cu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 rot="15629134">
            <a:off x="1471138" y="2568078"/>
            <a:ext cx="1218681" cy="994371"/>
          </a:xfrm>
          <a:custGeom>
            <a:avLst/>
            <a:gdLst>
              <a:gd name="connsiteX0" fmla="*/ 262340 w 905312"/>
              <a:gd name="connsiteY0" fmla="*/ 645096 h 645096"/>
              <a:gd name="connsiteX1" fmla="*/ 16680 w 905312"/>
              <a:gd name="connsiteY1" fmla="*/ 481323 h 645096"/>
              <a:gd name="connsiteX2" fmla="*/ 57624 w 905312"/>
              <a:gd name="connsiteY2" fmla="*/ 153776 h 645096"/>
              <a:gd name="connsiteX3" fmla="*/ 344227 w 905312"/>
              <a:gd name="connsiteY3" fmla="*/ 3651 h 645096"/>
              <a:gd name="connsiteX4" fmla="*/ 753660 w 905312"/>
              <a:gd name="connsiteY4" fmla="*/ 71890 h 645096"/>
              <a:gd name="connsiteX5" fmla="*/ 903785 w 905312"/>
              <a:gd name="connsiteY5" fmla="*/ 344845 h 645096"/>
              <a:gd name="connsiteX6" fmla="*/ 821898 w 905312"/>
              <a:gd name="connsiteY6" fmla="*/ 576857 h 645096"/>
              <a:gd name="connsiteX7" fmla="*/ 671773 w 905312"/>
              <a:gd name="connsiteY7" fmla="*/ 631448 h 645096"/>
              <a:gd name="connsiteX8" fmla="*/ 671773 w 905312"/>
              <a:gd name="connsiteY8" fmla="*/ 631448 h 645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312" h="645096">
                <a:moveTo>
                  <a:pt x="262340" y="645096"/>
                </a:moveTo>
                <a:cubicBezTo>
                  <a:pt x="156569" y="604152"/>
                  <a:pt x="50799" y="563209"/>
                  <a:pt x="16680" y="481323"/>
                </a:cubicBezTo>
                <a:cubicBezTo>
                  <a:pt x="-17439" y="399437"/>
                  <a:pt x="3033" y="233388"/>
                  <a:pt x="57624" y="153776"/>
                </a:cubicBezTo>
                <a:cubicBezTo>
                  <a:pt x="112215" y="74164"/>
                  <a:pt x="228221" y="17299"/>
                  <a:pt x="344227" y="3651"/>
                </a:cubicBezTo>
                <a:cubicBezTo>
                  <a:pt x="460233" y="-9997"/>
                  <a:pt x="660400" y="15024"/>
                  <a:pt x="753660" y="71890"/>
                </a:cubicBezTo>
                <a:cubicBezTo>
                  <a:pt x="846920" y="128756"/>
                  <a:pt x="892412" y="260684"/>
                  <a:pt x="903785" y="344845"/>
                </a:cubicBezTo>
                <a:cubicBezTo>
                  <a:pt x="915158" y="429006"/>
                  <a:pt x="860567" y="529090"/>
                  <a:pt x="821898" y="576857"/>
                </a:cubicBezTo>
                <a:cubicBezTo>
                  <a:pt x="783229" y="624624"/>
                  <a:pt x="671773" y="631448"/>
                  <a:pt x="671773" y="631448"/>
                </a:cubicBezTo>
                <a:lnTo>
                  <a:pt x="671773" y="631448"/>
                </a:lnTo>
              </a:path>
            </a:pathLst>
          </a:cu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90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5" grpId="0" animBg="1"/>
      <p:bldP spid="39" grpId="0" animBg="1"/>
      <p:bldP spid="41" grpId="0" animBg="1"/>
      <p:bldP spid="4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279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Понятия отношения</vt:lpstr>
      <vt:lpstr>Презентация PowerPoint</vt:lpstr>
      <vt:lpstr>Отношения:</vt:lpstr>
      <vt:lpstr>X={2,3,4,5,6}</vt:lpstr>
      <vt:lpstr>Больше</vt:lpstr>
      <vt:lpstr>Презентация PowerPoint</vt:lpstr>
      <vt:lpstr>P, Q, R, S и др.</vt:lpstr>
      <vt:lpstr>Презентация PowerPoint</vt:lpstr>
      <vt:lpstr>Презентация PowerPoint</vt:lpstr>
      <vt:lpstr>Способы задания отношений</vt:lpstr>
      <vt:lpstr>Свойства отношений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Понятия отношения</dc:title>
  <dc:creator>Natalya</dc:creator>
  <cp:lastModifiedBy>Natalya</cp:lastModifiedBy>
  <cp:revision>12</cp:revision>
  <dcterms:created xsi:type="dcterms:W3CDTF">2020-11-21T01:37:37Z</dcterms:created>
  <dcterms:modified xsi:type="dcterms:W3CDTF">2020-11-21T03:26:50Z</dcterms:modified>
</cp:coreProperties>
</file>