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8" r:id="rId7"/>
    <p:sldId id="267" r:id="rId8"/>
    <p:sldId id="266" r:id="rId9"/>
    <p:sldId id="270" r:id="rId10"/>
    <p:sldId id="265" r:id="rId11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76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53BDE-6D0B-4B37-AC8F-485693C0132D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9CE63-C7E2-44A3-98D0-C976165D9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D070A-F0D1-41E6-ABEC-69F215F16A54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C0E03-BF36-4FDD-AFDB-6B067A7F8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8C65-2BC7-403D-8FAC-A31897ABDC18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05F74-C37A-45A6-8BB6-6C9619072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A98B2-2031-447C-B5DB-123D7A5C8F77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DC41B-DCD0-4FF6-B97C-C0618C39D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FD2E8-8BA8-41A7-9EAA-CC090D298991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E8FDE-939B-4CBC-8C91-5DB92F172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C11DD-D328-43B9-81EE-7E070699BC3E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5FB4B-FD88-4323-8E2E-006A8C3A3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D5576-5A8A-4E86-BBB8-4395BAC58DD1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B697D-0F55-4A0B-932F-4BA4614BC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8829C-4CE2-4938-BE57-ADB480177D4F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F0ADD-2647-48E1-94D0-8193C6638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1FF17-F75D-47F3-9870-55C3ED28BB92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2A771-21F0-421C-A840-CD1A1A1F1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F732C-E4C1-4BB8-9525-191C91EAA5D5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3AC9C-BBD9-4DD8-9BFB-4DADCDFB2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6CED7-A0DA-42D4-A15A-DA0A8D18E621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FB59B-B542-4589-A0A0-FCB456761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3A7ED0-1AA0-4149-8CF8-15D12A5DC6DC}" type="datetimeFigureOut">
              <a:rPr lang="ru-RU"/>
              <a:pPr>
                <a:defRPr/>
              </a:pPr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6E2EF0-054F-4C72-BE4B-4F3F0602C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427163" y="2566988"/>
            <a:ext cx="9705975" cy="1443037"/>
          </a:xfrm>
        </p:spPr>
        <p:txBody>
          <a:bodyPr/>
          <a:lstStyle/>
          <a:p>
            <a:r>
              <a:rPr lang="ru-RU" sz="6600" smtClean="0">
                <a:latin typeface="Times New Roman" pitchFamily="18" charset="0"/>
                <a:cs typeface="Times New Roman" pitchFamily="18" charset="0"/>
              </a:rPr>
              <a:t>Праздники народов мира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18338" y="5559425"/>
            <a:ext cx="4508500" cy="1065213"/>
          </a:xfrm>
        </p:spPr>
        <p:txBody>
          <a:bodyPr/>
          <a:lstStyle/>
          <a:p>
            <a:pPr algn="r"/>
            <a:r>
              <a:rPr lang="ru-RU" smtClean="0">
                <a:latin typeface="Times New Roman" pitchFamily="18" charset="0"/>
                <a:cs typeface="Times New Roman" pitchFamily="18" charset="0"/>
              </a:rPr>
              <a:t>Воспитатель ГПД </a:t>
            </a:r>
          </a:p>
          <a:p>
            <a:pPr algn="r"/>
            <a:r>
              <a:rPr lang="ru-RU" smtClean="0">
                <a:latin typeface="Times New Roman" pitchFamily="18" charset="0"/>
                <a:cs typeface="Times New Roman" pitchFamily="18" charset="0"/>
              </a:rPr>
              <a:t>Мартиросян А.О.</a:t>
            </a: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1957388" y="449263"/>
            <a:ext cx="73152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ГБОУ средняя школа № 259 </a:t>
            </a:r>
          </a:p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им. М.Т. Лорис-Меликова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1528763" y="627063"/>
            <a:ext cx="8610600" cy="1325562"/>
          </a:xfrm>
        </p:spPr>
        <p:txBody>
          <a:bodyPr/>
          <a:lstStyle/>
          <a:p>
            <a:pPr algn="ctr"/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27650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5113" y="1952625"/>
            <a:ext cx="4041775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191000" y="569913"/>
            <a:ext cx="7454900" cy="1325562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Всякая душа празднику рада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9688" y="1985963"/>
            <a:ext cx="7680325" cy="3597275"/>
          </a:xfrm>
        </p:spPr>
        <p:txBody>
          <a:bodyPr rtlCol="0">
            <a:normAutofit fontScale="92500"/>
          </a:bodyPr>
          <a:lstStyle/>
          <a:p>
            <a:pPr marL="0" indent="722313" algn="just" fontAlgn="auto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Греческий историк и философ Геродот писал: «Если бы предоставить всем народам на свете выбирать самые лучшие из всех обычаи и нравы, то каждый народ, внимательно рассмотрев их, выбрал бы свои собственные. Так, каждый народ убеждён, что его собственные обычаи и образ жизни некоторым образом наилучшие».</a:t>
            </a:r>
          </a:p>
        </p:txBody>
      </p:sp>
      <p:pic>
        <p:nvPicPr>
          <p:cNvPr id="1433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895475"/>
            <a:ext cx="2720975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Праздник - важнейший элемент традиционной народной культуры. 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661988" y="1938338"/>
            <a:ext cx="6107112" cy="4430712"/>
          </a:xfrm>
        </p:spPr>
        <p:txBody>
          <a:bodyPr/>
          <a:lstStyle/>
          <a:p>
            <a:pPr marL="0" indent="801688" algn="just">
              <a:lnSpc>
                <a:spcPct val="10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Представляет собой сплав многих сторон духовного существования народа. 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marL="0" indent="801688" algn="just">
              <a:lnSpc>
                <a:spcPct val="10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Он всегда способствовал объединению людей, помогал им преодолевать чувство одиночества, изолированности от общества, сплачивал все слои населения: от бедных и богатых до старых и малых.</a:t>
            </a: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7754938" y="5946775"/>
            <a:ext cx="3778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М.Бобышев  «Новогодняя елка на Манежной площади» 1947г.</a:t>
            </a:r>
          </a:p>
        </p:txBody>
      </p:sp>
      <p:pic>
        <p:nvPicPr>
          <p:cNvPr id="15364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54938" y="1938338"/>
            <a:ext cx="3530600" cy="368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8300"/>
            <a:ext cx="11017250" cy="2262188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многих праздников лежит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обряд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1688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установленных обычаем действий, связанных с религиозными или бытовыми традициями жизни народа. </a:t>
            </a:r>
            <a:endParaRPr lang="ru-RU" sz="3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6" name="Прямоугольник 4"/>
          <p:cNvSpPr>
            <a:spLocks noChangeArrowheads="1"/>
          </p:cNvSpPr>
          <p:nvPr/>
        </p:nvSpPr>
        <p:spPr bwMode="auto">
          <a:xfrm>
            <a:off x="528638" y="3000375"/>
            <a:ext cx="65944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«обряд»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синонимично словам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«ритуал», «церемониал»,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которые также означают сложившуюся на протяжении длительного времени систему действий человека, отражающую его обычаи и верования.</a:t>
            </a:r>
          </a:p>
        </p:txBody>
      </p:sp>
      <p:pic>
        <p:nvPicPr>
          <p:cNvPr id="16387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8863" y="2819400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7972425" y="5865813"/>
            <a:ext cx="3497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Встреча гостей Хлебом-Солью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idx="1"/>
          </p:nvPr>
        </p:nvSpPr>
        <p:spPr>
          <a:xfrm>
            <a:off x="869950" y="2941638"/>
            <a:ext cx="4824413" cy="3251200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Национальные праздники - это главная часть жизни и истории каждого народа в мире, их следует знать и уважать, потому что мы живем в многонациональной стране.</a:t>
            </a:r>
          </a:p>
        </p:txBody>
      </p:sp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715963" y="833438"/>
            <a:ext cx="10272712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Каждый народ трепетно хранит свои обычаи и традиции празднования, пришедшие из древних времен и передающиеся из поколения в поколение. </a:t>
            </a:r>
          </a:p>
        </p:txBody>
      </p:sp>
      <p:pic>
        <p:nvPicPr>
          <p:cNvPr id="1741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0138" y="2052638"/>
            <a:ext cx="52959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460750" cy="1325563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Масленница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838200" y="1427163"/>
            <a:ext cx="4984750" cy="4749800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Ма́сленица — славянский традиционный праздник, отмечаемый в течение недели перед Великим постом.</a:t>
            </a:r>
          </a:p>
          <a:p>
            <a:pPr marL="0" indent="0" algn="just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Дата Масленицы меняется каждый год в зависимости от даты празднования Пасхи. Главные традиционные атрибуты народного празднования Масленицы — чучело Масленицы, забавы, катание на санях, гулянья, блины и лепёшки, а у белорусов и украинцев также вареники, сырники и колодка.</a:t>
            </a:r>
          </a:p>
        </p:txBody>
      </p:sp>
      <p:pic>
        <p:nvPicPr>
          <p:cNvPr id="1843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6200" y="496888"/>
            <a:ext cx="4589463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29413" y="3802063"/>
            <a:ext cx="39846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46825" y="2679700"/>
            <a:ext cx="4806950" cy="3200400"/>
          </a:xfrm>
        </p:spPr>
      </p:pic>
      <p:sp>
        <p:nvSpPr>
          <p:cNvPr id="19458" name="Прямоугольник 4"/>
          <p:cNvSpPr>
            <a:spLocks noChangeArrowheads="1"/>
          </p:cNvSpPr>
          <p:nvPr/>
        </p:nvSpPr>
        <p:spPr bwMode="auto">
          <a:xfrm>
            <a:off x="903288" y="461963"/>
            <a:ext cx="108870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последний день происходят "проводы Масленицы". К этому дню делают чучело Масленицы из соломы или тряпок, наряжают его в женскую одежду, несут через всю деревню; выйдя за село, чучело либо топят в проруби, либо сжигают или просто разрывают на части, а оставшуюся солому раскидывают по полю: на богатый урожай.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5538" y="2679700"/>
            <a:ext cx="457358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022725" cy="1325563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Вардавар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7572375" y="1825625"/>
            <a:ext cx="4170363" cy="4351338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Вардавар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— один из излюбленных в народе армянских праздников, отмечаемый на 98 день после Пасхи. Согласно обычаям праздника, принято обливать друг друга водой, что носит очень масштабный характер.</a:t>
            </a:r>
          </a:p>
          <a:p>
            <a:pPr marL="0" indent="0" algn="just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325" y="1989138"/>
            <a:ext cx="6600825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2"/>
          <p:cNvSpPr>
            <a:spLocks noGrp="1"/>
          </p:cNvSpPr>
          <p:nvPr>
            <p:ph idx="1"/>
          </p:nvPr>
        </p:nvSpPr>
        <p:spPr>
          <a:xfrm>
            <a:off x="838200" y="954088"/>
            <a:ext cx="5226050" cy="4692650"/>
          </a:xfrm>
        </p:spPr>
        <p:txBody>
          <a:bodyPr/>
          <a:lstStyle/>
          <a:p>
            <a:pPr marL="0" indent="546100" algn="just">
              <a:buFont typeface="Arial" charset="0"/>
              <a:buNone/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Слово «Вардавар» состоит из корней «вард» — «роза» и «вар» — «яркая, огненная», означает «яркая, огненная роза», что связано с культом древнеармянской богини Астхик- богини любви, водной стихии и плодородия. </a:t>
            </a:r>
          </a:p>
          <a:p>
            <a:pPr marL="0" indent="546100" algn="just">
              <a:buFont typeface="Arial" charset="0"/>
              <a:buNone/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Отсюда и традиционное обливание водой друг друга и установление букетов из алых или оранжевых цветов перед домом (или на крыше).</a:t>
            </a:r>
          </a:p>
        </p:txBody>
      </p:sp>
      <p:pic>
        <p:nvPicPr>
          <p:cNvPr id="2150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9963" y="1011238"/>
            <a:ext cx="3910012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</TotalTime>
  <Words>372</Words>
  <Application>Microsoft Office PowerPoint</Application>
  <PresentationFormat>Произвольный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Arial</vt:lpstr>
      <vt:lpstr>Calibri Light</vt:lpstr>
      <vt:lpstr>Times New Roman</vt:lpstr>
      <vt:lpstr>Тема Office</vt:lpstr>
      <vt:lpstr>Праздники народов мира</vt:lpstr>
      <vt:lpstr>Всякая душа празднику рада </vt:lpstr>
      <vt:lpstr>Праздник - важнейший элемент традиционной народной культуры. </vt:lpstr>
      <vt:lpstr>Слайд 4</vt:lpstr>
      <vt:lpstr>Слайд 5</vt:lpstr>
      <vt:lpstr>Масленница</vt:lpstr>
      <vt:lpstr>Слайд 7</vt:lpstr>
      <vt:lpstr>Вардавар</vt:lpstr>
      <vt:lpstr>Слайд 9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Праздники народов мира</dc:title>
  <dc:creator>Lilit</dc:creator>
  <cp:lastModifiedBy>teacher</cp:lastModifiedBy>
  <cp:revision>30</cp:revision>
  <dcterms:created xsi:type="dcterms:W3CDTF">2019-10-25T03:09:13Z</dcterms:created>
  <dcterms:modified xsi:type="dcterms:W3CDTF">2021-10-26T09:55:41Z</dcterms:modified>
</cp:coreProperties>
</file>