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1" r:id="rId5"/>
    <p:sldId id="258" r:id="rId6"/>
    <p:sldId id="263" r:id="rId7"/>
    <p:sldId id="264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318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448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26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571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06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86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447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65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741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620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36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B6082-DF93-47BF-A3E0-A83DC231372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528E7-FCB1-4796-8D11-88F58C1F8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935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12776"/>
            <a:ext cx="9380325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dirty="0"/>
              <a:t>-bulling</a:t>
            </a:r>
            <a:endParaRPr lang="ru-RU" sz="4400" dirty="0"/>
          </a:p>
          <a:p>
            <a:r>
              <a:rPr lang="en-US" sz="4400" dirty="0"/>
              <a:t>-appearances and clothes</a:t>
            </a:r>
            <a:endParaRPr lang="ru-RU" sz="4400" dirty="0"/>
          </a:p>
          <a:p>
            <a:r>
              <a:rPr lang="en-US" sz="4400" dirty="0"/>
              <a:t>-relationships with friends, family</a:t>
            </a:r>
            <a:endParaRPr lang="ru-RU" sz="4400" dirty="0"/>
          </a:p>
          <a:p>
            <a:r>
              <a:rPr lang="en-US" sz="4400" dirty="0"/>
              <a:t>-participating in youth movements</a:t>
            </a:r>
            <a:endParaRPr lang="ru-RU" sz="4400" dirty="0"/>
          </a:p>
          <a:p>
            <a:r>
              <a:rPr lang="en-US" sz="4400" dirty="0"/>
              <a:t>-future career</a:t>
            </a:r>
            <a:endParaRPr lang="ru-RU" sz="4400" dirty="0"/>
          </a:p>
          <a:p>
            <a:r>
              <a:rPr lang="en-US" sz="4400" dirty="0"/>
              <a:t>-possibility of earning money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2051720" y="332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701988"/>
            <a:ext cx="5700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Algerian" panose="04020705040A02060702" pitchFamily="82" charset="0"/>
              </a:rPr>
              <a:t>T</a:t>
            </a:r>
            <a:r>
              <a:rPr lang="en-US" sz="3200" dirty="0" smtClean="0">
                <a:latin typeface="Algerian" panose="04020705040A02060702" pitchFamily="82" charset="0"/>
              </a:rPr>
              <a:t>he </a:t>
            </a:r>
            <a:r>
              <a:rPr lang="en-US" sz="3200" dirty="0">
                <a:latin typeface="Algerian" panose="04020705040A02060702" pitchFamily="82" charset="0"/>
              </a:rPr>
              <a:t>teenagers’ </a:t>
            </a:r>
            <a:r>
              <a:rPr lang="en-US" sz="3200" dirty="0" smtClean="0">
                <a:latin typeface="Algerian" panose="04020705040A02060702" pitchFamily="82" charset="0"/>
              </a:rPr>
              <a:t>problems: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4859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908721"/>
            <a:ext cx="529444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PART-TIME GOBS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</a:t>
            </a:r>
          </a:p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TEENAGERS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leaner works at window. - 10724397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3"/>
            <a:ext cx="4093030" cy="272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daboutme.ru/upload/medialibrary/952/shutterstock_2860623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683" y="3998148"/>
            <a:ext cx="3244913" cy="216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83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12738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lgerian" panose="04020705040A02060702" pitchFamily="82" charset="0"/>
              </a:rPr>
              <a:t>Why do teenagers want to have part-time jobs</a:t>
            </a:r>
            <a:r>
              <a:rPr lang="en-US" sz="3600" dirty="0" smtClean="0">
                <a:latin typeface="Algerian" panose="04020705040A02060702" pitchFamily="82" charset="0"/>
              </a:rPr>
              <a:t>?</a:t>
            </a:r>
          </a:p>
          <a:p>
            <a:r>
              <a:rPr lang="en-US" sz="3600" dirty="0" smtClean="0">
                <a:latin typeface="Algerian" panose="04020705040A02060702" pitchFamily="82" charset="0"/>
              </a:rPr>
              <a:t> </a:t>
            </a:r>
            <a:r>
              <a:rPr lang="en-US" sz="3600" dirty="0">
                <a:latin typeface="Algerian" panose="04020705040A02060702" pitchFamily="82" charset="0"/>
              </a:rPr>
              <a:t>What do they do with money</a:t>
            </a:r>
            <a:r>
              <a:rPr lang="en-US" sz="3600" dirty="0" smtClean="0">
                <a:latin typeface="Algerian" panose="04020705040A02060702" pitchFamily="82" charset="0"/>
              </a:rPr>
              <a:t>?</a:t>
            </a:r>
          </a:p>
          <a:p>
            <a:r>
              <a:rPr lang="en-US" sz="3600" dirty="0" smtClean="0">
                <a:latin typeface="Algerian" panose="04020705040A02060702" pitchFamily="82" charset="0"/>
              </a:rPr>
              <a:t> </a:t>
            </a:r>
            <a:r>
              <a:rPr lang="en-US" sz="3600" dirty="0">
                <a:latin typeface="Algerian" panose="04020705040A02060702" pitchFamily="82" charset="0"/>
              </a:rPr>
              <a:t>What odd jobs can they do?</a:t>
            </a:r>
            <a:endParaRPr lang="ru-RU" sz="3600" dirty="0"/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175047" y="3304870"/>
            <a:ext cx="2642592" cy="208823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AutoShape 2" descr="https://danitorisenka.com/wp-content/uploads/2018/12/%E5%9B%B31-1118x53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danitorisenka.com/wp-content/uploads/2018/12/%E5%9B%B31-1118x538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danitorisenka.com/wp-content/uploads/2018/12/%E5%9B%B31-1118x53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859" y="3645024"/>
            <a:ext cx="5824613" cy="280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605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517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Choose the correct word: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111971"/>
            <a:ext cx="70567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friend is____. 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Hospitable/Hospitality</a:t>
            </a:r>
          </a:p>
          <a:p>
            <a:pPr marL="342900" indent="-342900">
              <a:buFontTx/>
              <a:buAutoNum type="arabicParenR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 is the best policy.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Honest/Honesty</a:t>
            </a:r>
            <a:endParaRPr lang="ru-RU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arenR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was surprised by his ____. </a:t>
            </a:r>
            <a:r>
              <a:rPr lang="en-US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responsible/responsibility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arenR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 has a very original and _____ mind.</a:t>
            </a:r>
            <a:r>
              <a:rPr lang="en-US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arenR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teacher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expects _____from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class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arenR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_____is bigger than my appetite.</a:t>
            </a:r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Curious/curiosity</a:t>
            </a:r>
            <a:endParaRPr lang="ru-RU" sz="2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_____child doesn’t want to do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household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chores.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arenR"/>
            </a:pPr>
            <a:endParaRPr lang="ru-RU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4437113"/>
            <a:ext cx="30243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Lazy/Laziness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2348880"/>
            <a:ext cx="36724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creative/creativity</a:t>
            </a:r>
            <a:endParaRPr lang="ru-RU" sz="3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2780927"/>
            <a:ext cx="352839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obedience/obedient</a:t>
            </a:r>
            <a:endParaRPr lang="ru-RU" sz="3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125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996951"/>
            <a:ext cx="3384376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b="1" dirty="0" smtClean="0"/>
              <a:t>WANTED!!! </a:t>
            </a:r>
          </a:p>
          <a:p>
            <a:r>
              <a:rPr lang="en-US" b="1" dirty="0" smtClean="0"/>
              <a:t>An </a:t>
            </a:r>
            <a:r>
              <a:rPr lang="en-US" b="1" dirty="0"/>
              <a:t>animal lover to walk with the friendliest dog </a:t>
            </a:r>
          </a:p>
          <a:p>
            <a:pPr lvl="0"/>
            <a:r>
              <a:rPr lang="en-US" b="1" dirty="0" smtClean="0"/>
              <a:t>every </a:t>
            </a:r>
            <a:r>
              <a:rPr lang="en-US" b="1" dirty="0"/>
              <a:t>evening </a:t>
            </a:r>
            <a:endParaRPr lang="en-US" b="1" dirty="0" smtClean="0"/>
          </a:p>
          <a:p>
            <a:pPr lvl="0"/>
            <a:r>
              <a:rPr lang="en-US" b="1" dirty="0" smtClean="0"/>
              <a:t>from </a:t>
            </a:r>
            <a:r>
              <a:rPr lang="en-US" b="1" dirty="0"/>
              <a:t>Monday to Friday from 5 to 5;30 pm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63689" y="332656"/>
            <a:ext cx="55186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ADVERTISEMENTS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255986"/>
            <a:ext cx="2810452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WANTED</a:t>
            </a:r>
            <a:r>
              <a:rPr lang="en-US" b="1" dirty="0" smtClean="0"/>
              <a:t>!!! </a:t>
            </a:r>
          </a:p>
          <a:p>
            <a:pPr lvl="0"/>
            <a:r>
              <a:rPr lang="en-US" b="1" dirty="0" smtClean="0"/>
              <a:t>People </a:t>
            </a:r>
            <a:r>
              <a:rPr lang="en-US" b="1" dirty="0"/>
              <a:t>with green </a:t>
            </a:r>
            <a:r>
              <a:rPr lang="en-US" b="1" dirty="0" smtClean="0"/>
              <a:t>fingers</a:t>
            </a:r>
          </a:p>
          <a:p>
            <a:pPr lvl="0"/>
            <a:r>
              <a:rPr lang="en-US" b="1" dirty="0" smtClean="0"/>
              <a:t> </a:t>
            </a:r>
            <a:r>
              <a:rPr lang="en-US" b="1" dirty="0"/>
              <a:t>to work in the garden </a:t>
            </a:r>
            <a:endParaRPr lang="en-US" b="1" dirty="0" smtClean="0"/>
          </a:p>
          <a:p>
            <a:pPr lvl="0"/>
            <a:r>
              <a:rPr lang="en-US" b="1" dirty="0" smtClean="0"/>
              <a:t>every </a:t>
            </a:r>
            <a:r>
              <a:rPr lang="en-US" b="1" dirty="0"/>
              <a:t>Sunday </a:t>
            </a:r>
            <a:endParaRPr lang="en-US" b="1" dirty="0" smtClean="0"/>
          </a:p>
          <a:p>
            <a:pPr lvl="0"/>
            <a:r>
              <a:rPr lang="en-US" b="1" dirty="0" smtClean="0"/>
              <a:t>from </a:t>
            </a:r>
            <a:r>
              <a:rPr lang="en-US" b="1" dirty="0"/>
              <a:t>12:00 pm to 2:pm!!!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660232" y="3356992"/>
            <a:ext cx="2376264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WANTED</a:t>
            </a:r>
            <a:r>
              <a:rPr lang="en-US" b="1" dirty="0" smtClean="0"/>
              <a:t>!!</a:t>
            </a:r>
          </a:p>
          <a:p>
            <a:pPr lvl="0"/>
            <a:r>
              <a:rPr lang="en-US" b="1" dirty="0" smtClean="0"/>
              <a:t>Friendly </a:t>
            </a:r>
            <a:r>
              <a:rPr lang="en-US" b="1" dirty="0"/>
              <a:t>English- speaking </a:t>
            </a:r>
            <a:r>
              <a:rPr lang="en-US" b="1" dirty="0" smtClean="0"/>
              <a:t>people</a:t>
            </a:r>
          </a:p>
          <a:p>
            <a:pPr lvl="0"/>
            <a:r>
              <a:rPr lang="en-US" b="1" dirty="0" smtClean="0"/>
              <a:t> </a:t>
            </a:r>
            <a:r>
              <a:rPr lang="en-US" b="1" dirty="0"/>
              <a:t>to work as restaurant staff!!!!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5085184"/>
            <a:ext cx="3024336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b="1" dirty="0"/>
              <a:t>WANTED</a:t>
            </a:r>
            <a:r>
              <a:rPr lang="en-US" b="1" dirty="0" smtClean="0"/>
              <a:t>!!!</a:t>
            </a:r>
          </a:p>
          <a:p>
            <a:pPr lvl="0"/>
            <a:r>
              <a:rPr lang="en-US" dirty="0" smtClean="0"/>
              <a:t> </a:t>
            </a:r>
            <a:r>
              <a:rPr lang="en-US" b="1" dirty="0"/>
              <a:t>A person to be responsible for a child </a:t>
            </a:r>
            <a:endParaRPr lang="en-US" b="1" dirty="0" smtClean="0"/>
          </a:p>
          <a:p>
            <a:pPr lvl="0"/>
            <a:r>
              <a:rPr lang="en-US" b="1" dirty="0" smtClean="0"/>
              <a:t>From </a:t>
            </a:r>
            <a:r>
              <a:rPr lang="en-US" b="1" dirty="0"/>
              <a:t>4 pm to 5:30 pm on Saturdays.</a:t>
            </a:r>
            <a:endParaRPr lang="ru-RU" b="1" dirty="0"/>
          </a:p>
        </p:txBody>
      </p:sp>
      <p:pic>
        <p:nvPicPr>
          <p:cNvPr id="1026" name="Picture 2" descr="https://storage.myseldon.com/news_pict_EE/EE87F550EBF96B2E61C40E024BCFB1D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55986"/>
            <a:ext cx="2346228" cy="157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3707904" y="1556792"/>
            <a:ext cx="2808312" cy="4378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erply.com/wp-content/uploads/2019/05/thumbs-up-1200x8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967302"/>
            <a:ext cx="2379699" cy="158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олилиния 9"/>
          <p:cNvSpPr/>
          <p:nvPr/>
        </p:nvSpPr>
        <p:spPr>
          <a:xfrm>
            <a:off x="5608232" y="4036483"/>
            <a:ext cx="3365866" cy="1490594"/>
          </a:xfrm>
          <a:custGeom>
            <a:avLst/>
            <a:gdLst>
              <a:gd name="connsiteX0" fmla="*/ 960208 w 3365866"/>
              <a:gd name="connsiteY0" fmla="*/ 63077 h 1490594"/>
              <a:gd name="connsiteX1" fmla="*/ 88 w 3365866"/>
              <a:gd name="connsiteY1" fmla="*/ 154517 h 1490594"/>
              <a:gd name="connsiteX2" fmla="*/ 1005928 w 3365866"/>
              <a:gd name="connsiteY2" fmla="*/ 1404197 h 1490594"/>
              <a:gd name="connsiteX3" fmla="*/ 868768 w 3365866"/>
              <a:gd name="connsiteY3" fmla="*/ 1297517 h 1490594"/>
              <a:gd name="connsiteX4" fmla="*/ 3230968 w 3365866"/>
              <a:gd name="connsiteY4" fmla="*/ 611717 h 1490594"/>
              <a:gd name="connsiteX5" fmla="*/ 3078568 w 3365866"/>
              <a:gd name="connsiteY5" fmla="*/ 1007957 h 1490594"/>
              <a:gd name="connsiteX6" fmla="*/ 3109048 w 3365866"/>
              <a:gd name="connsiteY6" fmla="*/ 1023197 h 149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65866" h="1490594">
                <a:moveTo>
                  <a:pt x="960208" y="63077"/>
                </a:moveTo>
                <a:cubicBezTo>
                  <a:pt x="476338" y="-2963"/>
                  <a:pt x="-7532" y="-69003"/>
                  <a:pt x="88" y="154517"/>
                </a:cubicBezTo>
                <a:cubicBezTo>
                  <a:pt x="7708" y="378037"/>
                  <a:pt x="861148" y="1213697"/>
                  <a:pt x="1005928" y="1404197"/>
                </a:cubicBezTo>
                <a:cubicBezTo>
                  <a:pt x="1150708" y="1594697"/>
                  <a:pt x="497928" y="1429597"/>
                  <a:pt x="868768" y="1297517"/>
                </a:cubicBezTo>
                <a:cubicBezTo>
                  <a:pt x="1239608" y="1165437"/>
                  <a:pt x="2862668" y="659977"/>
                  <a:pt x="3230968" y="611717"/>
                </a:cubicBezTo>
                <a:cubicBezTo>
                  <a:pt x="3599268" y="563457"/>
                  <a:pt x="3098888" y="939377"/>
                  <a:pt x="3078568" y="1007957"/>
                </a:cubicBezTo>
                <a:cubicBezTo>
                  <a:pt x="3058248" y="1076537"/>
                  <a:pt x="3083648" y="1049867"/>
                  <a:pt x="3109048" y="10231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s://st2.depositphotos.com/1091429/11997/i/950/depositphotos_119977064-stock-photo-teacher-reads-a-book-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801" y="5248965"/>
            <a:ext cx="2072418" cy="142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олилиния 11"/>
          <p:cNvSpPr/>
          <p:nvPr/>
        </p:nvSpPr>
        <p:spPr>
          <a:xfrm>
            <a:off x="2590800" y="4831080"/>
            <a:ext cx="1647776" cy="502920"/>
          </a:xfrm>
          <a:custGeom>
            <a:avLst/>
            <a:gdLst>
              <a:gd name="connsiteX0" fmla="*/ 30480 w 1647776"/>
              <a:gd name="connsiteY0" fmla="*/ 487680 h 502920"/>
              <a:gd name="connsiteX1" fmla="*/ 0 w 1647776"/>
              <a:gd name="connsiteY1" fmla="*/ 411480 h 502920"/>
              <a:gd name="connsiteX2" fmla="*/ 30480 w 1647776"/>
              <a:gd name="connsiteY2" fmla="*/ 365760 h 502920"/>
              <a:gd name="connsiteX3" fmla="*/ 45720 w 1647776"/>
              <a:gd name="connsiteY3" fmla="*/ 304800 h 502920"/>
              <a:gd name="connsiteX4" fmla="*/ 152400 w 1647776"/>
              <a:gd name="connsiteY4" fmla="*/ 137160 h 502920"/>
              <a:gd name="connsiteX5" fmla="*/ 320040 w 1647776"/>
              <a:gd name="connsiteY5" fmla="*/ 198120 h 502920"/>
              <a:gd name="connsiteX6" fmla="*/ 396240 w 1647776"/>
              <a:gd name="connsiteY6" fmla="*/ 289560 h 502920"/>
              <a:gd name="connsiteX7" fmla="*/ 411480 w 1647776"/>
              <a:gd name="connsiteY7" fmla="*/ 335280 h 502920"/>
              <a:gd name="connsiteX8" fmla="*/ 335280 w 1647776"/>
              <a:gd name="connsiteY8" fmla="*/ 320040 h 502920"/>
              <a:gd name="connsiteX9" fmla="*/ 396240 w 1647776"/>
              <a:gd name="connsiteY9" fmla="*/ 91440 h 502920"/>
              <a:gd name="connsiteX10" fmla="*/ 457200 w 1647776"/>
              <a:gd name="connsiteY10" fmla="*/ 76200 h 502920"/>
              <a:gd name="connsiteX11" fmla="*/ 502920 w 1647776"/>
              <a:gd name="connsiteY11" fmla="*/ 45720 h 502920"/>
              <a:gd name="connsiteX12" fmla="*/ 563880 w 1647776"/>
              <a:gd name="connsiteY12" fmla="*/ 30480 h 502920"/>
              <a:gd name="connsiteX13" fmla="*/ 624840 w 1647776"/>
              <a:gd name="connsiteY13" fmla="*/ 0 h 502920"/>
              <a:gd name="connsiteX14" fmla="*/ 701040 w 1647776"/>
              <a:gd name="connsiteY14" fmla="*/ 15240 h 502920"/>
              <a:gd name="connsiteX15" fmla="*/ 762000 w 1647776"/>
              <a:gd name="connsiteY15" fmla="*/ 121920 h 502920"/>
              <a:gd name="connsiteX16" fmla="*/ 746760 w 1647776"/>
              <a:gd name="connsiteY16" fmla="*/ 365760 h 502920"/>
              <a:gd name="connsiteX17" fmla="*/ 731520 w 1647776"/>
              <a:gd name="connsiteY17" fmla="*/ 411480 h 502920"/>
              <a:gd name="connsiteX18" fmla="*/ 670560 w 1647776"/>
              <a:gd name="connsiteY18" fmla="*/ 381000 h 502920"/>
              <a:gd name="connsiteX19" fmla="*/ 685800 w 1647776"/>
              <a:gd name="connsiteY19" fmla="*/ 289560 h 502920"/>
              <a:gd name="connsiteX20" fmla="*/ 731520 w 1647776"/>
              <a:gd name="connsiteY20" fmla="*/ 274320 h 502920"/>
              <a:gd name="connsiteX21" fmla="*/ 853440 w 1647776"/>
              <a:gd name="connsiteY21" fmla="*/ 228600 h 502920"/>
              <a:gd name="connsiteX22" fmla="*/ 960120 w 1647776"/>
              <a:gd name="connsiteY22" fmla="*/ 259080 h 502920"/>
              <a:gd name="connsiteX23" fmla="*/ 1051560 w 1647776"/>
              <a:gd name="connsiteY23" fmla="*/ 335280 h 502920"/>
              <a:gd name="connsiteX24" fmla="*/ 1066800 w 1647776"/>
              <a:gd name="connsiteY24" fmla="*/ 381000 h 502920"/>
              <a:gd name="connsiteX25" fmla="*/ 990600 w 1647776"/>
              <a:gd name="connsiteY25" fmla="*/ 365760 h 502920"/>
              <a:gd name="connsiteX26" fmla="*/ 1005840 w 1647776"/>
              <a:gd name="connsiteY26" fmla="*/ 320040 h 502920"/>
              <a:gd name="connsiteX27" fmla="*/ 1173480 w 1647776"/>
              <a:gd name="connsiteY27" fmla="*/ 243840 h 502920"/>
              <a:gd name="connsiteX28" fmla="*/ 1234440 w 1647776"/>
              <a:gd name="connsiteY28" fmla="*/ 213360 h 502920"/>
              <a:gd name="connsiteX29" fmla="*/ 1584960 w 1647776"/>
              <a:gd name="connsiteY29" fmla="*/ 228600 h 502920"/>
              <a:gd name="connsiteX30" fmla="*/ 1645920 w 1647776"/>
              <a:gd name="connsiteY30" fmla="*/ 289560 h 502920"/>
              <a:gd name="connsiteX31" fmla="*/ 1645920 w 1647776"/>
              <a:gd name="connsiteY31" fmla="*/ 502920 h 50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647776" h="502920">
                <a:moveTo>
                  <a:pt x="30480" y="487680"/>
                </a:moveTo>
                <a:cubicBezTo>
                  <a:pt x="20320" y="462280"/>
                  <a:pt x="0" y="438837"/>
                  <a:pt x="0" y="411480"/>
                </a:cubicBezTo>
                <a:cubicBezTo>
                  <a:pt x="0" y="393164"/>
                  <a:pt x="23265" y="382595"/>
                  <a:pt x="30480" y="365760"/>
                </a:cubicBezTo>
                <a:cubicBezTo>
                  <a:pt x="38731" y="346508"/>
                  <a:pt x="37664" y="324134"/>
                  <a:pt x="45720" y="304800"/>
                </a:cubicBezTo>
                <a:cubicBezTo>
                  <a:pt x="96148" y="183774"/>
                  <a:pt x="84119" y="205441"/>
                  <a:pt x="152400" y="137160"/>
                </a:cubicBezTo>
                <a:cubicBezTo>
                  <a:pt x="245510" y="152678"/>
                  <a:pt x="243751" y="140903"/>
                  <a:pt x="320040" y="198120"/>
                </a:cubicBezTo>
                <a:cubicBezTo>
                  <a:pt x="347004" y="218343"/>
                  <a:pt x="380751" y="258582"/>
                  <a:pt x="396240" y="289560"/>
                </a:cubicBezTo>
                <a:cubicBezTo>
                  <a:pt x="403424" y="303928"/>
                  <a:pt x="425848" y="328096"/>
                  <a:pt x="411480" y="335280"/>
                </a:cubicBezTo>
                <a:cubicBezTo>
                  <a:pt x="388312" y="346864"/>
                  <a:pt x="360680" y="325120"/>
                  <a:pt x="335280" y="320040"/>
                </a:cubicBezTo>
                <a:cubicBezTo>
                  <a:pt x="342840" y="229321"/>
                  <a:pt x="310602" y="140376"/>
                  <a:pt x="396240" y="91440"/>
                </a:cubicBezTo>
                <a:cubicBezTo>
                  <a:pt x="414426" y="81048"/>
                  <a:pt x="436880" y="81280"/>
                  <a:pt x="457200" y="76200"/>
                </a:cubicBezTo>
                <a:cubicBezTo>
                  <a:pt x="472440" y="66040"/>
                  <a:pt x="486085" y="52935"/>
                  <a:pt x="502920" y="45720"/>
                </a:cubicBezTo>
                <a:cubicBezTo>
                  <a:pt x="522172" y="37469"/>
                  <a:pt x="544268" y="37834"/>
                  <a:pt x="563880" y="30480"/>
                </a:cubicBezTo>
                <a:cubicBezTo>
                  <a:pt x="585152" y="22503"/>
                  <a:pt x="604520" y="10160"/>
                  <a:pt x="624840" y="0"/>
                </a:cubicBezTo>
                <a:cubicBezTo>
                  <a:pt x="650240" y="5080"/>
                  <a:pt x="678550" y="2389"/>
                  <a:pt x="701040" y="15240"/>
                </a:cubicBezTo>
                <a:cubicBezTo>
                  <a:pt x="716119" y="23856"/>
                  <a:pt x="758063" y="114045"/>
                  <a:pt x="762000" y="121920"/>
                </a:cubicBezTo>
                <a:cubicBezTo>
                  <a:pt x="756920" y="203200"/>
                  <a:pt x="755285" y="284769"/>
                  <a:pt x="746760" y="365760"/>
                </a:cubicBezTo>
                <a:cubicBezTo>
                  <a:pt x="745078" y="381736"/>
                  <a:pt x="747272" y="408330"/>
                  <a:pt x="731520" y="411480"/>
                </a:cubicBezTo>
                <a:cubicBezTo>
                  <a:pt x="709243" y="415935"/>
                  <a:pt x="690880" y="391160"/>
                  <a:pt x="670560" y="381000"/>
                </a:cubicBezTo>
                <a:cubicBezTo>
                  <a:pt x="675640" y="350520"/>
                  <a:pt x="670469" y="316389"/>
                  <a:pt x="685800" y="289560"/>
                </a:cubicBezTo>
                <a:cubicBezTo>
                  <a:pt x="693770" y="275612"/>
                  <a:pt x="716755" y="280648"/>
                  <a:pt x="731520" y="274320"/>
                </a:cubicBezTo>
                <a:cubicBezTo>
                  <a:pt x="843092" y="226504"/>
                  <a:pt x="741050" y="256697"/>
                  <a:pt x="853440" y="228600"/>
                </a:cubicBezTo>
                <a:cubicBezTo>
                  <a:pt x="872972" y="233483"/>
                  <a:pt x="938256" y="248148"/>
                  <a:pt x="960120" y="259080"/>
                </a:cubicBezTo>
                <a:cubicBezTo>
                  <a:pt x="1002555" y="280298"/>
                  <a:pt x="1017855" y="301575"/>
                  <a:pt x="1051560" y="335280"/>
                </a:cubicBezTo>
                <a:cubicBezTo>
                  <a:pt x="1056640" y="350520"/>
                  <a:pt x="1081168" y="373816"/>
                  <a:pt x="1066800" y="381000"/>
                </a:cubicBezTo>
                <a:cubicBezTo>
                  <a:pt x="1043632" y="392584"/>
                  <a:pt x="1008916" y="384076"/>
                  <a:pt x="990600" y="365760"/>
                </a:cubicBezTo>
                <a:cubicBezTo>
                  <a:pt x="979241" y="354401"/>
                  <a:pt x="993160" y="329903"/>
                  <a:pt x="1005840" y="320040"/>
                </a:cubicBezTo>
                <a:cubicBezTo>
                  <a:pt x="1102236" y="245065"/>
                  <a:pt x="1098759" y="275863"/>
                  <a:pt x="1173480" y="243840"/>
                </a:cubicBezTo>
                <a:cubicBezTo>
                  <a:pt x="1194362" y="234891"/>
                  <a:pt x="1214120" y="223520"/>
                  <a:pt x="1234440" y="213360"/>
                </a:cubicBezTo>
                <a:cubicBezTo>
                  <a:pt x="1351280" y="218440"/>
                  <a:pt x="1468354" y="219630"/>
                  <a:pt x="1584960" y="228600"/>
                </a:cubicBezTo>
                <a:cubicBezTo>
                  <a:pt x="1628186" y="231925"/>
                  <a:pt x="1643334" y="245595"/>
                  <a:pt x="1645920" y="289560"/>
                </a:cubicBezTo>
                <a:cubicBezTo>
                  <a:pt x="1650096" y="360557"/>
                  <a:pt x="1645920" y="431800"/>
                  <a:pt x="1645920" y="50292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https://sun1-87.userapi.com/K7vzfZzMAiCikvPawANI_361-GuVM_jUhD-ysw/ZhldzrzFr6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384" y="2564691"/>
            <a:ext cx="1899827" cy="111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Круговая стрелка 13"/>
          <p:cNvSpPr/>
          <p:nvPr/>
        </p:nvSpPr>
        <p:spPr>
          <a:xfrm>
            <a:off x="3494020" y="2996951"/>
            <a:ext cx="1028990" cy="36004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00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lyclipart.com/thumb2/amazing-man-on-the-moon-clipart-bald-professors-talking-free-209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644314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orage.myseldon.com/news_pict_EE/EE87F550EBF96B2E61C40E024BCFB1D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55986"/>
            <a:ext cx="2346228" cy="157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sun1-87.userapi.com/K7vzfZzMAiCikvPawANI_361-GuVM_jUhD-ysw/ZhldzrzFr6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50" y="4725144"/>
            <a:ext cx="1899827" cy="111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erply.com/wp-content/uploads/2019/05/thumbs-up-1200x8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967302"/>
            <a:ext cx="2379699" cy="158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st2.depositphotos.com/1091429/11997/i/950/depositphotos_119977064-stock-photo-teacher-reads-a-book-t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2072418" cy="142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442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319556"/>
            <a:ext cx="72664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lgerian" panose="04020705040A02060702" pitchFamily="82" charset="0"/>
              </a:rPr>
              <a:t>I </a:t>
            </a:r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would be </a:t>
            </a:r>
            <a:r>
              <a:rPr lang="en-US" sz="2800" dirty="0" smtClean="0">
                <a:latin typeface="Algerian" panose="04020705040A02060702" pitchFamily="82" charset="0"/>
              </a:rPr>
              <a:t>a deliverer </a:t>
            </a:r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if</a:t>
            </a:r>
            <a:r>
              <a:rPr lang="en-US" sz="2800" dirty="0" smtClean="0">
                <a:latin typeface="Algerian" panose="04020705040A02060702" pitchFamily="82" charset="0"/>
              </a:rPr>
              <a:t>…..</a:t>
            </a:r>
          </a:p>
          <a:p>
            <a:r>
              <a:rPr lang="en-US" sz="2800" dirty="0" smtClean="0">
                <a:latin typeface="Algerian" panose="04020705040A02060702" pitchFamily="82" charset="0"/>
              </a:rPr>
              <a:t>I </a:t>
            </a:r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would work </a:t>
            </a:r>
            <a:r>
              <a:rPr lang="en-US" sz="2800" dirty="0" smtClean="0">
                <a:latin typeface="Algerian" panose="04020705040A02060702" pitchFamily="82" charset="0"/>
              </a:rPr>
              <a:t>in the garden </a:t>
            </a:r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if</a:t>
            </a:r>
            <a:r>
              <a:rPr lang="en-US" sz="2800" dirty="0" smtClean="0">
                <a:latin typeface="Algerian" panose="04020705040A02060702" pitchFamily="82" charset="0"/>
              </a:rPr>
              <a:t>…….</a:t>
            </a:r>
          </a:p>
          <a:p>
            <a:r>
              <a:rPr lang="en-US" sz="2800" dirty="0" smtClean="0">
                <a:latin typeface="Algerian" panose="04020705040A02060702" pitchFamily="82" charset="0"/>
              </a:rPr>
              <a:t>I </a:t>
            </a:r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would work </a:t>
            </a:r>
            <a:r>
              <a:rPr lang="en-US" sz="2800" dirty="0" smtClean="0">
                <a:latin typeface="Algerian" panose="04020705040A02060702" pitchFamily="82" charset="0"/>
              </a:rPr>
              <a:t>as a shop assistant </a:t>
            </a:r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if</a:t>
            </a:r>
            <a:r>
              <a:rPr lang="en-US" sz="2800" dirty="0" smtClean="0">
                <a:latin typeface="Algerian" panose="04020705040A02060702" pitchFamily="82" charset="0"/>
              </a:rPr>
              <a:t>…</a:t>
            </a:r>
          </a:p>
          <a:p>
            <a:r>
              <a:rPr lang="en-US" sz="2800" dirty="0" smtClean="0">
                <a:latin typeface="Algerian" panose="04020705040A02060702" pitchFamily="82" charset="0"/>
              </a:rPr>
              <a:t>I </a:t>
            </a:r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would walk </a:t>
            </a:r>
            <a:r>
              <a:rPr lang="en-US" sz="2800" dirty="0" smtClean="0">
                <a:latin typeface="Algerian" panose="04020705040A02060702" pitchFamily="82" charset="0"/>
              </a:rPr>
              <a:t>with the dogs </a:t>
            </a:r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if</a:t>
            </a:r>
            <a:r>
              <a:rPr lang="en-US" sz="2800" dirty="0" smtClean="0">
                <a:latin typeface="Algerian" panose="04020705040A02060702" pitchFamily="82" charset="0"/>
              </a:rPr>
              <a:t>….</a:t>
            </a:r>
          </a:p>
          <a:p>
            <a:r>
              <a:rPr lang="en-US" sz="2800" dirty="0" smtClean="0">
                <a:latin typeface="Algerian" panose="04020705040A02060702" pitchFamily="82" charset="0"/>
              </a:rPr>
              <a:t>I </a:t>
            </a:r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would</a:t>
            </a:r>
            <a:r>
              <a:rPr lang="en-US" sz="2800" dirty="0" smtClean="0">
                <a:latin typeface="Algerian" panose="04020705040A02060702" pitchFamily="82" charset="0"/>
              </a:rPr>
              <a:t>…..</a:t>
            </a:r>
          </a:p>
          <a:p>
            <a:r>
              <a:rPr lang="en-US" sz="2800" dirty="0" smtClean="0">
                <a:latin typeface="Algerian" panose="04020705040A02060702" pitchFamily="82" charset="0"/>
              </a:rPr>
              <a:t>I would……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157148" y="1268760"/>
            <a:ext cx="4791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Complete the sentences: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79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186892"/>
              </p:ext>
            </p:extLst>
          </p:nvPr>
        </p:nvGraphicFramePr>
        <p:xfrm>
          <a:off x="395536" y="260649"/>
          <a:ext cx="8352928" cy="38071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2928"/>
              </a:tblGrid>
              <a:tr h="543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From:Paul@mail.uk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To: Russian_friend@oge.ru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Subject: Part-time jobs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75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..My friends and I are doing a project about jobs which teenagers have. It’s very interesting. I want to know your opinion. What part –time jobs can teenagers do in your country? Have you ever done any odd jobs? Should teenagers have a part-time job? Why?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As for my news, my Grandpa came to visit us…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4" name="Picture 2" descr="https://www.shareicon.net/data/2017/02/28/880101_envelope_512x5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01008"/>
            <a:ext cx="3795418" cy="379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59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317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12</cp:revision>
  <dcterms:created xsi:type="dcterms:W3CDTF">2021-02-15T19:48:23Z</dcterms:created>
  <dcterms:modified xsi:type="dcterms:W3CDTF">2021-10-26T18:14:09Z</dcterms:modified>
</cp:coreProperties>
</file>