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 varScale="1">
        <p:scale>
          <a:sx n="94" d="100"/>
          <a:sy n="94" d="100"/>
        </p:scale>
        <p:origin x="9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8B338-6221-425C-A923-9F6B068452FC}" type="datetimeFigureOut">
              <a:rPr lang="ru-RU"/>
              <a:t>26.03.2017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E6B32D-B387-4122-9CF6-E2D0F8B1DA07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10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6B32D-B387-4122-9CF6-E2D0F8B1DA07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8695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6B32D-B387-4122-9CF6-E2D0F8B1DA07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7570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6B32D-B387-4122-9CF6-E2D0F8B1DA07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5952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6B32D-B387-4122-9CF6-E2D0F8B1DA07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9292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6B32D-B387-4122-9CF6-E2D0F8B1DA07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8684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6B32D-B387-4122-9CF6-E2D0F8B1DA07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8526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6B32D-B387-4122-9CF6-E2D0F8B1DA07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053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3/26/2017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xn--80aacc4bir7b.xn--p1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809" y="1962150"/>
            <a:ext cx="8314796" cy="2346325"/>
          </a:xfrm>
        </p:spPr>
        <p:txBody>
          <a:bodyPr>
            <a:normAutofit fontScale="90000"/>
          </a:bodyPr>
          <a:lstStyle/>
          <a:p>
            <a:r>
              <a:rPr lang="en-US" sz="5400" dirty="0">
                <a:latin typeface="Times New Roman"/>
              </a:rPr>
              <a:t>ФГОС ДО: </a:t>
            </a:r>
            <a:r>
              <a:rPr lang="en-US" sz="5400" dirty="0" err="1">
                <a:latin typeface="Times New Roman"/>
              </a:rPr>
              <a:t>как</a:t>
            </a:r>
            <a:r>
              <a:rPr lang="en-US" sz="5400" dirty="0">
                <a:latin typeface="Times New Roman"/>
              </a:rPr>
              <a:t> </a:t>
            </a:r>
            <a:r>
              <a:rPr lang="en-US" sz="5400" dirty="0" err="1">
                <a:latin typeface="Times New Roman"/>
              </a:rPr>
              <a:t>поддержать</a:t>
            </a:r>
            <a:r>
              <a:rPr lang="en-US" sz="5400" dirty="0">
                <a:latin typeface="Times New Roman"/>
              </a:rPr>
              <a:t> </a:t>
            </a:r>
            <a:r>
              <a:rPr lang="en-US" sz="5400" dirty="0" err="1">
                <a:latin typeface="Times New Roman"/>
              </a:rPr>
              <a:t>детскую</a:t>
            </a:r>
            <a:r>
              <a:rPr lang="en-US" sz="5400" dirty="0">
                <a:latin typeface="Times New Roman"/>
              </a:rPr>
              <a:t> </a:t>
            </a:r>
            <a:r>
              <a:rPr lang="en-US" sz="5400" dirty="0" err="1">
                <a:latin typeface="Times New Roman"/>
              </a:rPr>
              <a:t>деятельность</a:t>
            </a:r>
            <a:r>
              <a:rPr lang="en-US" sz="5400" dirty="0">
                <a:latin typeface="Times New Roman"/>
              </a:rPr>
              <a:t>, </a:t>
            </a:r>
            <a:r>
              <a:rPr lang="en-US" sz="5400" dirty="0" err="1">
                <a:latin typeface="Times New Roman"/>
              </a:rPr>
              <a:t>инициативу</a:t>
            </a:r>
            <a:r>
              <a:rPr lang="en-US" sz="5400" dirty="0">
                <a:latin typeface="Times New Roman"/>
              </a:rPr>
              <a:t> и </a:t>
            </a:r>
            <a:r>
              <a:rPr lang="en-US" sz="5400" dirty="0" err="1">
                <a:latin typeface="Times New Roman"/>
              </a:rPr>
              <a:t>самостоятельность</a:t>
            </a:r>
            <a:r>
              <a:rPr lang="en-US" dirty="0"/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02809" y="285750"/>
            <a:ext cx="6531504" cy="646331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ru-RU" dirty="0">
                <a:latin typeface="Times New Roman"/>
              </a:rPr>
              <a:t>Муниципальное бюджетное дошкольное образовательное учреждение детский сад общеразвивающего вида №2 "Сказка"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62075" y="4695825"/>
            <a:ext cx="6860646" cy="1477328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r"/>
            <a:r>
              <a:rPr lang="ru-RU" dirty="0">
                <a:latin typeface="Times New Roman"/>
              </a:rPr>
              <a:t>Подготовили:</a:t>
            </a:r>
            <a:endParaRPr lang="ru-RU" dirty="0">
              <a:solidFill>
                <a:srgbClr val="000000"/>
              </a:solidFill>
              <a:latin typeface="Times New Roman"/>
            </a:endParaRPr>
          </a:p>
          <a:p>
            <a:pPr algn="r"/>
            <a:r>
              <a:rPr lang="ru-RU" sz="1600" dirty="0" err="1">
                <a:latin typeface="Times New Roman"/>
              </a:rPr>
              <a:t>ст.воспитатель</a:t>
            </a:r>
            <a:r>
              <a:rPr lang="ru-RU" dirty="0">
                <a:latin typeface="Times New Roman"/>
              </a:rPr>
              <a:t> - </a:t>
            </a:r>
            <a:r>
              <a:rPr lang="ru-RU" dirty="0" err="1">
                <a:latin typeface="Times New Roman"/>
              </a:rPr>
              <a:t>Лысенкова</a:t>
            </a:r>
            <a:r>
              <a:rPr lang="ru-RU" dirty="0">
                <a:latin typeface="Times New Roman"/>
              </a:rPr>
              <a:t> С.В.</a:t>
            </a:r>
          </a:p>
          <a:p>
            <a:pPr algn="r"/>
            <a:r>
              <a:rPr lang="ru-RU" sz="1600" dirty="0">
                <a:latin typeface="Times New Roman"/>
              </a:rPr>
              <a:t>воспитатель </a:t>
            </a:r>
            <a:r>
              <a:rPr lang="ru-RU" sz="1600" dirty="0" err="1">
                <a:latin typeface="Times New Roman"/>
              </a:rPr>
              <a:t>высш.квалиф</a:t>
            </a:r>
            <a:r>
              <a:rPr lang="ru-RU" sz="1600" dirty="0">
                <a:latin typeface="Times New Roman"/>
              </a:rPr>
              <a:t>. категории</a:t>
            </a:r>
            <a:r>
              <a:rPr lang="ru-RU" dirty="0">
                <a:latin typeface="Times New Roman"/>
              </a:rPr>
              <a:t> - </a:t>
            </a:r>
            <a:r>
              <a:rPr lang="ru-RU" dirty="0" err="1">
                <a:latin typeface="Times New Roman"/>
              </a:rPr>
              <a:t>Костенок</a:t>
            </a:r>
            <a:r>
              <a:rPr lang="ru-RU" dirty="0">
                <a:latin typeface="Times New Roman"/>
              </a:rPr>
              <a:t> И.С.</a:t>
            </a:r>
          </a:p>
          <a:p>
            <a:pPr algn="r"/>
            <a:r>
              <a:rPr lang="ru-RU" sz="1600" dirty="0">
                <a:latin typeface="Times New Roman"/>
              </a:rPr>
              <a:t>учитель-логопед I </a:t>
            </a:r>
            <a:r>
              <a:rPr lang="ru-RU" sz="1600" dirty="0" err="1">
                <a:latin typeface="Times New Roman"/>
              </a:rPr>
              <a:t>квалиф</a:t>
            </a:r>
            <a:r>
              <a:rPr lang="ru-RU" sz="1600" dirty="0">
                <a:latin typeface="Times New Roman"/>
              </a:rPr>
              <a:t>. категории</a:t>
            </a:r>
            <a:r>
              <a:rPr lang="ru-RU" dirty="0">
                <a:latin typeface="Times New Roman"/>
              </a:rPr>
              <a:t> - Акифьева Н.В.</a:t>
            </a:r>
          </a:p>
          <a:p>
            <a:pPr algn="ctr"/>
            <a:endParaRPr lang="ru-RU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8664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rgbClr val="FF0000"/>
                </a:solidFill>
                <a:latin typeface="Arial"/>
              </a:rPr>
              <a:t> </a:t>
            </a:r>
            <a:r>
              <a:rPr lang="ru-RU" sz="3200" dirty="0">
                <a:solidFill>
                  <a:srgbClr val="FF0000"/>
                </a:solidFill>
                <a:latin typeface="Times New Roman"/>
              </a:rPr>
              <a:t>«Исследуя, что ребенок способен выполнить самостоятельно, мы исследуем развитие вчерашнего дня. Исследуя, что ребенок способен выполнить в сотрудничестве, мы определяем развитие завтрашнего дня». 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>
                <a:latin typeface="Times New Roman"/>
              </a:rPr>
              <a:t>Л.С.Выготский</a:t>
            </a:r>
            <a:br>
              <a:rPr lang="ru-RU" dirty="0">
                <a:latin typeface="Times New Roman"/>
              </a:rPr>
            </a:br>
            <a:r>
              <a:rPr lang="ru-RU" dirty="0">
                <a:solidFill>
                  <a:srgbClr val="000000"/>
                </a:solidFill>
                <a:latin typeface="Times New Roman"/>
              </a:rPr>
              <a:t>статья "Проблема возраста"</a:t>
            </a:r>
          </a:p>
        </p:txBody>
      </p:sp>
    </p:spTree>
    <p:extLst>
      <p:ext uri="{BB962C8B-B14F-4D97-AF65-F5344CB8AC3E}">
        <p14:creationId xmlns:p14="http://schemas.microsoft.com/office/powerpoint/2010/main" val="3863642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71725" y="0"/>
            <a:ext cx="4316413" cy="12054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2150" y="1123950"/>
            <a:ext cx="7886700" cy="5570756"/>
          </a:xfrm>
          <a:prstGeom prst="rect">
            <a:avLst/>
          </a:prstGeom>
        </p:spPr>
        <p:txBody>
          <a:bodyPr rtlCol="0">
            <a:spAutoFit/>
          </a:bodyPr>
          <a:lstStyle/>
          <a:p>
            <a:r>
              <a:rPr lang="ru-RU" sz="2000" b="1" dirty="0">
                <a:latin typeface="Times New Roman"/>
              </a:rPr>
              <a:t>1.4. Основные принципы дошкольного образования:</a:t>
            </a:r>
            <a:endParaRPr lang="ru-RU" sz="2000" b="1" dirty="0">
              <a:solidFill>
                <a:srgbClr val="000000"/>
              </a:solidFill>
              <a:latin typeface="Times New Roman"/>
            </a:endParaRPr>
          </a:p>
          <a:p>
            <a:r>
              <a:rPr lang="ru-RU" sz="2000" dirty="0">
                <a:latin typeface="Times New Roman"/>
              </a:rPr>
              <a:t>1)…..</a:t>
            </a:r>
            <a:endParaRPr lang="ru-RU" sz="2400" dirty="0">
              <a:latin typeface="Times New Roman"/>
            </a:endParaRPr>
          </a:p>
          <a:p>
            <a:r>
              <a:rPr lang="ru-RU" sz="2000" dirty="0">
                <a:latin typeface="Times New Roman"/>
              </a:rPr>
              <a:t>...</a:t>
            </a:r>
            <a:endParaRPr lang="ru-RU" sz="2400" dirty="0">
              <a:latin typeface="Times New Roman"/>
            </a:endParaRPr>
          </a:p>
          <a:p>
            <a:r>
              <a:rPr lang="ru-RU" sz="2000" dirty="0">
                <a:latin typeface="Times New Roman"/>
              </a:rPr>
              <a:t>4) поддержка инициативы детей в различных видах деятельности;</a:t>
            </a:r>
            <a:endParaRPr lang="ru-RU" sz="2400" dirty="0">
              <a:latin typeface="Times New Roman"/>
            </a:endParaRPr>
          </a:p>
          <a:p>
            <a:r>
              <a:rPr lang="ru-RU" sz="2000" dirty="0">
                <a:latin typeface="Times New Roman"/>
              </a:rPr>
              <a:t>…..</a:t>
            </a:r>
            <a:endParaRPr lang="ru-RU" sz="2400" dirty="0">
              <a:latin typeface="Times New Roman"/>
            </a:endParaRPr>
          </a:p>
          <a:p>
            <a:r>
              <a:rPr lang="ru-RU" sz="2000" b="1" dirty="0">
                <a:latin typeface="Times New Roman"/>
              </a:rPr>
              <a:t>1.6. Стандарт направлен на решение следующих задач:</a:t>
            </a:r>
            <a:endParaRPr lang="ru-RU" sz="2400" b="1" dirty="0">
              <a:latin typeface="Times New Roman"/>
            </a:endParaRPr>
          </a:p>
          <a:p>
            <a:r>
              <a:rPr lang="ru-RU" sz="2000" dirty="0">
                <a:latin typeface="Times New Roman"/>
              </a:rPr>
              <a:t>1)…</a:t>
            </a:r>
            <a:endParaRPr lang="ru-RU" sz="2400" dirty="0">
              <a:latin typeface="Times New Roman"/>
            </a:endParaRPr>
          </a:p>
          <a:p>
            <a:r>
              <a:rPr lang="ru-RU" sz="2000" dirty="0">
                <a:latin typeface="Times New Roman"/>
              </a:rPr>
              <a:t>…</a:t>
            </a:r>
            <a:endParaRPr lang="ru-RU" sz="2400" dirty="0">
              <a:latin typeface="Times New Roman"/>
            </a:endParaRPr>
          </a:p>
          <a:p>
            <a:r>
              <a:rPr lang="ru-RU" sz="2000" dirty="0">
                <a:latin typeface="Times New Roman"/>
              </a:rPr>
              <a:t>6) формирования общей культуры личности детей, ... инициативности, самостоятельности и ответственности ребенка ...;</a:t>
            </a:r>
            <a:endParaRPr lang="ru-RU" sz="2400" dirty="0">
              <a:latin typeface="Times New Roman"/>
            </a:endParaRPr>
          </a:p>
          <a:p>
            <a:r>
              <a:rPr lang="ru-RU" sz="2000" dirty="0">
                <a:latin typeface="Times New Roman"/>
              </a:rPr>
              <a:t>…</a:t>
            </a:r>
            <a:endParaRPr lang="ru-RU" sz="2400" dirty="0">
              <a:latin typeface="Times New Roman"/>
            </a:endParaRPr>
          </a:p>
          <a:p>
            <a:r>
              <a:rPr lang="ru-RU" sz="2000" b="1" dirty="0">
                <a:latin typeface="Times New Roman"/>
              </a:rPr>
              <a:t>1.7. Стандарт является основой для:</a:t>
            </a:r>
            <a:endParaRPr lang="ru-RU" sz="2400" b="1" dirty="0">
              <a:latin typeface="Times New Roman"/>
            </a:endParaRPr>
          </a:p>
          <a:p>
            <a:r>
              <a:rPr lang="ru-RU" sz="2000" dirty="0">
                <a:latin typeface="Times New Roman"/>
              </a:rPr>
              <a:t>1) разработки Программы; </a:t>
            </a:r>
            <a:endParaRPr lang="ru-RU" sz="2400" dirty="0">
              <a:latin typeface="Times New Roman"/>
            </a:endParaRPr>
          </a:p>
          <a:p>
            <a:r>
              <a:rPr lang="ru-RU" sz="2000" dirty="0">
                <a:latin typeface="Times New Roman"/>
              </a:rPr>
              <a:t>… направлена на … создание условий развития ... инициативы и творческих способностей на основе сотрудничества со взрослыми и сверстниками и соответствующим возрасту видам деятельности;</a:t>
            </a:r>
          </a:p>
          <a:p>
            <a:endParaRPr lang="ru-RU" dirty="0">
              <a:latin typeface="NotoSans"/>
            </a:endParaRPr>
          </a:p>
          <a:p>
            <a:endParaRPr lang="ru-RU" dirty="0">
              <a:latin typeface="NotoSans"/>
            </a:endParaRPr>
          </a:p>
        </p:txBody>
      </p:sp>
    </p:spTree>
    <p:extLst>
      <p:ext uri="{BB962C8B-B14F-4D97-AF65-F5344CB8AC3E}">
        <p14:creationId xmlns:p14="http://schemas.microsoft.com/office/powerpoint/2010/main" val="1741313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7799916" cy="1201737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srgbClr val="000000"/>
                </a:solidFill>
                <a:latin typeface="Times New Roman"/>
              </a:rPr>
              <a:t>Российская педагогическая энциклопедия</a:t>
            </a:r>
            <a:r>
              <a:rPr lang="ru-RU" dirty="0">
                <a:solidFill>
                  <a:srgbClr val="FF0000"/>
                </a:solidFill>
                <a:latin typeface="Times New Roman"/>
              </a:rPr>
              <a:t> </a:t>
            </a:r>
            <a:br>
              <a:rPr lang="ru-RU" dirty="0">
                <a:latin typeface="Times New Roman"/>
              </a:rPr>
            </a:br>
            <a:r>
              <a:rPr lang="ru-RU" sz="2400" dirty="0">
                <a:solidFill>
                  <a:srgbClr val="344675"/>
                </a:solidFill>
                <a:latin typeface="Times New Roman"/>
                <a:hlinkClick r:id="rId3"/>
              </a:rPr>
              <a:t>http://www.вокабула.рф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8038" y="2119313"/>
            <a:ext cx="7581900" cy="413226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/>
              </a:rPr>
              <a:t>Самостоятельность</a:t>
            </a:r>
            <a:r>
              <a:rPr lang="ru-RU" sz="2800" dirty="0">
                <a:solidFill>
                  <a:srgbClr val="FF0000"/>
                </a:solidFill>
                <a:latin typeface="Times New Roman"/>
              </a:rPr>
              <a:t> ребенка - это само делание, процесс, осуществление самим ребенком какой-то </a:t>
            </a:r>
            <a:r>
              <a:rPr lang="ru-RU" sz="2800" b="1" dirty="0">
                <a:solidFill>
                  <a:srgbClr val="FF0000"/>
                </a:solidFill>
                <a:latin typeface="Times New Roman"/>
              </a:rPr>
              <a:t>деятельности</a:t>
            </a:r>
            <a:r>
              <a:rPr lang="ru-RU" sz="2800" dirty="0">
                <a:solidFill>
                  <a:srgbClr val="FF0000"/>
                </a:solidFill>
                <a:latin typeface="Times New Roman"/>
              </a:rPr>
              <a:t>, появляющееся в</a:t>
            </a:r>
            <a:r>
              <a:rPr lang="ru-RU" sz="2800" b="1" dirty="0">
                <a:solidFill>
                  <a:srgbClr val="FF0000"/>
                </a:solidFill>
                <a:latin typeface="Times New Roman"/>
              </a:rPr>
              <a:t> </a:t>
            </a:r>
            <a:r>
              <a:rPr lang="ru-RU" sz="2800" dirty="0">
                <a:solidFill>
                  <a:srgbClr val="FF0000"/>
                </a:solidFill>
                <a:latin typeface="Times New Roman"/>
              </a:rPr>
              <a:t>инициативности.</a:t>
            </a:r>
          </a:p>
          <a:p>
            <a:r>
              <a:rPr lang="ru-RU" sz="2800" dirty="0">
                <a:solidFill>
                  <a:srgbClr val="FF0000"/>
                </a:solidFill>
                <a:latin typeface="Times New Roman"/>
              </a:rPr>
              <a:t> </a:t>
            </a:r>
            <a:r>
              <a:rPr lang="ru-RU" sz="2800" b="1" dirty="0">
                <a:solidFill>
                  <a:srgbClr val="FF0000"/>
                </a:solidFill>
                <a:latin typeface="Times New Roman"/>
              </a:rPr>
              <a:t>Инициативность</a:t>
            </a:r>
            <a:r>
              <a:rPr lang="ru-RU" sz="2800" dirty="0">
                <a:solidFill>
                  <a:srgbClr val="FF0000"/>
                </a:solidFill>
                <a:latin typeface="Times New Roman"/>
              </a:rPr>
              <a:t> - это внутреннее, осознанное побуждение к чему-то новому, это внутренний порыв к движению; это такое свойство характера, когда происходит толчок, запуск </a:t>
            </a:r>
            <a:r>
              <a:rPr lang="ru-RU" sz="2800" b="1" dirty="0">
                <a:solidFill>
                  <a:srgbClr val="FF0000"/>
                </a:solidFill>
                <a:latin typeface="Times New Roman"/>
              </a:rPr>
              <a:t>деятельности</a:t>
            </a:r>
            <a:r>
              <a:rPr lang="ru-RU" sz="2800" dirty="0">
                <a:solidFill>
                  <a:srgbClr val="FF0000"/>
                </a:solidFill>
                <a:latin typeface="Times New Roman"/>
              </a:rPr>
              <a:t>. </a:t>
            </a:r>
            <a:endParaRPr lang="ru-RU" sz="280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68345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3950" y="342900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/>
              </a:rPr>
              <a:t>Виды детской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9175" y="1638300"/>
            <a:ext cx="7392987" cy="516043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Игровая</a:t>
            </a:r>
          </a:p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Исследовательская</a:t>
            </a:r>
          </a:p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Проектная</a:t>
            </a:r>
          </a:p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Познавательная</a:t>
            </a:r>
          </a:p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Коммуникативная</a:t>
            </a:r>
          </a:p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Продуктивная</a:t>
            </a:r>
          </a:p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Непосредственно-образовательная</a:t>
            </a:r>
          </a:p>
          <a:p>
            <a:r>
              <a:rPr lang="ru-RU" dirty="0">
                <a:latin typeface="Times New Roman"/>
              </a:rPr>
              <a:t>Трудовая </a:t>
            </a:r>
          </a:p>
          <a:p>
            <a:r>
              <a:rPr lang="ru-RU" dirty="0">
                <a:latin typeface="Times New Roman"/>
              </a:rPr>
              <a:t>Самообслуживание и элементарный бытовой труд</a:t>
            </a:r>
          </a:p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Самостоятельная</a:t>
            </a:r>
          </a:p>
          <a:p>
            <a:endParaRPr lang="ru-RU" dirty="0">
              <a:solidFill>
                <a:srgbClr val="000000"/>
              </a:solidFill>
              <a:latin typeface="Times New Roman"/>
            </a:endParaRPr>
          </a:p>
          <a:p>
            <a:endParaRPr lang="ru-RU" dirty="0">
              <a:solidFill>
                <a:srgbClr val="000000"/>
              </a:solidFill>
              <a:latin typeface="Times New Roman"/>
            </a:endParaRPr>
          </a:p>
          <a:p>
            <a:endParaRPr lang="ru-RU" i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2869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3533" y="819150"/>
            <a:ext cx="7675033" cy="1201738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000000"/>
                </a:solidFill>
                <a:latin typeface="Times New Roman"/>
              </a:rPr>
              <a:t>Схема развития любого вида</a:t>
            </a:r>
            <a:br>
              <a:rPr lang="ru-RU" sz="3600" dirty="0">
                <a:latin typeface="Times New Roman"/>
              </a:rPr>
            </a:br>
            <a:r>
              <a:rPr lang="ru-RU" sz="3200" dirty="0">
                <a:solidFill>
                  <a:srgbClr val="000000"/>
                </a:solidFill>
                <a:latin typeface="Times New Roman"/>
              </a:rPr>
              <a:t>        деятельности в соответствии           </a:t>
            </a:r>
            <a:br>
              <a:rPr lang="ru-RU" sz="3200" dirty="0">
                <a:latin typeface="Times New Roman"/>
              </a:rPr>
            </a:br>
            <a:r>
              <a:rPr lang="ru-RU" sz="3200" dirty="0">
                <a:solidFill>
                  <a:srgbClr val="000000"/>
                </a:solidFill>
                <a:latin typeface="Times New Roman"/>
              </a:rPr>
              <a:t>с концепцией Л. С. Выготского</a:t>
            </a:r>
            <a:r>
              <a:rPr lang="ru-RU" sz="3600" dirty="0">
                <a:solidFill>
                  <a:srgbClr val="FF0000"/>
                </a:solidFill>
                <a:latin typeface="Times New Roman"/>
              </a:rPr>
              <a:t> </a:t>
            </a:r>
            <a:endParaRPr lang="ru-RU" sz="3200" dirty="0">
              <a:solidFill>
                <a:srgbClr val="FF0000"/>
              </a:solidFill>
              <a:latin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9075" y="2533650"/>
            <a:ext cx="6196405" cy="3603812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/>
              </a:rPr>
              <a:t>Совместная деятельность со взрослыми (вместе, а потом рядом)</a:t>
            </a:r>
          </a:p>
          <a:p>
            <a:r>
              <a:rPr lang="ru-RU" sz="2800" dirty="0">
                <a:solidFill>
                  <a:srgbClr val="FF0000"/>
                </a:solidFill>
                <a:latin typeface="Times New Roman"/>
              </a:rPr>
              <a:t>Совместная деятельность со сверстниками</a:t>
            </a:r>
          </a:p>
          <a:p>
            <a:r>
              <a:rPr lang="ru-RU" sz="2800" dirty="0">
                <a:solidFill>
                  <a:srgbClr val="FF0000"/>
                </a:solidFill>
                <a:latin typeface="Times New Roman"/>
              </a:rPr>
              <a:t>Самодеятельность</a:t>
            </a:r>
          </a:p>
        </p:txBody>
      </p:sp>
    </p:spTree>
    <p:extLst>
      <p:ext uri="{BB962C8B-B14F-4D97-AF65-F5344CB8AC3E}">
        <p14:creationId xmlns:p14="http://schemas.microsoft.com/office/powerpoint/2010/main" val="3487664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2475" y="581025"/>
            <a:ext cx="7705725" cy="1201737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/>
              </a:rPr>
              <a:t>Общие требования для поддержки детской инициативы и самостоятельности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8175" y="1895475"/>
            <a:ext cx="7794625" cy="4577291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Предоставлять детям самостоятельность во всем, что не представляет опасности для их жизни и здоровья, помогая им реализовывать собственные замыслы;</a:t>
            </a:r>
          </a:p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Отмечать и приветствовать даже минимальные успехи детей;</a:t>
            </a:r>
          </a:p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Не критиковать результаты деятельности ребенка и его самого как личность;</a:t>
            </a:r>
          </a:p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Формировать у детей привычку самостоятельно находить для себя интересные занятия; приучать свободно пользоваться игрушками и пособиями; </a:t>
            </a:r>
          </a:p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Поддерживать интерес ребенка к тому, что он рассматривает и наблюдает в разные режимные моменты;</a:t>
            </a:r>
          </a:p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Для поддержки инициативы в творческой, досуговой деятельности по указанию ребенка создавать для него все необходимые условия; </a:t>
            </a:r>
          </a:p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Содержать в открытом доступе различные атрибуты к развлечениям;</a:t>
            </a:r>
          </a:p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Поощрять различные творческие начинания ребенка.</a:t>
            </a:r>
            <a:endParaRPr lang="ru-RU" dirty="0">
              <a:latin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3903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solidFill>
                  <a:srgbClr val="000000"/>
                </a:solidFill>
                <a:latin typeface="Times New Roman"/>
              </a:rPr>
              <a:t>Формы самостоятельной инициативной деятельности</a:t>
            </a:r>
            <a:endParaRPr lang="ru-RU" sz="3200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2313" y="2119313"/>
            <a:ext cx="7678208" cy="4154487"/>
          </a:xfrm>
        </p:spPr>
        <p:txBody>
          <a:bodyPr>
            <a:normAutofit/>
          </a:bodyPr>
          <a:lstStyle/>
          <a:p>
            <a:r>
              <a:rPr lang="ru-RU" i="1" dirty="0">
                <a:solidFill>
                  <a:srgbClr val="FF0000"/>
                </a:solidFill>
                <a:latin typeface="Times New Roman"/>
              </a:rPr>
              <a:t>самостоятельные сюжетно-ролевые, режиссерские и театрализованные игры; </a:t>
            </a:r>
          </a:p>
          <a:p>
            <a:r>
              <a:rPr lang="ru-RU" i="1" dirty="0">
                <a:solidFill>
                  <a:srgbClr val="FF0000"/>
                </a:solidFill>
                <a:latin typeface="Times New Roman"/>
              </a:rPr>
              <a:t>развивающие и логические игры;</a:t>
            </a:r>
          </a:p>
          <a:p>
            <a:r>
              <a:rPr lang="ru-RU" i="1" dirty="0">
                <a:solidFill>
                  <a:srgbClr val="FF0000"/>
                </a:solidFill>
                <a:latin typeface="Times New Roman"/>
              </a:rPr>
              <a:t>музыкальные игры и импровизации; </a:t>
            </a:r>
          </a:p>
          <a:p>
            <a:r>
              <a:rPr lang="ru-RU" i="1" dirty="0">
                <a:solidFill>
                  <a:srgbClr val="FF0000"/>
                </a:solidFill>
                <a:latin typeface="Times New Roman"/>
              </a:rPr>
              <a:t>речевые игры, игры с буквами, звуками и слогами; </a:t>
            </a:r>
          </a:p>
          <a:p>
            <a:r>
              <a:rPr lang="ru-RU" i="1" dirty="0">
                <a:solidFill>
                  <a:srgbClr val="FF0000"/>
                </a:solidFill>
                <a:latin typeface="Times New Roman"/>
              </a:rPr>
              <a:t>самостоятельная деятельность в книжном уголке;</a:t>
            </a:r>
          </a:p>
          <a:p>
            <a:r>
              <a:rPr lang="ru-RU" i="1" dirty="0">
                <a:solidFill>
                  <a:srgbClr val="FF0000"/>
                </a:solidFill>
                <a:latin typeface="Times New Roman"/>
              </a:rPr>
              <a:t>самостоятельная изобразительная и конструктивная деятельность по выбору детей; </a:t>
            </a:r>
          </a:p>
          <a:p>
            <a:r>
              <a:rPr lang="ru-RU" i="1" dirty="0">
                <a:solidFill>
                  <a:srgbClr val="FF0000"/>
                </a:solidFill>
                <a:latin typeface="Times New Roman"/>
              </a:rPr>
              <a:t>самостоятельные опыты и эксперименты и др.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62780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0</TotalTime>
  <Words>0</Words>
  <Application>Microsoft Office PowerPoint</Application>
  <PresentationFormat>Экран (4:3)</PresentationFormat>
  <Paragraphs>0</Paragraphs>
  <Slides>8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Pushpin</vt:lpstr>
      <vt:lpstr>ФГОС ДО: как поддержать детскую деятельность, инициативу и самостоятельность </vt:lpstr>
      <vt:lpstr>Л.С.Выготский статья "Проблема возраста"</vt:lpstr>
      <vt:lpstr>Презентация PowerPoint</vt:lpstr>
      <vt:lpstr>Российская педагогическая энциклопедия  http://www.вокабула.рф</vt:lpstr>
      <vt:lpstr>Виды детской деятельности</vt:lpstr>
      <vt:lpstr>Схема развития любого вида         деятельности в соответствии            с концепцией Л. С. Выготского </vt:lpstr>
      <vt:lpstr>Общие требования для поддержки детской инициативы и самостоятельности</vt:lpstr>
      <vt:lpstr>Формы самостоятельной инициативной деятельности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revision>2</cp:revision>
  <dcterms:created xsi:type="dcterms:W3CDTF">2014-09-16T21:39:22Z</dcterms:created>
  <dcterms:modified xsi:type="dcterms:W3CDTF">2017-03-26T13:57:54Z</dcterms:modified>
</cp:coreProperties>
</file>