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4" r:id="rId4"/>
    <p:sldId id="268" r:id="rId5"/>
    <p:sldId id="270" r:id="rId6"/>
    <p:sldId id="291" r:id="rId7"/>
    <p:sldId id="274" r:id="rId8"/>
    <p:sldId id="292" r:id="rId9"/>
    <p:sldId id="275" r:id="rId10"/>
    <p:sldId id="293" r:id="rId11"/>
    <p:sldId id="294" r:id="rId12"/>
    <p:sldId id="263" r:id="rId13"/>
    <p:sldId id="295" r:id="rId14"/>
    <p:sldId id="296" r:id="rId15"/>
    <p:sldId id="290" r:id="rId16"/>
    <p:sldId id="297" r:id="rId17"/>
    <p:sldId id="298" r:id="rId18"/>
    <p:sldId id="29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3333FF"/>
    <a:srgbClr val="960000"/>
    <a:srgbClr val="F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4" autoAdjust="0"/>
    <p:restoredTop sz="94660"/>
  </p:normalViewPr>
  <p:slideViewPr>
    <p:cSldViewPr>
      <p:cViewPr varScale="1">
        <p:scale>
          <a:sx n="102" d="100"/>
          <a:sy n="102" d="100"/>
        </p:scale>
        <p:origin x="27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11" Type="http://schemas.openxmlformats.org/officeDocument/2006/relationships/image" Target="../media/image5.gif"/><Relationship Id="rId5" Type="http://schemas.openxmlformats.org/officeDocument/2006/relationships/image" Target="../media/image36.jpeg"/><Relationship Id="rId10" Type="http://schemas.openxmlformats.org/officeDocument/2006/relationships/image" Target="../media/image41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microsoft.com/office/2007/relationships/hdphoto" Target="../media/hdphoto2.wdp"/><Relationship Id="rId10" Type="http://schemas.openxmlformats.org/officeDocument/2006/relationships/image" Target="../media/image55.png"/><Relationship Id="rId4" Type="http://schemas.openxmlformats.org/officeDocument/2006/relationships/image" Target="../media/image52.png"/><Relationship Id="rId9" Type="http://schemas.microsoft.com/office/2007/relationships/hdphoto" Target="../media/hdphoto4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microsoft.com/office/2007/relationships/hdphoto" Target="../media/hdphoto5.wdp"/><Relationship Id="rId7" Type="http://schemas.microsoft.com/office/2007/relationships/hdphoto" Target="../media/hdphoto7.wdp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microsoft.com/office/2007/relationships/hdphoto" Target="../media/hdphoto6.wdp"/><Relationship Id="rId10" Type="http://schemas.openxmlformats.org/officeDocument/2006/relationships/image" Target="../media/image55.png"/><Relationship Id="rId4" Type="http://schemas.openxmlformats.org/officeDocument/2006/relationships/image" Target="../media/image57.png"/><Relationship Id="rId9" Type="http://schemas.microsoft.com/office/2007/relationships/hdphoto" Target="../media/hdphoto8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11" Type="http://schemas.openxmlformats.org/officeDocument/2006/relationships/image" Target="../media/image68.jpeg"/><Relationship Id="rId5" Type="http://schemas.openxmlformats.org/officeDocument/2006/relationships/image" Target="../media/image62.jpeg"/><Relationship Id="rId10" Type="http://schemas.openxmlformats.org/officeDocument/2006/relationships/image" Target="../media/image67.jpeg"/><Relationship Id="rId4" Type="http://schemas.openxmlformats.org/officeDocument/2006/relationships/image" Target="../media/image61.jpeg"/><Relationship Id="rId9" Type="http://schemas.openxmlformats.org/officeDocument/2006/relationships/image" Target="../media/image6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3" Type="http://schemas.openxmlformats.org/officeDocument/2006/relationships/image" Target="../media/image70.jpeg"/><Relationship Id="rId7" Type="http://schemas.openxmlformats.org/officeDocument/2006/relationships/image" Target="../media/image73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5" Type="http://schemas.openxmlformats.org/officeDocument/2006/relationships/image" Target="../media/image72.jpeg"/><Relationship Id="rId10" Type="http://schemas.openxmlformats.org/officeDocument/2006/relationships/image" Target="../media/image76.jpeg"/><Relationship Id="rId4" Type="http://schemas.openxmlformats.org/officeDocument/2006/relationships/image" Target="../media/image71.jpeg"/><Relationship Id="rId9" Type="http://schemas.openxmlformats.org/officeDocument/2006/relationships/image" Target="../media/image7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gif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285728"/>
            <a:ext cx="8640960" cy="62646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pic>
        <p:nvPicPr>
          <p:cNvPr id="1030" name="Picture 6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3143248"/>
            <a:ext cx="4892433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Горизонтальный свиток 13"/>
          <p:cNvSpPr/>
          <p:nvPr/>
        </p:nvSpPr>
        <p:spPr>
          <a:xfrm>
            <a:off x="2928926" y="5357826"/>
            <a:ext cx="564360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>
                <a:latin typeface="Georgia" pitchFamily="18" charset="0"/>
              </a:rPr>
              <a:t> </a:t>
            </a:r>
            <a:r>
              <a:rPr lang="ru-RU" sz="1400" b="1" i="1" dirty="0" smtClean="0">
                <a:latin typeface="Georgia" pitchFamily="18" charset="0"/>
              </a:rPr>
              <a:t> </a:t>
            </a:r>
          </a:p>
          <a:p>
            <a:pPr algn="ctr"/>
            <a:endParaRPr lang="ru-RU" sz="1400" b="1" i="1" dirty="0" smtClean="0">
              <a:latin typeface="Georgia" pitchFamily="18" charset="0"/>
            </a:endParaRPr>
          </a:p>
          <a:p>
            <a:pPr algn="ctr"/>
            <a:r>
              <a:rPr lang="ru-RU" sz="1400" b="1" i="1" dirty="0" smtClean="0">
                <a:latin typeface="Georgia" pitchFamily="18" charset="0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Глызина Алена Алексеевна</a:t>
            </a:r>
          </a:p>
          <a:p>
            <a:pPr algn="ctr"/>
            <a:r>
              <a:rPr lang="ru-RU" sz="1100" dirty="0" smtClean="0">
                <a:solidFill>
                  <a:srgbClr val="002060"/>
                </a:solidFill>
                <a:latin typeface="Arial Black" pitchFamily="34" charset="0"/>
              </a:rPr>
              <a:t>воспитатель</a:t>
            </a:r>
          </a:p>
          <a:p>
            <a:pPr algn="ctr"/>
            <a:r>
              <a:rPr lang="ru-RU" sz="1100" dirty="0" smtClean="0">
                <a:solidFill>
                  <a:srgbClr val="002060"/>
                </a:solidFill>
                <a:latin typeface="Arial Black" pitchFamily="34" charset="0"/>
              </a:rPr>
              <a:t>высшей квалификационной категории</a:t>
            </a:r>
          </a:p>
          <a:p>
            <a:endParaRPr lang="ru-RU" sz="1400" b="1" i="1" dirty="0" smtClean="0">
              <a:latin typeface="Georgia" pitchFamily="18" charset="0"/>
            </a:endParaRPr>
          </a:p>
          <a:p>
            <a:r>
              <a:rPr lang="ru-RU" sz="1400" b="1" i="1" dirty="0" smtClean="0">
                <a:latin typeface="Georgia" pitchFamily="18" charset="0"/>
              </a:rPr>
              <a:t> </a:t>
            </a:r>
          </a:p>
        </p:txBody>
      </p:sp>
      <p:sp>
        <p:nvSpPr>
          <p:cNvPr id="10" name="Овал 9"/>
          <p:cNvSpPr/>
          <p:nvPr/>
        </p:nvSpPr>
        <p:spPr>
          <a:xfrm rot="20977994">
            <a:off x="7476060" y="3196855"/>
            <a:ext cx="648072" cy="5760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А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 rot="1114218">
            <a:off x="7362972" y="4371903"/>
            <a:ext cx="633160" cy="582863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 rot="20249108">
            <a:off x="1014258" y="3031061"/>
            <a:ext cx="648072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Georgia" pitchFamily="18" charset="0"/>
              </a:rPr>
              <a:t>Р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 rot="856340">
            <a:off x="1130188" y="4847254"/>
            <a:ext cx="562702" cy="546243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Ш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357290" y="1285860"/>
            <a:ext cx="6840760" cy="164307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CC00"/>
                </a:solidFill>
                <a:latin typeface="Comic Sans MS" pitchFamily="66" charset="0"/>
              </a:rPr>
              <a:t>ЛОГОПЕДИЧЕСКАЯ ВИКТОРИНА</a:t>
            </a:r>
          </a:p>
          <a:p>
            <a:pPr algn="ctr"/>
            <a:r>
              <a:rPr lang="ru-RU" sz="3600" b="1" dirty="0" smtClean="0">
                <a:solidFill>
                  <a:srgbClr val="00CC00"/>
                </a:solidFill>
                <a:latin typeface="Comic Sans MS" pitchFamily="66" charset="0"/>
              </a:rPr>
              <a:t>«ЗВУКИ,БУКВЫ,СЛОВА»</a:t>
            </a:r>
            <a:endParaRPr lang="ru-RU" sz="3600" b="1" dirty="0">
              <a:solidFill>
                <a:srgbClr val="00CC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85852" y="285728"/>
            <a:ext cx="7143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sz="1600" b="1" dirty="0" smtClean="0">
                <a:latin typeface="Georgia" pitchFamily="18" charset="0"/>
              </a:rPr>
              <a:t>Муниципальное  автономное  образовательное учреждение СШ № 148 Структурное подразделение «Детский сад»</a:t>
            </a:r>
            <a:endParaRPr lang="ru-RU" sz="1600" b="1" i="1" dirty="0" smtClean="0"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85720" y="1357298"/>
            <a:ext cx="4226812" cy="5214974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11054" y="0"/>
            <a:ext cx="2632946" cy="2484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4714876" y="1357298"/>
            <a:ext cx="4226812" cy="5286412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643182"/>
            <a:ext cx="178595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2857496"/>
            <a:ext cx="178595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28860" y="4500570"/>
            <a:ext cx="1833483" cy="180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34" y="4500570"/>
            <a:ext cx="1857388" cy="180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428860" y="2643182"/>
            <a:ext cx="1833483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929454" y="4714884"/>
            <a:ext cx="1728799" cy="175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000628" y="4714884"/>
            <a:ext cx="1785950" cy="175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858016" y="2857496"/>
            <a:ext cx="1800237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642910" y="1428736"/>
            <a:ext cx="35004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Выбери картинку название которой начинается на  согласный звук 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929190" y="1571612"/>
            <a:ext cx="371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Выбери ту картинку в которой  гласный звук в конце слова</a:t>
            </a:r>
            <a:endParaRPr lang="ru-RU" dirty="0"/>
          </a:p>
        </p:txBody>
      </p:sp>
      <p:pic>
        <p:nvPicPr>
          <p:cNvPr id="16" name="Picture 8"/>
          <p:cNvPicPr>
            <a:picLocks noChangeAspect="1" noChangeArrowheads="1" noCrop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rot="17803898">
            <a:off x="421538" y="921612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8"/>
          <p:cNvPicPr>
            <a:picLocks noChangeAspect="1" noChangeArrowheads="1" noCrop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rot="864214">
            <a:off x="4300877" y="300358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560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13227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428604"/>
            <a:ext cx="4500594" cy="57888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«Веселые звуки»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14744" y="3714752"/>
            <a:ext cx="5072098" cy="57888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«Домики для звуков»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https://fs-thb01.getcourse.ru/fileservice/file/thumbnail/h/ce7d61f16796a7a32bd181cd152c8638.jpg/s/s1200x/a/27502/sc/15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220072" y="404664"/>
            <a:ext cx="1800200" cy="3215717"/>
          </a:xfrm>
          <a:prstGeom prst="rect">
            <a:avLst/>
          </a:prstGeom>
          <a:noFill/>
        </p:spPr>
      </p:pic>
      <p:pic>
        <p:nvPicPr>
          <p:cNvPr id="7" name="Picture 5" descr="https://sun9-19.userapi.com/c633825/v633825246/32e0b/JCu4qgor7p8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415386"/>
            <a:ext cx="1728192" cy="3008674"/>
          </a:xfrm>
          <a:prstGeom prst="rect">
            <a:avLst/>
          </a:prstGeom>
          <a:noFill/>
        </p:spPr>
      </p:pic>
      <p:pic>
        <p:nvPicPr>
          <p:cNvPr id="8" name="Picture 5" descr="https://pandia.ru/text/81/497/images/img5_134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ADD"/>
              </a:clrFrom>
              <a:clrTo>
                <a:srgbClr val="FFFAD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1268760"/>
            <a:ext cx="1584176" cy="2346927"/>
          </a:xfrm>
          <a:prstGeom prst="rect">
            <a:avLst/>
          </a:prstGeom>
          <a:noFill/>
        </p:spPr>
      </p:pic>
      <p:sp>
        <p:nvSpPr>
          <p:cNvPr id="13" name="Овал 12"/>
          <p:cNvSpPr/>
          <p:nvPr/>
        </p:nvSpPr>
        <p:spPr>
          <a:xfrm>
            <a:off x="4644008" y="4725144"/>
            <a:ext cx="1728192" cy="1850504"/>
          </a:xfrm>
          <a:prstGeom prst="ellipse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11" descr="https://podelki.guru/sites/default/files/photoart/krasivye_bukvy_1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60032" y="4797152"/>
            <a:ext cx="1440160" cy="1601826"/>
          </a:xfrm>
          <a:prstGeom prst="rect">
            <a:avLst/>
          </a:prstGeom>
          <a:noFill/>
        </p:spPr>
      </p:pic>
      <p:sp>
        <p:nvSpPr>
          <p:cNvPr id="14" name="Овал 13"/>
          <p:cNvSpPr/>
          <p:nvPr/>
        </p:nvSpPr>
        <p:spPr>
          <a:xfrm>
            <a:off x="2267744" y="4653136"/>
            <a:ext cx="1728192" cy="1850504"/>
          </a:xfrm>
          <a:prstGeom prst="ellips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020272" y="4653136"/>
            <a:ext cx="1728192" cy="1850504"/>
          </a:xfrm>
          <a:prstGeom prst="ellipse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15" descr="https://abvgdee.ru/images/kartinki/alfavit3/i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4941168"/>
            <a:ext cx="1394223" cy="1121108"/>
          </a:xfrm>
          <a:prstGeom prst="rect">
            <a:avLst/>
          </a:prstGeom>
          <a:noFill/>
        </p:spPr>
      </p:pic>
      <p:pic>
        <p:nvPicPr>
          <p:cNvPr id="10" name="Picture 13" descr="https://i.pinimg.com/originals/b6/96/3b/b6963b20d15f7dce9e0c222a8cc9bde6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236296" y="4869160"/>
            <a:ext cx="1296144" cy="1471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8144" y="0"/>
            <a:ext cx="2978826" cy="281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214282" y="1000108"/>
            <a:ext cx="8712968" cy="56886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67744" y="1628800"/>
            <a:ext cx="6624736" cy="1465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chemeClr val="accent3">
                  <a:lumMod val="75000"/>
                </a:schemeClr>
              </a:solidFill>
              <a:latin typeface="Georgia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1600" dirty="0" smtClean="0">
                <a:solidFill>
                  <a:srgbClr val="FF0000"/>
                </a:solidFill>
                <a:latin typeface="Georgia" pitchFamily="18" charset="0"/>
              </a:rPr>
              <a:t>    </a:t>
            </a:r>
          </a:p>
          <a:p>
            <a:r>
              <a:rPr lang="ru-RU" sz="1600" dirty="0" smtClean="0">
                <a:solidFill>
                  <a:srgbClr val="FF0000"/>
                </a:solidFill>
                <a:latin typeface="Georgia" pitchFamily="18" charset="0"/>
              </a:rPr>
              <a:t>     </a:t>
            </a:r>
            <a:endParaRPr lang="ru-RU" dirty="0" smtClean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dirty="0" smtClean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9" name="Овал 18"/>
          <p:cNvSpPr/>
          <p:nvPr/>
        </p:nvSpPr>
        <p:spPr>
          <a:xfrm rot="1114218">
            <a:off x="5206976" y="322626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 rot="20882413">
            <a:off x="4692126" y="815940"/>
            <a:ext cx="549171" cy="5219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С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 rot="291953">
            <a:off x="4667952" y="5615352"/>
            <a:ext cx="640808" cy="59179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А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928662" y="1428736"/>
            <a:ext cx="7128792" cy="5040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«ЖИВЫЕ СЛОВА» (конкурс капитанов)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768735" y="3244334"/>
            <a:ext cx="3129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60648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ЗАДАНИЕ 4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14348" y="2143116"/>
            <a:ext cx="5107809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КОМАНДА «БУКВЫ»</a:t>
            </a:r>
          </a:p>
          <a:p>
            <a:pPr algn="ctr"/>
            <a:r>
              <a:rPr lang="ru-RU" sz="3600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СЛОВО  -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УЛЫБКА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57422" y="4071942"/>
            <a:ext cx="621510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КОМАНДА « ЗВУКИ»</a:t>
            </a:r>
          </a:p>
          <a:p>
            <a:pPr algn="ctr"/>
            <a:r>
              <a:rPr lang="ru-RU" sz="3600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СЛОВО -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ДОЖДИК</a:t>
            </a:r>
            <a:endParaRPr lang="ru-RU" sz="4800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avatars.mds.yandex.net/get-zen_doc/112656/pub_5ac0d9698139ba60f5472a3c_5ac0e36000b3ddf90fccf707/scale_12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864771">
            <a:off x="6385181" y="2367401"/>
            <a:ext cx="1985103" cy="1063684"/>
          </a:xfrm>
          <a:prstGeom prst="rect">
            <a:avLst/>
          </a:prstGeom>
          <a:noFill/>
        </p:spPr>
      </p:pic>
      <p:pic>
        <p:nvPicPr>
          <p:cNvPr id="2052" name="Picture 4" descr="https://ds04.infourok.ru/uploads/ex/03d9/000d2338-70473b6d/hello_html_m246c181d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42910" y="4143380"/>
            <a:ext cx="2123274" cy="20173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83568" y="260648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282" y="1000108"/>
            <a:ext cx="8712968" cy="56886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285860"/>
            <a:ext cx="7560840" cy="57888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«Что лишнее и почему?»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5864" l="200" r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2357430"/>
            <a:ext cx="2668704" cy="2046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623" b="100000" l="2000" r="9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2000240"/>
            <a:ext cx="2928958" cy="2265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910" b="93694" l="6200" r="94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3929066"/>
            <a:ext cx="3904386" cy="2600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198" b="96512" l="3600" r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4357694"/>
            <a:ext cx="3287288" cy="2238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http://estalsad5.edumsko.ru/uploads/3000/2204/section/263589/chto_ya_vizhu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14282" y="1857364"/>
            <a:ext cx="1590673" cy="181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282" y="571480"/>
            <a:ext cx="8712968" cy="56886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622" b="82563" l="9585" r="8998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928670"/>
            <a:ext cx="3252330" cy="2214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521" b="71008" l="2718" r="9613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714752"/>
            <a:ext cx="3839543" cy="26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462" b="76261" l="4006" r="9613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1142984"/>
            <a:ext cx="3500462" cy="2390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6303" b="76471" l="3577" r="954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57562"/>
            <a:ext cx="3786214" cy="2578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http://estalsad5.edumsko.ru/uploads/3000/2204/section/263589/chto_ya_vizhu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flipH="1">
            <a:off x="7286644" y="0"/>
            <a:ext cx="1590673" cy="181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8144" y="0"/>
            <a:ext cx="2978826" cy="281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0" y="928670"/>
            <a:ext cx="8712968" cy="56886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Picture 3" descr="D:\РАБОЧИЙ стол -2013\КЛЁВЫЕ картинки\professor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714744" y="3500438"/>
            <a:ext cx="1481752" cy="2164800"/>
          </a:xfrm>
          <a:prstGeom prst="rect">
            <a:avLst/>
          </a:prstGeom>
          <a:noFill/>
        </p:spPr>
      </p:pic>
      <p:sp>
        <p:nvSpPr>
          <p:cNvPr id="19" name="Овал 18"/>
          <p:cNvSpPr/>
          <p:nvPr/>
        </p:nvSpPr>
        <p:spPr>
          <a:xfrm rot="1114218">
            <a:off x="5206976" y="322626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 rot="291953">
            <a:off x="166788" y="954781"/>
            <a:ext cx="640808" cy="59179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А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 rot="20732323">
            <a:off x="3554026" y="1989536"/>
            <a:ext cx="549709" cy="498988"/>
          </a:xfrm>
          <a:prstGeom prst="ellipse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М</a:t>
            </a:r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928662" y="1214422"/>
            <a:ext cx="7128792" cy="5040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«Назови правильно»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3568" y="260648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ЗАДАНИЕ 6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472" y="2214554"/>
            <a:ext cx="2314195" cy="919401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960000"/>
                </a:solidFill>
                <a:latin typeface="Georgia" pitchFamily="18" charset="0"/>
              </a:rPr>
              <a:t>Выбери предмет, который отвечает на вопрос </a:t>
            </a:r>
            <a:r>
              <a:rPr lang="ru-RU" sz="2000" b="1" dirty="0" smtClean="0">
                <a:solidFill>
                  <a:srgbClr val="960000"/>
                </a:solidFill>
                <a:latin typeface="Georgia" pitchFamily="18" charset="0"/>
              </a:rPr>
              <a:t>кто</a:t>
            </a:r>
            <a:r>
              <a:rPr lang="ru-RU" sz="1400" b="1" dirty="0" smtClean="0">
                <a:solidFill>
                  <a:srgbClr val="960000"/>
                </a:solidFill>
                <a:latin typeface="Georgia" pitchFamily="18" charset="0"/>
              </a:rPr>
              <a:t>?</a:t>
            </a:r>
            <a:endParaRPr lang="ru-RU" sz="1400" b="1" dirty="0">
              <a:solidFill>
                <a:srgbClr val="960000"/>
              </a:solidFill>
              <a:latin typeface="Georgia" pitchFamily="18" charset="0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3357562"/>
            <a:ext cx="135732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5857884" y="1928802"/>
            <a:ext cx="2314195" cy="1055608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960000"/>
                </a:solidFill>
                <a:latin typeface="Georgia" pitchFamily="18" charset="0"/>
              </a:rPr>
              <a:t>Выбери картинку, которая подходит к этому слову  НАШЛАСЬ</a:t>
            </a:r>
            <a:endParaRPr lang="ru-RU" sz="1400" b="1" dirty="0">
              <a:solidFill>
                <a:srgbClr val="960000"/>
              </a:solidFill>
              <a:latin typeface="Georgia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 rot="20882413">
            <a:off x="6763256" y="979907"/>
            <a:ext cx="549171" cy="5219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С</a:t>
            </a:r>
            <a:endParaRPr lang="ru-RU" sz="2000" b="1" dirty="0">
              <a:latin typeface="Georg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57818" y="3143248"/>
            <a:ext cx="157163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000232" y="4786322"/>
            <a:ext cx="1357322" cy="1426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0034" y="4786322"/>
            <a:ext cx="1357322" cy="1426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1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000232" y="3357562"/>
            <a:ext cx="135732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000892" y="4714884"/>
            <a:ext cx="1570017" cy="1478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357818" y="4786322"/>
            <a:ext cx="1571636" cy="1478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000892" y="3143248"/>
            <a:ext cx="1498579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85720" y="642918"/>
            <a:ext cx="8712968" cy="56886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57224" y="1071546"/>
            <a:ext cx="2314195" cy="919401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960000"/>
                </a:solidFill>
                <a:latin typeface="Georgia" pitchFamily="18" charset="0"/>
              </a:rPr>
              <a:t>Выбери предмет, который отвечает на вопрос </a:t>
            </a:r>
            <a:r>
              <a:rPr lang="ru-RU" sz="2000" b="1" dirty="0" smtClean="0">
                <a:solidFill>
                  <a:srgbClr val="960000"/>
                </a:solidFill>
                <a:latin typeface="Georgia" pitchFamily="18" charset="0"/>
              </a:rPr>
              <a:t>что</a:t>
            </a:r>
            <a:r>
              <a:rPr lang="ru-RU" sz="1400" b="1" dirty="0" smtClean="0">
                <a:solidFill>
                  <a:srgbClr val="960000"/>
                </a:solidFill>
                <a:latin typeface="Georgia" pitchFamily="18" charset="0"/>
              </a:rPr>
              <a:t>?</a:t>
            </a:r>
            <a:endParaRPr lang="ru-RU" sz="1400" b="1" dirty="0">
              <a:solidFill>
                <a:srgbClr val="960000"/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0694" y="1071546"/>
            <a:ext cx="2314195" cy="817245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960000"/>
                </a:solidFill>
                <a:latin typeface="Georgia" pitchFamily="18" charset="0"/>
              </a:rPr>
              <a:t>Выбери предмет, который подходит к этому слову  НОВОЕ.</a:t>
            </a:r>
            <a:endParaRPr lang="ru-RU" sz="1400" b="1" dirty="0">
              <a:solidFill>
                <a:srgbClr val="960000"/>
              </a:solidFill>
              <a:latin typeface="Georgia" pitchFamily="18" charset="0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285992"/>
            <a:ext cx="171451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2285992"/>
            <a:ext cx="178595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4071942"/>
            <a:ext cx="1714512" cy="1772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14546" y="2285992"/>
            <a:ext cx="1712893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 descr="D:\РАБОЧИЙ стол -2013\КЛЁВЫЕ картинки\professor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86182" y="3429000"/>
            <a:ext cx="1481752" cy="2164800"/>
          </a:xfrm>
          <a:prstGeom prst="rect">
            <a:avLst/>
          </a:prstGeom>
          <a:noFill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000892" y="4071942"/>
            <a:ext cx="1727623" cy="174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143504" y="4071942"/>
            <a:ext cx="1714512" cy="174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000892" y="2285992"/>
            <a:ext cx="1727623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071670" y="4071942"/>
            <a:ext cx="1712893" cy="1772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4282" y="1785926"/>
            <a:ext cx="4143404" cy="485778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929190" y="1714488"/>
            <a:ext cx="3926622" cy="492922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260648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ЗАДАНИЕ 7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1000108"/>
            <a:ext cx="7560840" cy="57888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на внимание «ОН - ОНА»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500034" y="2071678"/>
            <a:ext cx="350046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для команды «Звуки»: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- Он воробей, она -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воробьиха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Он комар, она -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комариха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Он гусь, она -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гусиха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Рассеянный -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гусиха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 гусыня, знайте это все отныне.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слон, она -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слониха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Он лось, она -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лосиха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Он кот, она -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котиха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Рассеянный 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Ну, конечно, это кошка! Ну ошиблись вы немножко. Так сыграем еще раз, Обыграть хочу я вас!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 flipH="1">
            <a:off x="5286380" y="2143116"/>
            <a:ext cx="3214710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для команды «Буквы»: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морж, она -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моржиха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Он заяц, она -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зайчиха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Он бык, она -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корова.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Ну, конечно же, корова, Поиграем, дети, снова! Он тигр, она -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тигрица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Он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осёл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она -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ослица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Он козел, она -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коза.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Ну, конечно же, коза, за повтор игры все «за»?   Он лев, она -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львица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Он волк, она -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волчица.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Он баран, она -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овца.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Ну, конечно же, овца.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4" descr="C:\Users\132\Desktop\Логочас\43607682.gif"/>
          <p:cNvPicPr>
            <a:picLocks noChangeAspect="1" noChangeArrowheads="1" noCrop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4786322"/>
            <a:ext cx="1785950" cy="1922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/>
      <p:bldP spid="2867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4282" y="642918"/>
            <a:ext cx="8712968" cy="56886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1746" name="Picture 2" descr="https://avatars.mds.yandex.net/get-zen_doc/50335/pub_5d87045b23bf4800ae33e3e8_5d8705b0c05c7100aeb62f7e/scale_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1357298"/>
            <a:ext cx="3524250" cy="47339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1960843"/>
            <a:ext cx="4357718" cy="783193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УЛИЦА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3382819"/>
            <a:ext cx="5643602" cy="112371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БАССЕЙНАЯ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C:\Users\132\Desktop\Логочас\43607682.gif"/>
          <p:cNvPicPr>
            <a:picLocks noChangeAspect="1" noChangeArrowheads="1" noCrop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-46181"/>
            <a:ext cx="1785950" cy="1922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81383" y="142852"/>
              <a:ext cx="2649357" cy="2500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Скругленный прямоугольник 3"/>
            <p:cNvSpPr/>
            <p:nvPr/>
          </p:nvSpPr>
          <p:spPr>
            <a:xfrm>
              <a:off x="357158" y="3929066"/>
              <a:ext cx="5534926" cy="2382534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16" name="Picture 5" descr="C:\Users\132\Desktop\День открытых дверей ЧТЕНИЕ\1012191835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28596" y="5286388"/>
              <a:ext cx="2214578" cy="953204"/>
            </a:xfrm>
            <a:prstGeom prst="rect">
              <a:avLst/>
            </a:prstGeom>
            <a:noFill/>
          </p:spPr>
        </p:pic>
        <p:sp>
          <p:nvSpPr>
            <p:cNvPr id="17" name="Овал 16"/>
            <p:cNvSpPr/>
            <p:nvPr/>
          </p:nvSpPr>
          <p:spPr>
            <a:xfrm>
              <a:off x="1571604" y="3214686"/>
              <a:ext cx="583408" cy="576064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latin typeface="Georgia" pitchFamily="18" charset="0"/>
                </a:rPr>
                <a:t>О</a:t>
              </a:r>
              <a:endParaRPr lang="ru-RU" sz="2800" b="1" dirty="0">
                <a:latin typeface="Georgia" pitchFamily="18" charset="0"/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 rot="1114218">
              <a:off x="6226080" y="4742765"/>
              <a:ext cx="618902" cy="631683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latin typeface="Georgia" pitchFamily="18" charset="0"/>
                </a:rPr>
                <a:t>Л</a:t>
              </a:r>
              <a:endParaRPr lang="ru-RU" sz="2000" dirty="0">
                <a:latin typeface="Georgia" pitchFamily="18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7358082" y="5429264"/>
              <a:ext cx="583408" cy="576064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latin typeface="Georgia" pitchFamily="18" charset="0"/>
                </a:rPr>
                <a:t>О</a:t>
              </a:r>
              <a:endParaRPr lang="ru-RU" sz="2800" b="1" dirty="0">
                <a:latin typeface="Georgia" pitchFamily="18" charset="0"/>
              </a:endParaRPr>
            </a:p>
          </p:txBody>
        </p:sp>
        <p:pic>
          <p:nvPicPr>
            <p:cNvPr id="28" name="Picture 8"/>
            <p:cNvPicPr>
              <a:picLocks noChangeAspect="1" noChangeArrowheads="1" noCrop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500958" y="4929198"/>
              <a:ext cx="864096" cy="864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8"/>
            <p:cNvPicPr>
              <a:picLocks noChangeAspect="1" noChangeArrowheads="1" noCrop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 rot="17803898">
              <a:off x="1214414" y="2786058"/>
              <a:ext cx="792088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Скругленный прямоугольник 10"/>
            <p:cNvSpPr/>
            <p:nvPr/>
          </p:nvSpPr>
          <p:spPr>
            <a:xfrm>
              <a:off x="3214678" y="928670"/>
              <a:ext cx="5534926" cy="2382534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 </a:t>
              </a:r>
              <a:endParaRPr lang="ru-RU" dirty="0"/>
            </a:p>
          </p:txBody>
        </p:sp>
        <p:pic>
          <p:nvPicPr>
            <p:cNvPr id="12" name="Picture 5" descr="C:\Users\132\Desktop\День открытых дверей ЧТЕНИЕ\1012191835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6357950" y="2285992"/>
              <a:ext cx="2214578" cy="881766"/>
            </a:xfrm>
            <a:prstGeom prst="rect">
              <a:avLst/>
            </a:prstGeom>
            <a:noFill/>
          </p:spPr>
        </p:pic>
        <p:sp>
          <p:nvSpPr>
            <p:cNvPr id="13" name="Прямоугольник 12"/>
            <p:cNvSpPr/>
            <p:nvPr/>
          </p:nvSpPr>
          <p:spPr>
            <a:xfrm>
              <a:off x="3000364" y="1000108"/>
              <a:ext cx="4572000" cy="172354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latin typeface="Georgia" pitchFamily="18" charset="0"/>
                </a:rPr>
                <a:t> </a:t>
              </a:r>
              <a:r>
                <a:rPr lang="ru-RU" sz="4400" b="1" dirty="0" smtClean="0">
                  <a:solidFill>
                    <a:srgbClr val="3333FF"/>
                  </a:solidFill>
                  <a:latin typeface="Comic Sans MS" pitchFamily="66" charset="0"/>
                </a:rPr>
                <a:t>КОМАНДА</a:t>
              </a:r>
            </a:p>
            <a:p>
              <a:pPr algn="ctr"/>
              <a:r>
                <a:rPr lang="ru-RU" sz="4400" b="1" i="1" dirty="0" smtClean="0">
                  <a:solidFill>
                    <a:srgbClr val="3333FF"/>
                  </a:solidFill>
                  <a:latin typeface="Comic Sans MS" pitchFamily="66" charset="0"/>
                </a:rPr>
                <a:t>«БУКВЫ»</a:t>
              </a:r>
            </a:p>
            <a:p>
              <a:endParaRPr lang="ru-RU" dirty="0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2071670" y="4071942"/>
              <a:ext cx="4572000" cy="14465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ru-RU" sz="4400" b="1" dirty="0" smtClean="0">
                  <a:solidFill>
                    <a:srgbClr val="00CC00"/>
                  </a:solidFill>
                  <a:latin typeface="Comic Sans MS" pitchFamily="66" charset="0"/>
                </a:rPr>
                <a:t>КОМАНДА</a:t>
              </a:r>
            </a:p>
            <a:p>
              <a:r>
                <a:rPr lang="ru-RU" sz="4400" b="1" dirty="0" smtClean="0">
                  <a:solidFill>
                    <a:srgbClr val="00CC00"/>
                  </a:solidFill>
                  <a:latin typeface="Comic Sans MS" pitchFamily="66" charset="0"/>
                </a:rPr>
                <a:t>«ЗВУКИ»</a:t>
              </a:r>
              <a:endParaRPr lang="ru-RU" sz="4400" dirty="0">
                <a:solidFill>
                  <a:srgbClr val="00CC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214282" y="1571612"/>
            <a:ext cx="8784976" cy="51125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02520" y="1"/>
            <a:ext cx="264148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440160" cy="1577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285852" y="142852"/>
            <a:ext cx="650085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rgbClr val="00CC00"/>
                </a:solidFill>
                <a:latin typeface="Georgia" pitchFamily="18" charset="0"/>
              </a:rPr>
              <a:t>РАЗМИНКА</a:t>
            </a:r>
          </a:p>
          <a:p>
            <a:endParaRPr lang="ru-RU" sz="6000" b="1" i="1" dirty="0" smtClean="0">
              <a:solidFill>
                <a:srgbClr val="00CC00"/>
              </a:solidFill>
              <a:latin typeface="Georgia" pitchFamily="18" charset="0"/>
            </a:endParaRPr>
          </a:p>
          <a:p>
            <a:endParaRPr lang="ru-RU" sz="6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2500306"/>
            <a:ext cx="75724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1. Орган, без которого невозможно говорить. (Язык)</a:t>
            </a:r>
          </a:p>
          <a:p>
            <a:r>
              <a:rPr lang="ru-RU" sz="240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2. Какие бывают звуки?  (Гласные и согласные)</a:t>
            </a:r>
          </a:p>
          <a:p>
            <a:r>
              <a:rPr lang="ru-RU" sz="240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3. Без чего не напишешь в тетради? (Без ручки, карандаша, фломастера)</a:t>
            </a:r>
          </a:p>
          <a:p>
            <a:r>
              <a:rPr lang="ru-RU" sz="240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4. Что нужно знать, чтобы уметь читать? (Буквы)        </a:t>
            </a:r>
          </a:p>
          <a:p>
            <a:r>
              <a:rPr lang="ru-RU" sz="240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5. У каких геометрических фигур нет ни начала, ни конца? (У круга, овала)</a:t>
            </a:r>
          </a:p>
          <a:p>
            <a:pPr lvl="0"/>
            <a:r>
              <a:rPr lang="ru-RU" sz="240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6.Мама зовет дочку домой. Кто на улице? Кто дома?</a:t>
            </a:r>
          </a:p>
          <a:p>
            <a:pPr lvl="0"/>
            <a:r>
              <a:rPr lang="ru-RU" sz="240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7.Витю слушал воспитатель. Кто говорил?</a:t>
            </a:r>
          </a:p>
          <a:p>
            <a:r>
              <a:rPr lang="ru-RU" sz="2400" dirty="0" smtClean="0"/>
              <a:t> 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5984" y="928670"/>
            <a:ext cx="2444901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ЗАДАНИЕ1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9024" y="928670"/>
            <a:ext cx="8784976" cy="568635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188641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ЗАДАНИЕ 2 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100010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Игра « Наоборот»</a:t>
            </a:r>
            <a:endParaRPr lang="ru-RU" sz="4000" b="1" i="1" dirty="0" smtClean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71472" y="1714488"/>
            <a:ext cx="571504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Команде «Звуки»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Сахар сладкий, а перец…(горький).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Дорога широкая, а тропинка…(узкая).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Заяц бежит быстро, а черепаха ползет…(медленно).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Днем светло, а вечером…(темно).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Кисель густой, а чай…(жидкий).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Пластилин мягкий, а камень... (твёрдый).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3000364" y="4071942"/>
            <a:ext cx="557216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Команде «Буквы»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Чай горячий, а мороженое…(холодное).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Звери бывают смелые и …(трусливые).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Конфета сладкая, а лимон …(кислый).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Кашу варят густую и …(жидкую).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Морковь можно есть сырой и ... (варёной).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Яблоки могут быть мелкими и …(крупными).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6" name="Picture 8" descr="https://i11.fotocdn.net/s105/931db81f82586b80/public_pin_l/224350975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5710" y="4429132"/>
            <a:ext cx="2424946" cy="1714512"/>
          </a:xfrm>
          <a:prstGeom prst="rect">
            <a:avLst/>
          </a:prstGeom>
          <a:noFill/>
        </p:spPr>
      </p:pic>
      <p:pic>
        <p:nvPicPr>
          <p:cNvPr id="7178" name="Picture 10" descr="https://fsd.multiurok.ru/html/2017/10/04/s_59d547fa5de86/703661_1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43636" y="1785926"/>
            <a:ext cx="2410745" cy="17012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/>
      <p:bldP spid="71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«Звучащие слова» 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2844" y="1571612"/>
            <a:ext cx="8784976" cy="51125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260648"/>
            <a:ext cx="5225662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ЗАДАНИЕ 3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714612" y="4857760"/>
            <a:ext cx="3357586" cy="152470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28860" y="1714488"/>
            <a:ext cx="40126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«Звучащие слова»</a:t>
            </a:r>
            <a:endParaRPr lang="ru-RU" sz="3600" b="1" i="1" dirty="0" smtClean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714620"/>
            <a:ext cx="1929754" cy="1905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7554" y="2428868"/>
            <a:ext cx="2143140" cy="2009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57950" y="2714620"/>
            <a:ext cx="2000148" cy="2003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57554" y="5143512"/>
            <a:ext cx="2143140" cy="101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1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44" y="428604"/>
            <a:ext cx="8784976" cy="625557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488" y="4857760"/>
            <a:ext cx="3357586" cy="152470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928802"/>
            <a:ext cx="2286016" cy="2323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7554" y="714356"/>
            <a:ext cx="2284397" cy="2300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36" y="2071678"/>
            <a:ext cx="2428892" cy="2454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43306" y="5214950"/>
            <a:ext cx="1928826" cy="822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355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404664"/>
            <a:ext cx="8784976" cy="6264696"/>
          </a:xfrm>
          <a:prstGeom prst="round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642910" y="642918"/>
            <a:ext cx="7560840" cy="57888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«Составь слово по первым буквам»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9" descr="ff962c65118d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29454" y="2428868"/>
            <a:ext cx="1214446" cy="1511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4000504"/>
            <a:ext cx="2279097" cy="982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1500174"/>
            <a:ext cx="5702300" cy="20050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43174" y="4214818"/>
            <a:ext cx="5937250" cy="19748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6357950" y="1428736"/>
            <a:ext cx="2314195" cy="919401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960000"/>
                </a:solidFill>
                <a:latin typeface="Georgia" pitchFamily="18" charset="0"/>
              </a:rPr>
              <a:t>ДОМ</a:t>
            </a:r>
            <a:endParaRPr lang="ru-RU" sz="4800" b="1" dirty="0">
              <a:solidFill>
                <a:srgbClr val="960000"/>
              </a:solidFill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596" y="5143512"/>
            <a:ext cx="2000264" cy="783193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Georgia" pitchFamily="18" charset="0"/>
              </a:rPr>
              <a:t>СТУЛ</a:t>
            </a:r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4282" y="357166"/>
            <a:ext cx="8784976" cy="6264696"/>
          </a:xfrm>
          <a:prstGeom prst="round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785794"/>
            <a:ext cx="5929354" cy="19498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28860" y="3786190"/>
            <a:ext cx="6076950" cy="21526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7000892" y="1357298"/>
            <a:ext cx="1714512" cy="783193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Georgia" pitchFamily="18" charset="0"/>
              </a:rPr>
              <a:t>КИТ</a:t>
            </a:r>
            <a:endParaRPr lang="ru-RU" sz="4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7" y="4643446"/>
            <a:ext cx="1928827" cy="783193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960000"/>
                </a:solidFill>
                <a:latin typeface="Georgia" pitchFamily="18" charset="0"/>
              </a:rPr>
              <a:t>ФЛАГ</a:t>
            </a:r>
            <a:endParaRPr lang="ru-RU" sz="4000" b="1" dirty="0">
              <a:solidFill>
                <a:srgbClr val="96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57158" y="1714488"/>
            <a:ext cx="4226812" cy="4857784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714876" y="1714488"/>
            <a:ext cx="4178174" cy="485778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500166" y="285728"/>
            <a:ext cx="6500858" cy="578882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60000"/>
                </a:solidFill>
                <a:latin typeface="Georgia" pitchFamily="18" charset="0"/>
              </a:rPr>
              <a:t>«ПОСМОТРИ И НАЗОВИ»</a:t>
            </a:r>
            <a:endParaRPr lang="ru-RU" sz="2800" b="1" dirty="0">
              <a:solidFill>
                <a:srgbClr val="960000"/>
              </a:solidFill>
              <a:latin typeface="Georgia" pitchFamily="18" charset="0"/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300037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785786" y="1857364"/>
            <a:ext cx="32861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Выбери картинку название которой начинается на гласный звук</a:t>
            </a:r>
            <a:endParaRPr lang="ru-RU" dirty="0"/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1736" y="4714883"/>
            <a:ext cx="1643074" cy="1566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24" y="4643446"/>
            <a:ext cx="1571636" cy="1537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00298" y="3002002"/>
            <a:ext cx="1643074" cy="1570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4929190" y="1928802"/>
            <a:ext cx="3643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Название какого предмета начинается с твердого согласного </a:t>
            </a:r>
            <a:r>
              <a:rPr lang="en-US" b="1" dirty="0" smtClean="0">
                <a:latin typeface="Georgia" pitchFamily="18" charset="0"/>
              </a:rPr>
              <a:t>{</a:t>
            </a:r>
            <a:r>
              <a:rPr lang="ru-RU" b="1" dirty="0" smtClean="0">
                <a:latin typeface="Georgia" pitchFamily="18" charset="0"/>
              </a:rPr>
              <a:t> Л</a:t>
            </a:r>
            <a:r>
              <a:rPr lang="en-US" b="1" dirty="0" smtClean="0">
                <a:latin typeface="Georgia" pitchFamily="18" charset="0"/>
              </a:rPr>
              <a:t> }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628" y="2857496"/>
            <a:ext cx="171451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858016" y="4643446"/>
            <a:ext cx="1714512" cy="175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000628" y="4643446"/>
            <a:ext cx="1785950" cy="175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858016" y="2857496"/>
            <a:ext cx="171451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1792</TotalTime>
  <Words>546</Words>
  <Application>Microsoft Office PowerPoint</Application>
  <PresentationFormat>Экран (4:3)</PresentationFormat>
  <Paragraphs>104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Arial Black</vt:lpstr>
      <vt:lpstr>Calibri</vt:lpstr>
      <vt:lpstr>Comic Sans MS</vt:lpstr>
      <vt:lpstr>Georgia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132</dc:creator>
  <cp:lastModifiedBy>w7</cp:lastModifiedBy>
  <cp:revision>211</cp:revision>
  <dcterms:created xsi:type="dcterms:W3CDTF">2017-04-21T22:11:46Z</dcterms:created>
  <dcterms:modified xsi:type="dcterms:W3CDTF">2021-10-26T14:56:03Z</dcterms:modified>
</cp:coreProperties>
</file>