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74" r:id="rId8"/>
    <p:sldId id="263" r:id="rId9"/>
    <p:sldId id="266" r:id="rId10"/>
    <p:sldId id="267" r:id="rId11"/>
    <p:sldId id="268" r:id="rId12"/>
    <p:sldId id="269" r:id="rId13"/>
    <p:sldId id="273" r:id="rId14"/>
    <p:sldId id="272" r:id="rId15"/>
    <p:sldId id="27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1326"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26.10.2021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26.10.2021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26.10.2021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26.10.2021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26.10.2021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26.10.2021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6.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jpeg"/><Relationship Id="rId1" Type="http://schemas.openxmlformats.org/officeDocument/2006/relationships/slideLayout" Target="../slideLayouts/slideLayout6.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image" Target="../media/image20.png"/><Relationship Id="rId11" Type="http://schemas.openxmlformats.org/officeDocument/2006/relationships/image" Target="../media/image25.jpeg"/><Relationship Id="rId5" Type="http://schemas.openxmlformats.org/officeDocument/2006/relationships/image" Target="../media/image19.png"/><Relationship Id="rId10" Type="http://schemas.openxmlformats.org/officeDocument/2006/relationships/image" Target="../media/image24.jpeg"/><Relationship Id="rId4" Type="http://schemas.openxmlformats.org/officeDocument/2006/relationships/image" Target="../media/image18.png"/><Relationship Id="rId9"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yadi.sk/i/VLSQj6D_vFAzTg" TargetMode="External"/><Relationship Id="rId2" Type="http://schemas.openxmlformats.org/officeDocument/2006/relationships/image" Target="../media/image2.jpeg"/><Relationship Id="rId1" Type="http://schemas.openxmlformats.org/officeDocument/2006/relationships/slideLayout" Target="../slideLayouts/slideLayout5.xml"/><Relationship Id="rId6" Type="http://schemas.openxmlformats.org/officeDocument/2006/relationships/hyperlink" Target="https://yadi.sk/i/MuEZMFxQ3-TcUg" TargetMode="External"/><Relationship Id="rId5" Type="http://schemas.openxmlformats.org/officeDocument/2006/relationships/hyperlink" Target="https://yadi.sk/i/N5PpkrP5onTXDQ" TargetMode="External"/><Relationship Id="rId4" Type="http://schemas.openxmlformats.org/officeDocument/2006/relationships/hyperlink" Target="https://yadi.sk/i/c0si-jV9R67xOQ"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a:effectLst/>
        </p:spPr>
      </p:pic>
      <p:sp>
        <p:nvSpPr>
          <p:cNvPr id="2" name="Заголовок 1"/>
          <p:cNvSpPr>
            <a:spLocks noGrp="1"/>
          </p:cNvSpPr>
          <p:nvPr>
            <p:ph type="ctrTitle"/>
          </p:nvPr>
        </p:nvSpPr>
        <p:spPr>
          <a:xfrm>
            <a:off x="1857356" y="285728"/>
            <a:ext cx="7143800" cy="2928958"/>
          </a:xfrm>
        </p:spPr>
        <p:txBody>
          <a:bodyPr>
            <a:normAutofit fontScale="90000"/>
          </a:bodyPr>
          <a:lstStyle/>
          <a:p>
            <a:r>
              <a:rPr lang="ru-RU" sz="2000" b="1" dirty="0" smtClean="0">
                <a:solidFill>
                  <a:srgbClr val="C00000"/>
                </a:solidFill>
                <a:latin typeface="Times New Roman" pitchFamily="18" charset="0"/>
                <a:cs typeface="Times New Roman" pitchFamily="18" charset="0"/>
              </a:rPr>
              <a:t/>
            </a:r>
            <a:br>
              <a:rPr lang="ru-RU" sz="2000" b="1" dirty="0" smtClean="0">
                <a:solidFill>
                  <a:srgbClr val="C00000"/>
                </a:solidFill>
                <a:latin typeface="Times New Roman" pitchFamily="18" charset="0"/>
                <a:cs typeface="Times New Roman" pitchFamily="18" charset="0"/>
              </a:rPr>
            </a:br>
            <a:r>
              <a:rPr lang="ru-RU" sz="2000" b="1" dirty="0" smtClean="0">
                <a:solidFill>
                  <a:srgbClr val="C00000"/>
                </a:solidFill>
                <a:latin typeface="Times New Roman" pitchFamily="18" charset="0"/>
                <a:cs typeface="Times New Roman" pitchFamily="18" charset="0"/>
              </a:rPr>
              <a:t/>
            </a:r>
            <a:br>
              <a:rPr lang="ru-RU" sz="2000" b="1" dirty="0" smtClean="0">
                <a:solidFill>
                  <a:srgbClr val="C00000"/>
                </a:solidFill>
                <a:latin typeface="Times New Roman" pitchFamily="18" charset="0"/>
                <a:cs typeface="Times New Roman" pitchFamily="18" charset="0"/>
              </a:rPr>
            </a:br>
            <a:r>
              <a:rPr lang="ru-RU" sz="2000" b="1" dirty="0" smtClean="0">
                <a:solidFill>
                  <a:srgbClr val="C00000"/>
                </a:solidFill>
                <a:latin typeface="Times New Roman" pitchFamily="18" charset="0"/>
                <a:cs typeface="Times New Roman" pitchFamily="18" charset="0"/>
              </a:rPr>
              <a:t> </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5400" b="1" dirty="0" smtClean="0">
                <a:solidFill>
                  <a:srgbClr val="C00000"/>
                </a:solidFill>
                <a:latin typeface="Monotype Corsiva" pitchFamily="66" charset="0"/>
                <a:cs typeface="Times New Roman" pitchFamily="18" charset="0"/>
              </a:rPr>
              <a:t>Проект</a:t>
            </a:r>
            <a:br>
              <a:rPr lang="ru-RU" sz="5400" b="1" dirty="0" smtClean="0">
                <a:solidFill>
                  <a:srgbClr val="C00000"/>
                </a:solidFill>
                <a:latin typeface="Monotype Corsiva" pitchFamily="66" charset="0"/>
                <a:cs typeface="Times New Roman" pitchFamily="18" charset="0"/>
              </a:rPr>
            </a:br>
            <a:r>
              <a:rPr lang="ru-RU" sz="5400" b="1" dirty="0" smtClean="0">
                <a:solidFill>
                  <a:srgbClr val="C00000"/>
                </a:solidFill>
                <a:latin typeface="Monotype Corsiva" pitchFamily="66" charset="0"/>
                <a:cs typeface="Times New Roman" pitchFamily="18" charset="0"/>
              </a:rPr>
              <a:t>«Коса – девичья краса»</a:t>
            </a:r>
            <a:endParaRPr lang="ru-RU" sz="5400" b="1" dirty="0">
              <a:solidFill>
                <a:srgbClr val="C00000"/>
              </a:solidFill>
              <a:latin typeface="Monotype Corsiva" pitchFamily="66" charset="0"/>
              <a:cs typeface="Times New Roman" pitchFamily="18" charset="0"/>
            </a:endParaRPr>
          </a:p>
        </p:txBody>
      </p:sp>
      <p:sp>
        <p:nvSpPr>
          <p:cNvPr id="3" name="Подзаголовок 2"/>
          <p:cNvSpPr>
            <a:spLocks noGrp="1"/>
          </p:cNvSpPr>
          <p:nvPr>
            <p:ph type="subTitle" idx="1"/>
          </p:nvPr>
        </p:nvSpPr>
        <p:spPr>
          <a:xfrm>
            <a:off x="3143240" y="4143380"/>
            <a:ext cx="5643602" cy="2286016"/>
          </a:xfrm>
        </p:spPr>
        <p:txBody>
          <a:bodyPr>
            <a:normAutofit fontScale="92500"/>
          </a:bodyPr>
          <a:lstStyle/>
          <a:p>
            <a:pPr algn="l"/>
            <a:r>
              <a:rPr lang="ru-RU" sz="2400" b="1" dirty="0" smtClean="0">
                <a:solidFill>
                  <a:srgbClr val="C00000"/>
                </a:solidFill>
                <a:latin typeface="Times New Roman" pitchFamily="18" charset="0"/>
                <a:cs typeface="Times New Roman" pitchFamily="18" charset="0"/>
              </a:rPr>
              <a:t>Выполнила: воспитатель  МБДОУ «</a:t>
            </a:r>
            <a:r>
              <a:rPr lang="ru-RU" sz="2400" b="1" dirty="0" smtClean="0">
                <a:solidFill>
                  <a:srgbClr val="C00000"/>
                </a:solidFill>
                <a:latin typeface="Times New Roman" pitchFamily="18" charset="0"/>
                <a:cs typeface="Times New Roman" pitchFamily="18" charset="0"/>
              </a:rPr>
              <a:t>Бобровский </a:t>
            </a:r>
            <a:r>
              <a:rPr lang="ru-RU" sz="2400" b="1" dirty="0" smtClean="0">
                <a:solidFill>
                  <a:srgbClr val="C00000"/>
                </a:solidFill>
                <a:latin typeface="Times New Roman" pitchFamily="18" charset="0"/>
                <a:cs typeface="Times New Roman" pitchFamily="18" charset="0"/>
              </a:rPr>
              <a:t>детский сад № 5 «Сказка»</a:t>
            </a:r>
          </a:p>
          <a:p>
            <a:pPr algn="l"/>
            <a:r>
              <a:rPr lang="ru-RU" sz="2800" b="1" dirty="0" smtClean="0">
                <a:solidFill>
                  <a:srgbClr val="C00000"/>
                </a:solidFill>
                <a:latin typeface="Times New Roman" pitchFamily="18" charset="0"/>
                <a:cs typeface="Times New Roman" pitchFamily="18" charset="0"/>
              </a:rPr>
              <a:t>Мельникова Светлана Николаевна</a:t>
            </a:r>
          </a:p>
          <a:p>
            <a:pPr algn="l"/>
            <a:r>
              <a:rPr lang="ru-RU" sz="2400" b="1" dirty="0" smtClean="0">
                <a:solidFill>
                  <a:srgbClr val="C00000"/>
                </a:solidFill>
                <a:latin typeface="Times New Roman" pitchFamily="18" charset="0"/>
                <a:cs typeface="Times New Roman" pitchFamily="18" charset="0"/>
              </a:rPr>
              <a:t> </a:t>
            </a:r>
            <a:endParaRPr lang="ru-RU" sz="2400" b="1" dirty="0">
              <a:solidFill>
                <a:srgbClr val="C00000"/>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User\Desktop\hello_html_m3d8d1afc.jpg"/>
          <p:cNvPicPr>
            <a:picLocks noChangeAspect="1" noChangeArrowheads="1"/>
          </p:cNvPicPr>
          <p:nvPr/>
        </p:nvPicPr>
        <p:blipFill>
          <a:blip r:embed="rId2" cstate="email"/>
          <a:srcRect/>
          <a:stretch>
            <a:fillRect/>
          </a:stretch>
        </p:blipFill>
        <p:spPr bwMode="auto">
          <a:xfrm>
            <a:off x="0" y="0"/>
            <a:ext cx="9166203" cy="6858000"/>
          </a:xfrm>
          <a:prstGeom prst="rect">
            <a:avLst/>
          </a:prstGeom>
          <a:noFill/>
        </p:spPr>
      </p:pic>
      <p:sp>
        <p:nvSpPr>
          <p:cNvPr id="2" name="Заголовок 1"/>
          <p:cNvSpPr>
            <a:spLocks noGrp="1"/>
          </p:cNvSpPr>
          <p:nvPr>
            <p:ph type="title"/>
          </p:nvPr>
        </p:nvSpPr>
        <p:spPr/>
        <p:txBody>
          <a:bodyPr>
            <a:noAutofit/>
          </a:bodyPr>
          <a:lstStyle/>
          <a:p>
            <a:r>
              <a:rPr lang="ru-RU" sz="3600" b="1" dirty="0" smtClean="0">
                <a:solidFill>
                  <a:srgbClr val="C00000"/>
                </a:solidFill>
                <a:latin typeface="Times New Roman" pitchFamily="18" charset="0"/>
                <a:cs typeface="Times New Roman" pitchFamily="18" charset="0"/>
              </a:rPr>
              <a:t>Сюжетно – ролевые игры «Парикмахерская», «Салон красоты»</a:t>
            </a:r>
            <a:endParaRPr lang="ru-RU" sz="3600" b="1" dirty="0">
              <a:solidFill>
                <a:srgbClr val="C00000"/>
              </a:solidFill>
              <a:latin typeface="Times New Roman" pitchFamily="18" charset="0"/>
              <a:cs typeface="Times New Roman" pitchFamily="18" charset="0"/>
            </a:endParaRPr>
          </a:p>
        </p:txBody>
      </p:sp>
      <p:pic>
        <p:nvPicPr>
          <p:cNvPr id="6147" name="Picture 3"/>
          <p:cNvPicPr>
            <a:picLocks noChangeAspect="1" noChangeArrowheads="1"/>
          </p:cNvPicPr>
          <p:nvPr/>
        </p:nvPicPr>
        <p:blipFill>
          <a:blip r:embed="rId3" cstate="email"/>
          <a:srcRect/>
          <a:stretch>
            <a:fillRect/>
          </a:stretch>
        </p:blipFill>
        <p:spPr bwMode="auto">
          <a:xfrm>
            <a:off x="928662" y="1500174"/>
            <a:ext cx="3016190" cy="2262142"/>
          </a:xfrm>
          <a:prstGeom prst="rect">
            <a:avLst/>
          </a:prstGeom>
          <a:noFill/>
          <a:ln w="9525">
            <a:noFill/>
            <a:miter lim="800000"/>
            <a:headEnd/>
            <a:tailEnd/>
          </a:ln>
          <a:effectLst/>
        </p:spPr>
      </p:pic>
      <p:pic>
        <p:nvPicPr>
          <p:cNvPr id="6148" name="Picture 4"/>
          <p:cNvPicPr>
            <a:picLocks noChangeAspect="1" noChangeArrowheads="1"/>
          </p:cNvPicPr>
          <p:nvPr/>
        </p:nvPicPr>
        <p:blipFill>
          <a:blip r:embed="rId4" cstate="email"/>
          <a:srcRect/>
          <a:stretch>
            <a:fillRect/>
          </a:stretch>
        </p:blipFill>
        <p:spPr bwMode="auto">
          <a:xfrm>
            <a:off x="928662" y="4000504"/>
            <a:ext cx="3016189" cy="2262142"/>
          </a:xfrm>
          <a:prstGeom prst="rect">
            <a:avLst/>
          </a:prstGeom>
          <a:noFill/>
          <a:ln w="9525">
            <a:noFill/>
            <a:miter lim="800000"/>
            <a:headEnd/>
            <a:tailEnd/>
          </a:ln>
          <a:effectLst/>
        </p:spPr>
      </p:pic>
      <p:pic>
        <p:nvPicPr>
          <p:cNvPr id="6149" name="Picture 5"/>
          <p:cNvPicPr>
            <a:picLocks noChangeAspect="1" noChangeArrowheads="1"/>
          </p:cNvPicPr>
          <p:nvPr/>
        </p:nvPicPr>
        <p:blipFill>
          <a:blip r:embed="rId5" cstate="email"/>
          <a:srcRect/>
          <a:stretch>
            <a:fillRect/>
          </a:stretch>
        </p:blipFill>
        <p:spPr bwMode="auto">
          <a:xfrm>
            <a:off x="5000628" y="1571612"/>
            <a:ext cx="3159033" cy="2208539"/>
          </a:xfrm>
          <a:prstGeom prst="rect">
            <a:avLst/>
          </a:prstGeom>
          <a:noFill/>
          <a:ln w="9525">
            <a:noFill/>
            <a:miter lim="800000"/>
            <a:headEnd/>
            <a:tailEnd/>
          </a:ln>
          <a:effectLst/>
        </p:spPr>
      </p:pic>
      <p:pic>
        <p:nvPicPr>
          <p:cNvPr id="6150" name="Picture 6"/>
          <p:cNvPicPr>
            <a:picLocks noChangeAspect="1" noChangeArrowheads="1"/>
          </p:cNvPicPr>
          <p:nvPr/>
        </p:nvPicPr>
        <p:blipFill>
          <a:blip r:embed="rId6" cstate="email"/>
          <a:srcRect/>
          <a:stretch>
            <a:fillRect/>
          </a:stretch>
        </p:blipFill>
        <p:spPr bwMode="auto">
          <a:xfrm>
            <a:off x="5000628" y="4071941"/>
            <a:ext cx="3325752" cy="2405017"/>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User\Desktop\hello_html_m3d8d1afc.jpg"/>
          <p:cNvPicPr>
            <a:picLocks noChangeAspect="1" noChangeArrowheads="1"/>
          </p:cNvPicPr>
          <p:nvPr/>
        </p:nvPicPr>
        <p:blipFill>
          <a:blip r:embed="rId2" cstate="email"/>
          <a:srcRect/>
          <a:stretch>
            <a:fillRect/>
          </a:stretch>
        </p:blipFill>
        <p:spPr bwMode="auto">
          <a:xfrm>
            <a:off x="0" y="0"/>
            <a:ext cx="9166203" cy="6858000"/>
          </a:xfrm>
          <a:prstGeom prst="rect">
            <a:avLst/>
          </a:prstGeom>
          <a:noFill/>
        </p:spPr>
      </p:pic>
      <p:sp>
        <p:nvSpPr>
          <p:cNvPr id="2" name="Заголовок 1"/>
          <p:cNvSpPr>
            <a:spLocks noGrp="1"/>
          </p:cNvSpPr>
          <p:nvPr>
            <p:ph type="title"/>
          </p:nvPr>
        </p:nvSpPr>
        <p:spPr>
          <a:xfrm>
            <a:off x="457200" y="428604"/>
            <a:ext cx="8229600" cy="785818"/>
          </a:xfrm>
        </p:spPr>
        <p:txBody>
          <a:bodyPr>
            <a:noAutofit/>
          </a:bodyPr>
          <a:lstStyle/>
          <a:p>
            <a:r>
              <a:rPr lang="ru-RU" sz="3600" b="1" dirty="0" smtClean="0">
                <a:solidFill>
                  <a:srgbClr val="C00000"/>
                </a:solidFill>
                <a:latin typeface="Times New Roman" pitchFamily="18" charset="0"/>
                <a:cs typeface="Times New Roman" pitchFamily="18" charset="0"/>
              </a:rPr>
              <a:t>Мастер – классы по плетению кос</a:t>
            </a:r>
            <a:endParaRPr lang="ru-RU" sz="3600" b="1" dirty="0">
              <a:solidFill>
                <a:srgbClr val="C00000"/>
              </a:solidFill>
              <a:latin typeface="Times New Roman" pitchFamily="18" charset="0"/>
              <a:cs typeface="Times New Roman" pitchFamily="18" charset="0"/>
            </a:endParaRPr>
          </a:p>
        </p:txBody>
      </p:sp>
      <p:pic>
        <p:nvPicPr>
          <p:cNvPr id="7170" name="Picture 2" descr="C:\Users\User\Desktop\ПРОЕКТЫ В ДОУ\КОСА -ДЕВИЧЬЯ КРАСА\фото\IMG-20201116-WA0001.jpg"/>
          <p:cNvPicPr>
            <a:picLocks noChangeAspect="1" noChangeArrowheads="1"/>
          </p:cNvPicPr>
          <p:nvPr/>
        </p:nvPicPr>
        <p:blipFill>
          <a:blip r:embed="rId3" cstate="email"/>
          <a:srcRect/>
          <a:stretch>
            <a:fillRect/>
          </a:stretch>
        </p:blipFill>
        <p:spPr bwMode="auto">
          <a:xfrm>
            <a:off x="642910" y="1214422"/>
            <a:ext cx="1970456" cy="2627274"/>
          </a:xfrm>
          <a:prstGeom prst="rect">
            <a:avLst/>
          </a:prstGeom>
          <a:noFill/>
        </p:spPr>
      </p:pic>
      <p:pic>
        <p:nvPicPr>
          <p:cNvPr id="7171" name="Picture 3" descr="C:\Users\User\Desktop\ПРОЕКТЫ В ДОУ\КОСА -ДЕВИЧЬЯ КРАСА\фото\IMG-20201116-WA0004.jpg"/>
          <p:cNvPicPr>
            <a:picLocks noChangeAspect="1" noChangeArrowheads="1"/>
          </p:cNvPicPr>
          <p:nvPr/>
        </p:nvPicPr>
        <p:blipFill>
          <a:blip r:embed="rId4" cstate="email"/>
          <a:srcRect/>
          <a:stretch>
            <a:fillRect/>
          </a:stretch>
        </p:blipFill>
        <p:spPr bwMode="auto">
          <a:xfrm>
            <a:off x="4643438" y="2928934"/>
            <a:ext cx="1928826" cy="2571768"/>
          </a:xfrm>
          <a:prstGeom prst="rect">
            <a:avLst/>
          </a:prstGeom>
          <a:noFill/>
        </p:spPr>
      </p:pic>
      <p:pic>
        <p:nvPicPr>
          <p:cNvPr id="7172" name="Picture 4" descr="C:\Users\User\Desktop\ПРОЕКТЫ В ДОУ\КОСА -ДЕВИЧЬЯ КРАСА\фото\IMG-20201124-WA0004.jpg"/>
          <p:cNvPicPr>
            <a:picLocks noChangeAspect="1" noChangeArrowheads="1"/>
          </p:cNvPicPr>
          <p:nvPr/>
        </p:nvPicPr>
        <p:blipFill>
          <a:blip r:embed="rId5" cstate="email"/>
          <a:srcRect/>
          <a:stretch>
            <a:fillRect/>
          </a:stretch>
        </p:blipFill>
        <p:spPr bwMode="auto">
          <a:xfrm>
            <a:off x="6643702" y="3500438"/>
            <a:ext cx="1976430" cy="2635240"/>
          </a:xfrm>
          <a:prstGeom prst="rect">
            <a:avLst/>
          </a:prstGeom>
          <a:noFill/>
        </p:spPr>
      </p:pic>
      <p:pic>
        <p:nvPicPr>
          <p:cNvPr id="7173" name="Picture 5" descr="C:\Users\User\Desktop\ПРОЕКТЫ В ДОУ\КОСА -ДЕВИЧЬЯ КРАСА\фото\IMG-20201201-WA0000.jpg"/>
          <p:cNvPicPr>
            <a:picLocks noChangeAspect="1" noChangeArrowheads="1"/>
          </p:cNvPicPr>
          <p:nvPr/>
        </p:nvPicPr>
        <p:blipFill>
          <a:blip r:embed="rId6" cstate="email"/>
          <a:srcRect/>
          <a:stretch>
            <a:fillRect/>
          </a:stretch>
        </p:blipFill>
        <p:spPr bwMode="auto">
          <a:xfrm>
            <a:off x="2643174" y="1928802"/>
            <a:ext cx="1964545" cy="2714644"/>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User\Desktop\hello_html_m3d8d1afc.jpg"/>
          <p:cNvPicPr>
            <a:picLocks noChangeAspect="1" noChangeArrowheads="1"/>
          </p:cNvPicPr>
          <p:nvPr/>
        </p:nvPicPr>
        <p:blipFill>
          <a:blip r:embed="rId2" cstate="email"/>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p:txBody>
          <a:bodyPr>
            <a:normAutofit fontScale="90000"/>
          </a:bodyPr>
          <a:lstStyle/>
          <a:p>
            <a:r>
              <a:rPr lang="ru-RU" dirty="0" smtClean="0">
                <a:solidFill>
                  <a:srgbClr val="C00000"/>
                </a:solidFill>
                <a:latin typeface="Times New Roman" pitchFamily="18" charset="0"/>
                <a:cs typeface="Times New Roman" pitchFamily="18" charset="0"/>
              </a:rPr>
              <a:t/>
            </a:r>
            <a:br>
              <a:rPr lang="ru-RU" dirty="0" smtClean="0">
                <a:solidFill>
                  <a:srgbClr val="C00000"/>
                </a:solidFill>
                <a:latin typeface="Times New Roman" pitchFamily="18" charset="0"/>
                <a:cs typeface="Times New Roman" pitchFamily="18" charset="0"/>
              </a:rPr>
            </a:br>
            <a:r>
              <a:rPr lang="ru-RU" sz="3600" b="1" dirty="0" smtClean="0">
                <a:solidFill>
                  <a:srgbClr val="C00000"/>
                </a:solidFill>
                <a:latin typeface="Times New Roman" pitchFamily="18" charset="0"/>
                <a:cs typeface="Times New Roman" pitchFamily="18" charset="0"/>
              </a:rPr>
              <a:t>Продукт проекта.</a:t>
            </a:r>
            <a:br>
              <a:rPr lang="ru-RU" sz="3600" b="1" dirty="0" smtClean="0">
                <a:solidFill>
                  <a:srgbClr val="C00000"/>
                </a:solidFill>
                <a:latin typeface="Times New Roman" pitchFamily="18" charset="0"/>
                <a:cs typeface="Times New Roman" pitchFamily="18" charset="0"/>
              </a:rPr>
            </a:br>
            <a:r>
              <a:rPr lang="ru-RU" sz="3600" b="1" dirty="0" smtClean="0">
                <a:solidFill>
                  <a:srgbClr val="C00000"/>
                </a:solidFill>
                <a:latin typeface="Times New Roman" pitchFamily="18" charset="0"/>
                <a:cs typeface="Times New Roman" pitchFamily="18" charset="0"/>
              </a:rPr>
              <a:t> Практическая значимость.</a:t>
            </a:r>
            <a:r>
              <a:rPr lang="ru-RU" b="1" dirty="0" smtClean="0">
                <a:solidFill>
                  <a:srgbClr val="C00000"/>
                </a:solidFill>
                <a:latin typeface="Times New Roman" pitchFamily="18" charset="0"/>
                <a:cs typeface="Times New Roman" pitchFamily="18" charset="0"/>
              </a:rPr>
              <a:t/>
            </a:r>
            <a:br>
              <a:rPr lang="ru-RU" b="1" dirty="0" smtClean="0">
                <a:solidFill>
                  <a:srgbClr val="C00000"/>
                </a:solidFill>
                <a:latin typeface="Times New Roman" pitchFamily="18" charset="0"/>
                <a:cs typeface="Times New Roman" pitchFamily="18" charset="0"/>
              </a:rPr>
            </a:br>
            <a:endParaRPr lang="ru-RU" b="1" dirty="0"/>
          </a:p>
        </p:txBody>
      </p:sp>
      <p:sp>
        <p:nvSpPr>
          <p:cNvPr id="3" name="Содержимое 2"/>
          <p:cNvSpPr>
            <a:spLocks noGrp="1"/>
          </p:cNvSpPr>
          <p:nvPr>
            <p:ph idx="1"/>
          </p:nvPr>
        </p:nvSpPr>
        <p:spPr/>
        <p:txBody>
          <a:bodyPr>
            <a:noAutofit/>
          </a:bodyPr>
          <a:lstStyle/>
          <a:p>
            <a:pPr>
              <a:buNone/>
            </a:pPr>
            <a:r>
              <a:rPr lang="ru-RU" sz="1600" dirty="0" smtClean="0">
                <a:solidFill>
                  <a:srgbClr val="C00000"/>
                </a:solidFill>
                <a:latin typeface="Times New Roman" pitchFamily="18" charset="0"/>
                <a:cs typeface="Times New Roman" pitchFamily="18" charset="0"/>
              </a:rPr>
              <a:t>           В результате проделанной работы был собран теоретический материал по истории русской косы. Мама воспитанников группы Рудневых Софии и Ярослава, Руднева Наталья Николаевна, работающая мастером стилистом по волосам, подготовила мастер – классы по плетению кос и разместила  их в групповом чате.</a:t>
            </a:r>
          </a:p>
          <a:p>
            <a:pPr>
              <a:buNone/>
            </a:pPr>
            <a:endParaRPr lang="ru-RU" sz="1600" dirty="0" smtClean="0">
              <a:solidFill>
                <a:srgbClr val="C00000"/>
              </a:solidFill>
              <a:latin typeface="Times New Roman" pitchFamily="18" charset="0"/>
              <a:cs typeface="Times New Roman" pitchFamily="18" charset="0"/>
            </a:endParaRPr>
          </a:p>
          <a:p>
            <a:pPr>
              <a:buNone/>
            </a:pPr>
            <a:r>
              <a:rPr lang="ru-RU" sz="1600" dirty="0" smtClean="0">
                <a:solidFill>
                  <a:srgbClr val="C00000"/>
                </a:solidFill>
                <a:latin typeface="Times New Roman" pitchFamily="18" charset="0"/>
                <a:cs typeface="Times New Roman" pitchFamily="18" charset="0"/>
              </a:rPr>
              <a:t>            Руководствуясь изученным теоретическим  материалом,  проведенными  опросами  и анкетированием,   можно сделать </a:t>
            </a:r>
            <a:r>
              <a:rPr lang="ru-RU" sz="1600" b="1" dirty="0" smtClean="0">
                <a:solidFill>
                  <a:srgbClr val="C00000"/>
                </a:solidFill>
                <a:latin typeface="Times New Roman" pitchFamily="18" charset="0"/>
                <a:cs typeface="Times New Roman" pitchFamily="18" charset="0"/>
              </a:rPr>
              <a:t>выводы:</a:t>
            </a:r>
          </a:p>
          <a:p>
            <a:pPr>
              <a:buNone/>
            </a:pPr>
            <a:r>
              <a:rPr lang="ru-RU" sz="1600" dirty="0" smtClean="0">
                <a:solidFill>
                  <a:srgbClr val="C00000"/>
                </a:solidFill>
                <a:latin typeface="Times New Roman" pitchFamily="18" charset="0"/>
                <a:cs typeface="Times New Roman" pitchFamily="18" charset="0"/>
              </a:rPr>
              <a:t>         Плетение  кос имеет давнюю историю.</a:t>
            </a:r>
          </a:p>
          <a:p>
            <a:pPr>
              <a:buNone/>
            </a:pPr>
            <a:r>
              <a:rPr lang="ru-RU" sz="1600" dirty="0" smtClean="0">
                <a:solidFill>
                  <a:srgbClr val="C00000"/>
                </a:solidFill>
                <a:latin typeface="Times New Roman" pitchFamily="18" charset="0"/>
                <a:cs typeface="Times New Roman" pitchFamily="18" charset="0"/>
              </a:rPr>
              <a:t>         Коса считается традиционно русская причёской.</a:t>
            </a:r>
          </a:p>
          <a:p>
            <a:pPr>
              <a:buNone/>
            </a:pPr>
            <a:r>
              <a:rPr lang="ru-RU" sz="1600" dirty="0" smtClean="0">
                <a:solidFill>
                  <a:srgbClr val="C00000"/>
                </a:solidFill>
                <a:latin typeface="Times New Roman" pitchFamily="18" charset="0"/>
                <a:cs typeface="Times New Roman" pitchFamily="18" charset="0"/>
              </a:rPr>
              <a:t>         Коса является символом красоты, и на сегодняшний день приобретает всё большую популярность . </a:t>
            </a:r>
          </a:p>
          <a:p>
            <a:pPr>
              <a:buNone/>
            </a:pPr>
            <a:r>
              <a:rPr lang="ru-RU" sz="1600" dirty="0" smtClean="0">
                <a:solidFill>
                  <a:srgbClr val="C00000"/>
                </a:solidFill>
                <a:latin typeface="Times New Roman" pitchFamily="18" charset="0"/>
                <a:cs typeface="Times New Roman" pitchFamily="18" charset="0"/>
              </a:rPr>
              <a:t>        В результате проделанной работы дети узнали о традициях и обрядах,  связанных с  причёской «коса». Девочки и некоторые мальчики научились плести простые косы. Воспользовавшись видео уроками, мамы девочек овладели навыками плетения кос в разной степени. Теперь каждый день девочки щеголяют  разнообразными прическами. </a:t>
            </a:r>
          </a:p>
          <a:p>
            <a:pPr>
              <a:buNone/>
            </a:pPr>
            <a:endParaRPr lang="ru-RU" sz="1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hello_html_m3d8d1afc.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274638"/>
            <a:ext cx="8229600" cy="725470"/>
          </a:xfrm>
        </p:spPr>
        <p:txBody>
          <a:bodyPr>
            <a:normAutofit fontScale="90000"/>
          </a:bodyPr>
          <a:lstStyle/>
          <a:p>
            <a:r>
              <a:rPr lang="ru-RU" dirty="0" smtClean="0">
                <a:solidFill>
                  <a:srgbClr val="C00000"/>
                </a:solidFill>
                <a:latin typeface="Times New Roman" pitchFamily="18" charset="0"/>
                <a:cs typeface="Times New Roman" pitchFamily="18" charset="0"/>
              </a:rPr>
              <a:t>Наши девочки</a:t>
            </a:r>
            <a:endParaRPr lang="ru-RU" dirty="0">
              <a:solidFill>
                <a:srgbClr val="C00000"/>
              </a:solidFill>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3" cstate="email"/>
          <a:srcRect/>
          <a:stretch>
            <a:fillRect/>
          </a:stretch>
        </p:blipFill>
        <p:spPr bwMode="auto">
          <a:xfrm>
            <a:off x="571472" y="1357298"/>
            <a:ext cx="1500198" cy="2023345"/>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email"/>
          <a:srcRect/>
          <a:stretch>
            <a:fillRect/>
          </a:stretch>
        </p:blipFill>
        <p:spPr bwMode="auto">
          <a:xfrm>
            <a:off x="2285984" y="1357298"/>
            <a:ext cx="1500199" cy="2000264"/>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email"/>
          <a:srcRect/>
          <a:stretch>
            <a:fillRect/>
          </a:stretch>
        </p:blipFill>
        <p:spPr bwMode="auto">
          <a:xfrm>
            <a:off x="4000496" y="1357298"/>
            <a:ext cx="1486459" cy="2000264"/>
          </a:xfrm>
          <a:prstGeom prst="rect">
            <a:avLst/>
          </a:prstGeom>
          <a:noFill/>
          <a:ln w="9525">
            <a:noFill/>
            <a:miter lim="800000"/>
            <a:headEnd/>
            <a:tailEnd/>
          </a:ln>
          <a:effectLst/>
        </p:spPr>
      </p:pic>
      <p:pic>
        <p:nvPicPr>
          <p:cNvPr id="1030" name="Picture 6"/>
          <p:cNvPicPr>
            <a:picLocks noChangeAspect="1" noChangeArrowheads="1"/>
          </p:cNvPicPr>
          <p:nvPr/>
        </p:nvPicPr>
        <p:blipFill>
          <a:blip r:embed="rId6" cstate="email"/>
          <a:srcRect/>
          <a:stretch>
            <a:fillRect/>
          </a:stretch>
        </p:blipFill>
        <p:spPr bwMode="auto">
          <a:xfrm>
            <a:off x="5643570" y="1357298"/>
            <a:ext cx="1344582" cy="1928826"/>
          </a:xfrm>
          <a:prstGeom prst="rect">
            <a:avLst/>
          </a:prstGeom>
          <a:noFill/>
          <a:ln w="9525">
            <a:noFill/>
            <a:miter lim="800000"/>
            <a:headEnd/>
            <a:tailEnd/>
          </a:ln>
          <a:effectLst/>
        </p:spPr>
      </p:pic>
      <p:pic>
        <p:nvPicPr>
          <p:cNvPr id="1031" name="Picture 7"/>
          <p:cNvPicPr>
            <a:picLocks noChangeAspect="1" noChangeArrowheads="1"/>
          </p:cNvPicPr>
          <p:nvPr/>
        </p:nvPicPr>
        <p:blipFill>
          <a:blip r:embed="rId7" cstate="email"/>
          <a:srcRect/>
          <a:stretch>
            <a:fillRect/>
          </a:stretch>
        </p:blipFill>
        <p:spPr bwMode="auto">
          <a:xfrm>
            <a:off x="7143768" y="1357298"/>
            <a:ext cx="1504930" cy="1874086"/>
          </a:xfrm>
          <a:prstGeom prst="rect">
            <a:avLst/>
          </a:prstGeom>
          <a:noFill/>
          <a:ln w="9525">
            <a:noFill/>
            <a:miter lim="800000"/>
            <a:headEnd/>
            <a:tailEnd/>
          </a:ln>
          <a:effectLst/>
        </p:spPr>
      </p:pic>
      <p:pic>
        <p:nvPicPr>
          <p:cNvPr id="1032" name="Picture 8"/>
          <p:cNvPicPr>
            <a:picLocks noChangeAspect="1" noChangeArrowheads="1"/>
          </p:cNvPicPr>
          <p:nvPr/>
        </p:nvPicPr>
        <p:blipFill>
          <a:blip r:embed="rId8" cstate="email"/>
          <a:srcRect/>
          <a:stretch>
            <a:fillRect/>
          </a:stretch>
        </p:blipFill>
        <p:spPr bwMode="auto">
          <a:xfrm>
            <a:off x="714348" y="3929066"/>
            <a:ext cx="1872713" cy="2214578"/>
          </a:xfrm>
          <a:prstGeom prst="rect">
            <a:avLst/>
          </a:prstGeom>
          <a:noFill/>
          <a:ln w="9525">
            <a:noFill/>
            <a:miter lim="800000"/>
            <a:headEnd/>
            <a:tailEnd/>
          </a:ln>
          <a:effectLst/>
        </p:spPr>
      </p:pic>
      <p:pic>
        <p:nvPicPr>
          <p:cNvPr id="1033" name="Picture 9"/>
          <p:cNvPicPr>
            <a:picLocks noChangeAspect="1" noChangeArrowheads="1"/>
          </p:cNvPicPr>
          <p:nvPr/>
        </p:nvPicPr>
        <p:blipFill>
          <a:blip r:embed="rId9" cstate="email"/>
          <a:srcRect/>
          <a:stretch>
            <a:fillRect/>
          </a:stretch>
        </p:blipFill>
        <p:spPr bwMode="auto">
          <a:xfrm>
            <a:off x="2928926" y="3929066"/>
            <a:ext cx="1718845" cy="2214578"/>
          </a:xfrm>
          <a:prstGeom prst="rect">
            <a:avLst/>
          </a:prstGeom>
          <a:noFill/>
          <a:ln w="9525">
            <a:noFill/>
            <a:miter lim="800000"/>
            <a:headEnd/>
            <a:tailEnd/>
          </a:ln>
          <a:effectLst/>
        </p:spPr>
      </p:pic>
      <p:pic>
        <p:nvPicPr>
          <p:cNvPr id="1035" name="Picture 11"/>
          <p:cNvPicPr>
            <a:picLocks noChangeAspect="1" noChangeArrowheads="1"/>
          </p:cNvPicPr>
          <p:nvPr/>
        </p:nvPicPr>
        <p:blipFill>
          <a:blip r:embed="rId10" cstate="email"/>
          <a:srcRect/>
          <a:stretch>
            <a:fillRect/>
          </a:stretch>
        </p:blipFill>
        <p:spPr bwMode="auto">
          <a:xfrm>
            <a:off x="4857752" y="3929065"/>
            <a:ext cx="1666845" cy="2222459"/>
          </a:xfrm>
          <a:prstGeom prst="rect">
            <a:avLst/>
          </a:prstGeom>
          <a:noFill/>
          <a:ln w="9525">
            <a:noFill/>
            <a:miter lim="800000"/>
            <a:headEnd/>
            <a:tailEnd/>
          </a:ln>
          <a:effectLst/>
        </p:spPr>
      </p:pic>
      <p:pic>
        <p:nvPicPr>
          <p:cNvPr id="1036" name="Picture 12"/>
          <p:cNvPicPr>
            <a:picLocks noChangeAspect="1" noChangeArrowheads="1"/>
          </p:cNvPicPr>
          <p:nvPr/>
        </p:nvPicPr>
        <p:blipFill>
          <a:blip r:embed="rId11" cstate="email"/>
          <a:srcRect/>
          <a:stretch>
            <a:fillRect/>
          </a:stretch>
        </p:blipFill>
        <p:spPr bwMode="auto">
          <a:xfrm>
            <a:off x="6763094" y="3882757"/>
            <a:ext cx="1672570" cy="2260888"/>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User\Desktop\hello_html_m3d8d1afc.jpg"/>
          <p:cNvPicPr>
            <a:picLocks noChangeAspect="1" noChangeArrowheads="1"/>
          </p:cNvPicPr>
          <p:nvPr/>
        </p:nvPicPr>
        <p:blipFill>
          <a:blip r:embed="rId2" cstate="email"/>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a:xfrm>
            <a:off x="457200" y="274638"/>
            <a:ext cx="8229600" cy="939784"/>
          </a:xfrm>
        </p:spPr>
        <p:txBody>
          <a:bodyPr>
            <a:normAutofit/>
          </a:bodyPr>
          <a:lstStyle/>
          <a:p>
            <a:r>
              <a:rPr lang="ru-RU" sz="3200" dirty="0" smtClean="0">
                <a:solidFill>
                  <a:srgbClr val="C00000"/>
                </a:solidFill>
                <a:latin typeface="Times New Roman" pitchFamily="18" charset="0"/>
                <a:cs typeface="Times New Roman" pitchFamily="18" charset="0"/>
              </a:rPr>
              <a:t>Используемая литература</a:t>
            </a:r>
            <a:endParaRPr lang="ru-RU" sz="3600" b="1" dirty="0"/>
          </a:p>
        </p:txBody>
      </p:sp>
      <p:sp>
        <p:nvSpPr>
          <p:cNvPr id="3" name="Содержимое 2"/>
          <p:cNvSpPr>
            <a:spLocks noGrp="1"/>
          </p:cNvSpPr>
          <p:nvPr>
            <p:ph idx="1"/>
          </p:nvPr>
        </p:nvSpPr>
        <p:spPr/>
        <p:txBody>
          <a:bodyPr>
            <a:noAutofit/>
          </a:bodyPr>
          <a:lstStyle/>
          <a:p>
            <a:pPr lvl="0">
              <a:buNone/>
            </a:pPr>
            <a:r>
              <a:rPr lang="ru-RU" sz="1600" dirty="0" err="1" smtClean="0">
                <a:solidFill>
                  <a:srgbClr val="C00000"/>
                </a:solidFill>
                <a:latin typeface="Times New Roman" pitchFamily="18" charset="0"/>
                <a:cs typeface="Times New Roman" pitchFamily="18" charset="0"/>
              </a:rPr>
              <a:t>Ефременко</a:t>
            </a:r>
            <a:r>
              <a:rPr lang="ru-RU" sz="1600" dirty="0" smtClean="0">
                <a:solidFill>
                  <a:srgbClr val="C00000"/>
                </a:solidFill>
                <a:latin typeface="Times New Roman" pitchFamily="18" charset="0"/>
                <a:cs typeface="Times New Roman" pitchFamily="18" charset="0"/>
              </a:rPr>
              <a:t> Н.В. Шпаргалки для родителей - Имидж </a:t>
            </a:r>
            <a:r>
              <a:rPr lang="ru-RU" sz="1600" dirty="0" err="1" smtClean="0">
                <a:solidFill>
                  <a:srgbClr val="C00000"/>
                </a:solidFill>
                <a:latin typeface="Times New Roman" pitchFamily="18" charset="0"/>
                <a:cs typeface="Times New Roman" pitchFamily="18" charset="0"/>
              </a:rPr>
              <a:t>Принт</a:t>
            </a:r>
            <a:r>
              <a:rPr lang="ru-RU" sz="1600" dirty="0" smtClean="0">
                <a:solidFill>
                  <a:srgbClr val="C00000"/>
                </a:solidFill>
                <a:latin typeface="Times New Roman" pitchFamily="18" charset="0"/>
                <a:cs typeface="Times New Roman" pitchFamily="18" charset="0"/>
              </a:rPr>
              <a:t>, 2010г.</a:t>
            </a:r>
          </a:p>
          <a:p>
            <a:pPr lvl="0">
              <a:buNone/>
            </a:pPr>
            <a:r>
              <a:rPr lang="ru-RU" sz="1600" dirty="0" smtClean="0">
                <a:solidFill>
                  <a:srgbClr val="C00000"/>
                </a:solidFill>
                <a:latin typeface="Times New Roman" pitchFamily="18" charset="0"/>
                <a:cs typeface="Times New Roman" pitchFamily="18" charset="0"/>
              </a:rPr>
              <a:t>Иванова В.Е. «Все о косах и косичках», изд-во: АСТ, 2011г.</a:t>
            </a:r>
          </a:p>
          <a:p>
            <a:pPr lvl="0">
              <a:buNone/>
            </a:pPr>
            <a:r>
              <a:rPr lang="ru-RU" sz="1600" dirty="0" smtClean="0">
                <a:solidFill>
                  <a:srgbClr val="C00000"/>
                </a:solidFill>
                <a:latin typeface="Times New Roman" pitchFamily="18" charset="0"/>
                <a:cs typeface="Times New Roman" pitchFamily="18" charset="0"/>
              </a:rPr>
              <a:t>Историческая энциклопедия .М.: ООО «</a:t>
            </a:r>
            <a:r>
              <a:rPr lang="ru-RU" sz="1600" dirty="0" err="1" smtClean="0">
                <a:solidFill>
                  <a:srgbClr val="C00000"/>
                </a:solidFill>
                <a:latin typeface="Times New Roman" pitchFamily="18" charset="0"/>
                <a:cs typeface="Times New Roman" pitchFamily="18" charset="0"/>
              </a:rPr>
              <a:t>Росмэн-Издат</a:t>
            </a:r>
            <a:r>
              <a:rPr lang="ru-RU" sz="1600" dirty="0" smtClean="0">
                <a:solidFill>
                  <a:srgbClr val="C00000"/>
                </a:solidFill>
                <a:latin typeface="Times New Roman" pitchFamily="18" charset="0"/>
                <a:cs typeface="Times New Roman" pitchFamily="18" charset="0"/>
              </a:rPr>
              <a:t>», 2001</a:t>
            </a:r>
          </a:p>
          <a:p>
            <a:pPr lvl="0">
              <a:buNone/>
            </a:pPr>
            <a:r>
              <a:rPr lang="ru-RU" sz="1600" dirty="0" err="1" smtClean="0">
                <a:solidFill>
                  <a:srgbClr val="C00000"/>
                </a:solidFill>
                <a:latin typeface="Times New Roman" pitchFamily="18" charset="0"/>
                <a:cs typeface="Times New Roman" pitchFamily="18" charset="0"/>
              </a:rPr>
              <a:t>Колпакова</a:t>
            </a:r>
            <a:r>
              <a:rPr lang="ru-RU" sz="1600" dirty="0" smtClean="0">
                <a:solidFill>
                  <a:srgbClr val="C00000"/>
                </a:solidFill>
                <a:latin typeface="Times New Roman" pitchFamily="18" charset="0"/>
                <a:cs typeface="Times New Roman" pitchFamily="18" charset="0"/>
              </a:rPr>
              <a:t> А.В. «Косы и косички. Мастер-класс».</a:t>
            </a:r>
          </a:p>
          <a:p>
            <a:pPr lvl="0">
              <a:buNone/>
            </a:pPr>
            <a:r>
              <a:rPr lang="ru-RU" sz="1600" dirty="0" smtClean="0">
                <a:solidFill>
                  <a:srgbClr val="C00000"/>
                </a:solidFill>
                <a:latin typeface="Times New Roman" pitchFamily="18" charset="0"/>
                <a:cs typeface="Times New Roman" pitchFamily="18" charset="0"/>
              </a:rPr>
              <a:t>Мещерякова О., Волчек Н.М. Современная энциклопедия для девочек. - Минск, 2003.</a:t>
            </a:r>
          </a:p>
          <a:p>
            <a:pPr lvl="0">
              <a:buNone/>
            </a:pPr>
            <a:r>
              <a:rPr lang="ru-RU" sz="1600" dirty="0" smtClean="0">
                <a:solidFill>
                  <a:srgbClr val="C00000"/>
                </a:solidFill>
                <a:latin typeface="Times New Roman" pitchFamily="18" charset="0"/>
                <a:cs typeface="Times New Roman" pitchFamily="18" charset="0"/>
              </a:rPr>
              <a:t>Миллер А.К. «Косы и косички. 100 причесок  с пошаговым  фото».</a:t>
            </a:r>
          </a:p>
          <a:p>
            <a:pPr lvl="0">
              <a:buNone/>
            </a:pPr>
            <a:r>
              <a:rPr lang="ru-RU" sz="1600" dirty="0" smtClean="0">
                <a:solidFill>
                  <a:srgbClr val="C00000"/>
                </a:solidFill>
                <a:latin typeface="Times New Roman" pitchFamily="18" charset="0"/>
                <a:cs typeface="Times New Roman" pitchFamily="18" charset="0"/>
              </a:rPr>
              <a:t>Могилевская С. Энциклопедия для девочек. - М.: ВЗОИ, 1998 г.</a:t>
            </a:r>
          </a:p>
          <a:p>
            <a:pPr lvl="0">
              <a:buNone/>
            </a:pPr>
            <a:r>
              <a:rPr lang="ru-RU" sz="1600" dirty="0" smtClean="0">
                <a:solidFill>
                  <a:srgbClr val="C00000"/>
                </a:solidFill>
                <a:latin typeface="Times New Roman" pitchFamily="18" charset="0"/>
                <a:cs typeface="Times New Roman" pitchFamily="18" charset="0"/>
              </a:rPr>
              <a:t>Никитина М. «Самые удивительные и интересные факты из истории женской стрижки и прически».</a:t>
            </a:r>
          </a:p>
          <a:p>
            <a:pPr lvl="0">
              <a:buNone/>
            </a:pPr>
            <a:r>
              <a:rPr lang="ru-RU" sz="1600" dirty="0" smtClean="0">
                <a:solidFill>
                  <a:srgbClr val="C00000"/>
                </a:solidFill>
                <a:latin typeface="Times New Roman" pitchFamily="18" charset="0"/>
                <a:cs typeface="Times New Roman" pitchFamily="18" charset="0"/>
              </a:rPr>
              <a:t>Ожегов С. И., Шведова Н. Ю. «Толковый словарь русского языка».</a:t>
            </a:r>
          </a:p>
          <a:p>
            <a:pPr lvl="0">
              <a:buNone/>
            </a:pPr>
            <a:r>
              <a:rPr lang="ru-RU" sz="1600" dirty="0" smtClean="0">
                <a:solidFill>
                  <a:srgbClr val="C00000"/>
                </a:solidFill>
                <a:latin typeface="Times New Roman" pitchFamily="18" charset="0"/>
                <a:cs typeface="Times New Roman" pitchFamily="18" charset="0"/>
              </a:rPr>
              <a:t>Салтыкова Е.А. «Женские прически – путь через столетия».</a:t>
            </a:r>
          </a:p>
          <a:p>
            <a:pPr lvl="0">
              <a:buNone/>
            </a:pPr>
            <a:r>
              <a:rPr lang="ru-RU" sz="1600" dirty="0" smtClean="0">
                <a:solidFill>
                  <a:srgbClr val="C00000"/>
                </a:solidFill>
                <a:latin typeface="Times New Roman" pitchFamily="18" charset="0"/>
                <a:cs typeface="Times New Roman" pitchFamily="18" charset="0"/>
              </a:rPr>
              <a:t>Сорокина О. «Энциклопедия домашнего парикмахера и визажиста».</a:t>
            </a:r>
          </a:p>
          <a:p>
            <a:pPr lvl="0">
              <a:buNone/>
            </a:pPr>
            <a:r>
              <a:rPr lang="ru-RU" sz="1600" dirty="0" err="1" smtClean="0">
                <a:solidFill>
                  <a:srgbClr val="C00000"/>
                </a:solidFill>
                <a:latin typeface="Times New Roman" pitchFamily="18" charset="0"/>
                <a:cs typeface="Times New Roman" pitchFamily="18" charset="0"/>
              </a:rPr>
              <a:t>Сыромятникова</a:t>
            </a:r>
            <a:r>
              <a:rPr lang="ru-RU" sz="1600" dirty="0" smtClean="0">
                <a:solidFill>
                  <a:srgbClr val="C00000"/>
                </a:solidFill>
                <a:latin typeface="Times New Roman" pitchFamily="18" charset="0"/>
                <a:cs typeface="Times New Roman" pitchFamily="18" charset="0"/>
              </a:rPr>
              <a:t> И. «История </a:t>
            </a:r>
            <a:r>
              <a:rPr lang="ru-RU" sz="1600" dirty="0" err="1" smtClean="0">
                <a:solidFill>
                  <a:srgbClr val="C00000"/>
                </a:solidFill>
                <a:latin typeface="Times New Roman" pitchFamily="18" charset="0"/>
                <a:cs typeface="Times New Roman" pitchFamily="18" charset="0"/>
              </a:rPr>
              <a:t>причѐски</a:t>
            </a:r>
            <a:r>
              <a:rPr lang="ru-RU" sz="1600" dirty="0" smtClean="0">
                <a:solidFill>
                  <a:srgbClr val="C00000"/>
                </a:solidFill>
                <a:latin typeface="Times New Roman" pitchFamily="18" charset="0"/>
                <a:cs typeface="Times New Roman" pitchFamily="18" charset="0"/>
              </a:rPr>
              <a:t>».</a:t>
            </a:r>
          </a:p>
          <a:p>
            <a:pPr lvl="0">
              <a:buNone/>
            </a:pPr>
            <a:r>
              <a:rPr lang="ru-RU" sz="1600" dirty="0" smtClean="0">
                <a:solidFill>
                  <a:srgbClr val="C00000"/>
                </a:solidFill>
                <a:latin typeface="Times New Roman" pitchFamily="18" charset="0"/>
                <a:cs typeface="Times New Roman" pitchFamily="18" charset="0"/>
              </a:rPr>
              <a:t>Тихомирова А. «Роскошные прически из кос, жгутов и узлов».</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User\Desktop\img0.jpg"/>
          <p:cNvPicPr>
            <a:picLocks noChangeAspect="1" noChangeArrowheads="1"/>
          </p:cNvPicPr>
          <p:nvPr/>
        </p:nvPicPr>
        <p:blipFill>
          <a:blip r:embed="rId2" cstate="email"/>
          <a:srcRect/>
          <a:stretch>
            <a:fillRect/>
          </a:stretch>
        </p:blipFill>
        <p:spPr bwMode="auto">
          <a:xfrm flipH="1">
            <a:off x="0" y="9609"/>
            <a:ext cx="9001156" cy="6848391"/>
          </a:xfrm>
          <a:prstGeom prst="rect">
            <a:avLst/>
          </a:prstGeom>
          <a:noFill/>
        </p:spPr>
      </p:pic>
      <p:sp>
        <p:nvSpPr>
          <p:cNvPr id="2" name="Заголовок 1"/>
          <p:cNvSpPr>
            <a:spLocks noGrp="1"/>
          </p:cNvSpPr>
          <p:nvPr>
            <p:ph type="title"/>
          </p:nvPr>
        </p:nvSpPr>
        <p:spPr>
          <a:xfrm>
            <a:off x="457200" y="2143116"/>
            <a:ext cx="8229600" cy="1857388"/>
          </a:xfrm>
        </p:spPr>
        <p:txBody>
          <a:bodyPr>
            <a:normAutofit/>
          </a:bodyPr>
          <a:lstStyle/>
          <a:p>
            <a:pPr algn="l"/>
            <a:r>
              <a:rPr lang="ru-RU" sz="3200" b="1" dirty="0" smtClean="0">
                <a:solidFill>
                  <a:srgbClr val="C00000"/>
                </a:solidFill>
                <a:latin typeface="Times New Roman" pitchFamily="18" charset="0"/>
                <a:cs typeface="Times New Roman" pitchFamily="18" charset="0"/>
              </a:rPr>
              <a:t>      </a:t>
            </a:r>
            <a:r>
              <a:rPr lang="ru-RU" b="1" dirty="0" smtClean="0">
                <a:solidFill>
                  <a:srgbClr val="C00000"/>
                </a:solidFill>
                <a:latin typeface="Times New Roman" pitchFamily="18" charset="0"/>
                <a:cs typeface="Times New Roman" pitchFamily="18" charset="0"/>
              </a:rPr>
              <a:t>Спасибо за внимание</a:t>
            </a:r>
            <a:endParaRPr lang="ru-RU" b="1" dirty="0">
              <a:solidFill>
                <a:srgbClr val="C00000"/>
              </a:solidFill>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Desktop\hello_html_m3d8d1afc.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r>
              <a:rPr lang="ru-RU" b="1" dirty="0" smtClean="0">
                <a:solidFill>
                  <a:srgbClr val="C00000"/>
                </a:solidFill>
                <a:latin typeface="Times New Roman" pitchFamily="18" charset="0"/>
                <a:cs typeface="Times New Roman" pitchFamily="18" charset="0"/>
              </a:rPr>
              <a:t>Актуальность.</a:t>
            </a:r>
            <a:endParaRPr lang="ru-RU" dirty="0" smtClean="0">
              <a:solidFill>
                <a:srgbClr val="C0000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70000" lnSpcReduction="20000"/>
          </a:bodyPr>
          <a:lstStyle/>
          <a:p>
            <a:pPr>
              <a:buNone/>
            </a:pPr>
            <a:r>
              <a:rPr lang="ru-RU" dirty="0" smtClean="0">
                <a:solidFill>
                  <a:srgbClr val="C00000"/>
                </a:solidFill>
                <a:latin typeface="Times New Roman" pitchFamily="18" charset="0"/>
                <a:cs typeface="Times New Roman" pitchFamily="18" charset="0"/>
              </a:rPr>
              <a:t>           С давних времен   главным украшением женщины считались длинные красивые волосы.  Коса была предметом гордости и особой заботы  каждой девушки. За волосами тщательно ухаживали. В современном мире всё меньше женщин и девушек решаются отращивать длинные волосы, ссылаясь на нехватку времени и возможности ухаживать за ними. Но в последнее время возрос  интерес людей к своим корням, народным традициям и обычаям. Становиться всё больше девочек, особенно дошкольного возраста, с длинными волосами. В средней группе «Жар Птица» пятнадцать  девочек: из них у одной девочки короткие волосы, у двух – средней длины, у остальных – длинные волосы.</a:t>
            </a:r>
          </a:p>
          <a:p>
            <a:pPr>
              <a:buNone/>
            </a:pPr>
            <a:r>
              <a:rPr lang="ru-RU" dirty="0" smtClean="0">
                <a:solidFill>
                  <a:srgbClr val="C00000"/>
                </a:solidFill>
                <a:latin typeface="Times New Roman" pitchFamily="18" charset="0"/>
                <a:cs typeface="Times New Roman" pitchFamily="18" charset="0"/>
              </a:rPr>
              <a:t>          Однажды, причесывая девочек после дневного сна, воспитатель сказала «Коса – девичья краса». Детей заинтересовало это высказывание.</a:t>
            </a:r>
          </a:p>
          <a:p>
            <a:pPr>
              <a:buNone/>
            </a:pPr>
            <a:r>
              <a:rPr lang="ru-RU" dirty="0" smtClean="0"/>
              <a:t> </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esktop\hello_html_m3d8d1afc.jpg"/>
          <p:cNvPicPr>
            <a:picLocks noChangeAspect="1" noChangeArrowheads="1"/>
          </p:cNvPicPr>
          <p:nvPr/>
        </p:nvPicPr>
        <p:blipFill>
          <a:blip r:embed="rId2" cstate="email"/>
          <a:srcRect/>
          <a:stretch>
            <a:fillRect/>
          </a:stretch>
        </p:blipFill>
        <p:spPr bwMode="auto">
          <a:xfrm>
            <a:off x="-31187" y="0"/>
            <a:ext cx="9175187" cy="6858000"/>
          </a:xfrm>
          <a:prstGeom prst="rect">
            <a:avLst/>
          </a:prstGeom>
          <a:noFill/>
        </p:spPr>
      </p:pic>
      <p:sp>
        <p:nvSpPr>
          <p:cNvPr id="2" name="Заголовок 1"/>
          <p:cNvSpPr>
            <a:spLocks noGrp="1"/>
          </p:cNvSpPr>
          <p:nvPr>
            <p:ph type="title"/>
          </p:nvPr>
        </p:nvSpPr>
        <p:spPr>
          <a:xfrm>
            <a:off x="457200" y="357166"/>
            <a:ext cx="8229600" cy="1214446"/>
          </a:xfrm>
        </p:spPr>
        <p:txBody>
          <a:bodyPr>
            <a:normAutofit/>
          </a:bodyPr>
          <a:lstStyle/>
          <a:p>
            <a:pPr algn="l"/>
            <a:r>
              <a:rPr lang="ru-RU" sz="2000" b="1" dirty="0" smtClean="0">
                <a:solidFill>
                  <a:srgbClr val="C00000"/>
                </a:solidFill>
                <a:latin typeface="Times New Roman" pitchFamily="18" charset="0"/>
                <a:cs typeface="Times New Roman" pitchFamily="18" charset="0"/>
              </a:rPr>
              <a:t>     </a:t>
            </a:r>
            <a:r>
              <a:rPr lang="ru-RU" sz="2400" b="1" dirty="0" smtClean="0">
                <a:solidFill>
                  <a:srgbClr val="C00000"/>
                </a:solidFill>
                <a:latin typeface="Times New Roman" pitchFamily="18" charset="0"/>
                <a:cs typeface="Times New Roman" pitchFamily="18" charset="0"/>
              </a:rPr>
              <a:t>Цель:</a:t>
            </a:r>
            <a:r>
              <a:rPr lang="ru-RU" sz="2400" dirty="0" smtClean="0">
                <a:solidFill>
                  <a:srgbClr val="C00000"/>
                </a:solidFill>
                <a:latin typeface="Times New Roman" pitchFamily="18" charset="0"/>
                <a:cs typeface="Times New Roman" pitchFamily="18" charset="0"/>
              </a:rPr>
              <a:t> формирование интереса к культуре русского народа   через знакомство с традициями и обрядами, связанными с  причёской «коса».</a:t>
            </a:r>
            <a:endParaRPr lang="ru-RU" sz="2400"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algn="ctr">
              <a:buNone/>
            </a:pPr>
            <a:r>
              <a:rPr lang="ru-RU" sz="2400" b="1" dirty="0" smtClean="0">
                <a:solidFill>
                  <a:srgbClr val="C00000"/>
                </a:solidFill>
                <a:latin typeface="Times New Roman" pitchFamily="18" charset="0"/>
                <a:cs typeface="Times New Roman" pitchFamily="18" charset="0"/>
              </a:rPr>
              <a:t>Задачи</a:t>
            </a:r>
            <a:endParaRPr lang="ru-RU" sz="2400" dirty="0" smtClean="0">
              <a:solidFill>
                <a:srgbClr val="C00000"/>
              </a:solidFill>
              <a:latin typeface="Times New Roman" pitchFamily="18" charset="0"/>
              <a:cs typeface="Times New Roman" pitchFamily="18" charset="0"/>
            </a:endParaRPr>
          </a:p>
          <a:p>
            <a:pPr>
              <a:buNone/>
            </a:pPr>
            <a:r>
              <a:rPr lang="ru-RU" sz="2400" dirty="0" smtClean="0">
                <a:solidFill>
                  <a:srgbClr val="C00000"/>
                </a:solidFill>
                <a:latin typeface="Times New Roman" pitchFamily="18" charset="0"/>
                <a:cs typeface="Times New Roman" pitchFamily="18" charset="0"/>
              </a:rPr>
              <a:t>     1. Изучить историю русской косы.</a:t>
            </a:r>
          </a:p>
          <a:p>
            <a:pPr>
              <a:buNone/>
            </a:pPr>
            <a:r>
              <a:rPr lang="ru-RU" sz="2400" dirty="0" smtClean="0">
                <a:solidFill>
                  <a:srgbClr val="C00000"/>
                </a:solidFill>
                <a:latin typeface="Times New Roman" pitchFamily="18" charset="0"/>
                <a:cs typeface="Times New Roman" pitchFamily="18" charset="0"/>
              </a:rPr>
              <a:t>     2. Провести опрос среди девочек  нашей группы и их мам по теме проекта.</a:t>
            </a:r>
          </a:p>
          <a:p>
            <a:pPr>
              <a:buNone/>
            </a:pPr>
            <a:r>
              <a:rPr lang="ru-RU" sz="2400" dirty="0" smtClean="0">
                <a:solidFill>
                  <a:srgbClr val="C00000"/>
                </a:solidFill>
                <a:latin typeface="Times New Roman" pitchFamily="18" charset="0"/>
                <a:cs typeface="Times New Roman" pitchFamily="18" charset="0"/>
              </a:rPr>
              <a:t>     3.  Узнать, как красиво заплетать косы и делать разные виды причесок из них.</a:t>
            </a:r>
          </a:p>
          <a:p>
            <a:pPr>
              <a:buNone/>
            </a:pPr>
            <a:r>
              <a:rPr lang="ru-RU" sz="2400" dirty="0" smtClean="0">
                <a:solidFill>
                  <a:srgbClr val="C00000"/>
                </a:solidFill>
                <a:latin typeface="Times New Roman" pitchFamily="18" charset="0"/>
                <a:cs typeface="Times New Roman" pitchFamily="18" charset="0"/>
              </a:rPr>
              <a:t>     4. Провести мастер-класс для девочек и мам, желающих научиться делать прически из разных видов кос. </a:t>
            </a:r>
            <a:endParaRPr lang="ru-RU" sz="2400" dirty="0">
              <a:solidFill>
                <a:srgbClr val="C00000"/>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esktop\hello_html_m3d8d1afc.jpg"/>
          <p:cNvPicPr>
            <a:picLocks noChangeAspect="1" noChangeArrowheads="1"/>
          </p:cNvPicPr>
          <p:nvPr/>
        </p:nvPicPr>
        <p:blipFill>
          <a:blip r:embed="rId2" cstate="email"/>
          <a:srcRect/>
          <a:stretch>
            <a:fillRect/>
          </a:stretch>
        </p:blipFill>
        <p:spPr bwMode="auto">
          <a:xfrm>
            <a:off x="-31187" y="0"/>
            <a:ext cx="9175187" cy="6858000"/>
          </a:xfrm>
          <a:prstGeom prst="rect">
            <a:avLst/>
          </a:prstGeom>
          <a:noFill/>
        </p:spPr>
      </p:pic>
      <p:sp>
        <p:nvSpPr>
          <p:cNvPr id="2" name="Заголовок 1"/>
          <p:cNvSpPr>
            <a:spLocks noGrp="1"/>
          </p:cNvSpPr>
          <p:nvPr>
            <p:ph type="title"/>
          </p:nvPr>
        </p:nvSpPr>
        <p:spPr>
          <a:xfrm>
            <a:off x="457200" y="274638"/>
            <a:ext cx="8229600" cy="1368412"/>
          </a:xfrm>
        </p:spPr>
        <p:txBody>
          <a:bodyPr>
            <a:normAutofit/>
          </a:bodyPr>
          <a:lstStyle/>
          <a:p>
            <a:r>
              <a:rPr lang="ru-RU" sz="4000" b="1" dirty="0" smtClean="0">
                <a:solidFill>
                  <a:srgbClr val="C00000"/>
                </a:solidFill>
                <a:latin typeface="Times New Roman" pitchFamily="18" charset="0"/>
                <a:cs typeface="Times New Roman" pitchFamily="18" charset="0"/>
              </a:rPr>
              <a:t>Характеристика проекта</a:t>
            </a:r>
            <a:endParaRPr lang="ru-RU" sz="4000" b="1" dirty="0">
              <a:solidFill>
                <a:srgbClr val="C00000"/>
              </a:solidFill>
              <a:latin typeface="Times New Roman" pitchFamily="18" charset="0"/>
              <a:cs typeface="Times New Roman" pitchFamily="18" charset="0"/>
            </a:endParaRPr>
          </a:p>
        </p:txBody>
      </p:sp>
      <p:sp>
        <p:nvSpPr>
          <p:cNvPr id="3" name="Содержимое 2"/>
          <p:cNvSpPr>
            <a:spLocks noGrp="1"/>
          </p:cNvSpPr>
          <p:nvPr>
            <p:ph idx="1"/>
          </p:nvPr>
        </p:nvSpPr>
        <p:spPr>
          <a:xfrm>
            <a:off x="571472" y="1857364"/>
            <a:ext cx="8115328" cy="4268799"/>
          </a:xfrm>
        </p:spPr>
        <p:txBody>
          <a:bodyPr>
            <a:normAutofit fontScale="92500" lnSpcReduction="20000"/>
          </a:bodyPr>
          <a:lstStyle/>
          <a:p>
            <a:pPr>
              <a:buNone/>
            </a:pPr>
            <a:r>
              <a:rPr lang="ru-RU" sz="2400" b="1" dirty="0" smtClean="0">
                <a:solidFill>
                  <a:srgbClr val="C00000"/>
                </a:solidFill>
                <a:latin typeface="Times New Roman" pitchFamily="18" charset="0"/>
                <a:cs typeface="Times New Roman" pitchFamily="18" charset="0"/>
              </a:rPr>
              <a:t>   Тип проекта</a:t>
            </a:r>
            <a:r>
              <a:rPr lang="ru-RU" sz="2400" dirty="0" smtClean="0">
                <a:solidFill>
                  <a:srgbClr val="C00000"/>
                </a:solidFill>
                <a:latin typeface="Times New Roman" pitchFamily="18" charset="0"/>
                <a:cs typeface="Times New Roman" pitchFamily="18" charset="0"/>
              </a:rPr>
              <a:t>: познавательно-творческий.</a:t>
            </a:r>
          </a:p>
          <a:p>
            <a:pPr>
              <a:buNone/>
            </a:pPr>
            <a:r>
              <a:rPr lang="ru-RU" sz="2400" dirty="0" smtClean="0">
                <a:solidFill>
                  <a:srgbClr val="C00000"/>
                </a:solidFill>
                <a:latin typeface="Times New Roman" pitchFamily="18" charset="0"/>
                <a:cs typeface="Times New Roman" pitchFamily="18" charset="0"/>
              </a:rPr>
              <a:t> </a:t>
            </a:r>
          </a:p>
          <a:p>
            <a:pPr>
              <a:buNone/>
            </a:pPr>
            <a:r>
              <a:rPr lang="ru-RU" sz="2400" b="1" dirty="0" smtClean="0">
                <a:solidFill>
                  <a:srgbClr val="C00000"/>
                </a:solidFill>
                <a:latin typeface="Times New Roman" pitchFamily="18" charset="0"/>
                <a:cs typeface="Times New Roman" pitchFamily="18" charset="0"/>
              </a:rPr>
              <a:t>    Вид проекта</a:t>
            </a:r>
            <a:r>
              <a:rPr lang="ru-RU" sz="2400" dirty="0" smtClean="0">
                <a:solidFill>
                  <a:srgbClr val="C00000"/>
                </a:solidFill>
                <a:latin typeface="Times New Roman" pitchFamily="18" charset="0"/>
                <a:cs typeface="Times New Roman" pitchFamily="18" charset="0"/>
              </a:rPr>
              <a:t>: краткосрочный, групповой.</a:t>
            </a:r>
          </a:p>
          <a:p>
            <a:pPr>
              <a:buNone/>
            </a:pPr>
            <a:r>
              <a:rPr lang="ru-RU" sz="2400" dirty="0" smtClean="0">
                <a:solidFill>
                  <a:srgbClr val="C00000"/>
                </a:solidFill>
                <a:latin typeface="Times New Roman" pitchFamily="18" charset="0"/>
                <a:cs typeface="Times New Roman" pitchFamily="18" charset="0"/>
              </a:rPr>
              <a:t> </a:t>
            </a:r>
          </a:p>
          <a:p>
            <a:pPr>
              <a:buNone/>
            </a:pPr>
            <a:r>
              <a:rPr lang="ru-RU" sz="2400" b="1" dirty="0" smtClean="0">
                <a:solidFill>
                  <a:srgbClr val="C00000"/>
                </a:solidFill>
                <a:latin typeface="Times New Roman" pitchFamily="18" charset="0"/>
                <a:cs typeface="Times New Roman" pitchFamily="18" charset="0"/>
              </a:rPr>
              <a:t>    Сроки реализации проекта</a:t>
            </a:r>
            <a:r>
              <a:rPr lang="ru-RU" sz="2400" dirty="0" smtClean="0">
                <a:solidFill>
                  <a:srgbClr val="C00000"/>
                </a:solidFill>
                <a:latin typeface="Times New Roman" pitchFamily="18" charset="0"/>
                <a:cs typeface="Times New Roman" pitchFamily="18" charset="0"/>
              </a:rPr>
              <a:t>: 02. 11.  – 30. 11. 2020 г.</a:t>
            </a:r>
          </a:p>
          <a:p>
            <a:pPr>
              <a:buNone/>
            </a:pPr>
            <a:r>
              <a:rPr lang="ru-RU" sz="2400" dirty="0" smtClean="0">
                <a:solidFill>
                  <a:srgbClr val="C00000"/>
                </a:solidFill>
                <a:latin typeface="Times New Roman" pitchFamily="18" charset="0"/>
                <a:cs typeface="Times New Roman" pitchFamily="18" charset="0"/>
              </a:rPr>
              <a:t> </a:t>
            </a:r>
          </a:p>
          <a:p>
            <a:pPr>
              <a:buNone/>
            </a:pPr>
            <a:r>
              <a:rPr lang="ru-RU" sz="2400" b="1" dirty="0" smtClean="0">
                <a:solidFill>
                  <a:srgbClr val="C00000"/>
                </a:solidFill>
                <a:latin typeface="Times New Roman" pitchFamily="18" charset="0"/>
                <a:cs typeface="Times New Roman" pitchFamily="18" charset="0"/>
              </a:rPr>
              <a:t>     Участники проекта</a:t>
            </a:r>
            <a:r>
              <a:rPr lang="ru-RU" sz="2400" dirty="0" smtClean="0">
                <a:solidFill>
                  <a:srgbClr val="C00000"/>
                </a:solidFill>
                <a:latin typeface="Times New Roman" pitchFamily="18" charset="0"/>
                <a:cs typeface="Times New Roman" pitchFamily="18" charset="0"/>
              </a:rPr>
              <a:t>: дети средней группы, воспитатель, родители.</a:t>
            </a:r>
          </a:p>
          <a:p>
            <a:pPr>
              <a:buNone/>
            </a:pPr>
            <a:r>
              <a:rPr lang="ru-RU" sz="2400" dirty="0" smtClean="0">
                <a:solidFill>
                  <a:srgbClr val="C00000"/>
                </a:solidFill>
                <a:latin typeface="Times New Roman" pitchFamily="18" charset="0"/>
                <a:cs typeface="Times New Roman" pitchFamily="18" charset="0"/>
              </a:rPr>
              <a:t> </a:t>
            </a:r>
          </a:p>
          <a:p>
            <a:pPr>
              <a:buNone/>
            </a:pPr>
            <a:r>
              <a:rPr lang="ru-RU" sz="2400" b="1" dirty="0" smtClean="0">
                <a:solidFill>
                  <a:srgbClr val="C00000"/>
                </a:solidFill>
                <a:latin typeface="Times New Roman" pitchFamily="18" charset="0"/>
                <a:cs typeface="Times New Roman" pitchFamily="18" charset="0"/>
              </a:rPr>
              <a:t>       Предполагаемый результат проекта.</a:t>
            </a:r>
            <a:endParaRPr lang="ru-RU" sz="2400" dirty="0" smtClean="0">
              <a:solidFill>
                <a:srgbClr val="C00000"/>
              </a:solidFill>
              <a:latin typeface="Times New Roman" pitchFamily="18" charset="0"/>
              <a:cs typeface="Times New Roman" pitchFamily="18" charset="0"/>
            </a:endParaRPr>
          </a:p>
          <a:p>
            <a:pPr>
              <a:buNone/>
            </a:pPr>
            <a:r>
              <a:rPr lang="ru-RU" sz="2400" dirty="0" smtClean="0">
                <a:solidFill>
                  <a:srgbClr val="C00000"/>
                </a:solidFill>
                <a:latin typeface="Times New Roman" pitchFamily="18" charset="0"/>
                <a:cs typeface="Times New Roman" pitchFamily="18" charset="0"/>
              </a:rPr>
              <a:t>      Дети имеют представление об истории русской косы, умеют заплетать простые косы. У мам девочек сформирован навык плетения кос </a:t>
            </a:r>
            <a:r>
              <a:rPr lang="ru-RU" sz="2400" smtClean="0">
                <a:solidFill>
                  <a:srgbClr val="C00000"/>
                </a:solidFill>
                <a:latin typeface="Times New Roman" pitchFamily="18" charset="0"/>
                <a:cs typeface="Times New Roman" pitchFamily="18" charset="0"/>
              </a:rPr>
              <a:t>разной сложности. </a:t>
            </a:r>
            <a:endParaRPr lang="ru-RU" sz="2400" dirty="0">
              <a:solidFill>
                <a:srgbClr val="C00000"/>
              </a:solidFill>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esktop\hello_html_m3d8d1afc.jpg"/>
          <p:cNvPicPr>
            <a:picLocks noChangeAspect="1" noChangeArrowheads="1"/>
          </p:cNvPicPr>
          <p:nvPr/>
        </p:nvPicPr>
        <p:blipFill>
          <a:blip r:embed="rId2" cstate="email"/>
          <a:srcRect/>
          <a:stretch>
            <a:fillRect/>
          </a:stretch>
        </p:blipFill>
        <p:spPr bwMode="auto">
          <a:xfrm>
            <a:off x="-31187" y="0"/>
            <a:ext cx="9175187" cy="6858000"/>
          </a:xfrm>
          <a:prstGeom prst="rect">
            <a:avLst/>
          </a:prstGeom>
          <a:noFill/>
        </p:spPr>
      </p:pic>
      <p:sp>
        <p:nvSpPr>
          <p:cNvPr id="2" name="Заголовок 1"/>
          <p:cNvSpPr>
            <a:spLocks noGrp="1"/>
          </p:cNvSpPr>
          <p:nvPr>
            <p:ph type="title"/>
          </p:nvPr>
        </p:nvSpPr>
        <p:spPr>
          <a:xfrm>
            <a:off x="457200" y="274638"/>
            <a:ext cx="8229600" cy="1154098"/>
          </a:xfrm>
        </p:spPr>
        <p:txBody>
          <a:bodyPr>
            <a:normAutofit/>
          </a:bodyPr>
          <a:lstStyle/>
          <a:p>
            <a:r>
              <a:rPr lang="ru-RU" sz="3600" b="1" dirty="0" smtClean="0">
                <a:solidFill>
                  <a:srgbClr val="C00000"/>
                </a:solidFill>
                <a:latin typeface="Times New Roman" pitchFamily="18" charset="0"/>
                <a:cs typeface="Times New Roman" pitchFamily="18" charset="0"/>
              </a:rPr>
              <a:t>Этапы реализации проекта</a:t>
            </a:r>
            <a:endParaRPr lang="ru-RU" sz="3600" dirty="0">
              <a:solidFill>
                <a:srgbClr val="C0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214422"/>
            <a:ext cx="8229600" cy="4911741"/>
          </a:xfrm>
        </p:spPr>
        <p:txBody>
          <a:bodyPr>
            <a:normAutofit fontScale="62500" lnSpcReduction="20000"/>
          </a:bodyPr>
          <a:lstStyle/>
          <a:p>
            <a:pPr algn="ctr">
              <a:buNone/>
            </a:pPr>
            <a:r>
              <a:rPr lang="ru-RU" sz="2400" b="1" dirty="0" smtClean="0">
                <a:solidFill>
                  <a:srgbClr val="C00000"/>
                </a:solidFill>
                <a:latin typeface="Times New Roman" pitchFamily="18" charset="0"/>
                <a:cs typeface="Times New Roman" pitchFamily="18" charset="0"/>
              </a:rPr>
              <a:t> I этап – подготовительный</a:t>
            </a:r>
            <a:endParaRPr lang="ru-RU" sz="2400" dirty="0" smtClean="0">
              <a:solidFill>
                <a:srgbClr val="C00000"/>
              </a:solidFill>
              <a:latin typeface="Times New Roman" pitchFamily="18" charset="0"/>
              <a:cs typeface="Times New Roman" pitchFamily="18" charset="0"/>
            </a:endParaRPr>
          </a:p>
          <a:p>
            <a:pPr lvl="0">
              <a:buNone/>
            </a:pPr>
            <a:r>
              <a:rPr lang="ru-RU" sz="2400" dirty="0" smtClean="0">
                <a:solidFill>
                  <a:srgbClr val="C00000"/>
                </a:solidFill>
                <a:latin typeface="Times New Roman" pitchFamily="18" charset="0"/>
                <a:cs typeface="Times New Roman" pitchFamily="18" charset="0"/>
              </a:rPr>
              <a:t>        Сбор информации об истории русской косы; подбор художественной литературы; составление картотек русского фольклора о волосах.</a:t>
            </a:r>
          </a:p>
          <a:p>
            <a:pPr lvl="0">
              <a:buNone/>
            </a:pPr>
            <a:r>
              <a:rPr lang="ru-RU" sz="2400" dirty="0" smtClean="0">
                <a:solidFill>
                  <a:srgbClr val="C00000"/>
                </a:solidFill>
                <a:latin typeface="Times New Roman" pitchFamily="18" charset="0"/>
                <a:cs typeface="Times New Roman" pitchFamily="18" charset="0"/>
              </a:rPr>
              <a:t>       Опрос детей и анкетирование мам девочек по теме проекта.</a:t>
            </a:r>
          </a:p>
          <a:p>
            <a:pPr lvl="0">
              <a:buNone/>
            </a:pPr>
            <a:r>
              <a:rPr lang="ru-RU" sz="2400" dirty="0" smtClean="0">
                <a:solidFill>
                  <a:srgbClr val="C00000"/>
                </a:solidFill>
                <a:latin typeface="Times New Roman" pitchFamily="18" charset="0"/>
                <a:cs typeface="Times New Roman" pitchFamily="18" charset="0"/>
              </a:rPr>
              <a:t>        Подготовка  мастер – классов для мам по плетению кос разной сложности.</a:t>
            </a:r>
          </a:p>
          <a:p>
            <a:pPr lvl="0">
              <a:buNone/>
            </a:pPr>
            <a:endParaRPr lang="ru-RU" sz="2400" dirty="0" smtClean="0">
              <a:solidFill>
                <a:srgbClr val="C00000"/>
              </a:solidFill>
              <a:latin typeface="Times New Roman" pitchFamily="18" charset="0"/>
              <a:cs typeface="Times New Roman" pitchFamily="18" charset="0"/>
            </a:endParaRPr>
          </a:p>
          <a:p>
            <a:pPr algn="ctr">
              <a:buNone/>
            </a:pPr>
            <a:r>
              <a:rPr lang="ru-RU" sz="2400" b="1" dirty="0" smtClean="0">
                <a:solidFill>
                  <a:srgbClr val="C00000"/>
                </a:solidFill>
                <a:latin typeface="Times New Roman" pitchFamily="18" charset="0"/>
                <a:cs typeface="Times New Roman" pitchFamily="18" charset="0"/>
              </a:rPr>
              <a:t>              II  этап – основной</a:t>
            </a:r>
            <a:endParaRPr lang="ru-RU" sz="2400" dirty="0" smtClean="0">
              <a:solidFill>
                <a:srgbClr val="C00000"/>
              </a:solidFill>
              <a:latin typeface="Times New Roman" pitchFamily="18" charset="0"/>
              <a:cs typeface="Times New Roman" pitchFamily="18" charset="0"/>
            </a:endParaRPr>
          </a:p>
          <a:p>
            <a:pPr>
              <a:buNone/>
            </a:pPr>
            <a:r>
              <a:rPr lang="ru-RU" sz="2400" b="1" dirty="0" smtClean="0">
                <a:solidFill>
                  <a:srgbClr val="C00000"/>
                </a:solidFill>
                <a:latin typeface="Times New Roman" pitchFamily="18" charset="0"/>
                <a:cs typeface="Times New Roman" pitchFamily="18" charset="0"/>
              </a:rPr>
              <a:t> </a:t>
            </a:r>
            <a:endParaRPr lang="ru-RU" sz="2400" dirty="0" smtClean="0">
              <a:solidFill>
                <a:srgbClr val="C00000"/>
              </a:solidFill>
              <a:latin typeface="Times New Roman" pitchFamily="18" charset="0"/>
              <a:cs typeface="Times New Roman" pitchFamily="18" charset="0"/>
            </a:endParaRPr>
          </a:p>
          <a:p>
            <a:pPr lvl="0">
              <a:buNone/>
            </a:pPr>
            <a:r>
              <a:rPr lang="ru-RU" sz="2400" dirty="0" smtClean="0">
                <a:solidFill>
                  <a:srgbClr val="C00000"/>
                </a:solidFill>
                <a:latin typeface="Times New Roman" pitchFamily="18" charset="0"/>
                <a:cs typeface="Times New Roman" pitchFamily="18" charset="0"/>
              </a:rPr>
              <a:t>        Изучение познавательной литературы.</a:t>
            </a:r>
          </a:p>
          <a:p>
            <a:pPr lvl="0">
              <a:buNone/>
            </a:pPr>
            <a:r>
              <a:rPr lang="ru-RU" sz="2400" dirty="0" smtClean="0">
                <a:solidFill>
                  <a:srgbClr val="C00000"/>
                </a:solidFill>
                <a:latin typeface="Times New Roman" pitchFamily="18" charset="0"/>
                <a:cs typeface="Times New Roman" pitchFamily="18" charset="0"/>
              </a:rPr>
              <a:t>        Чтение художественной литературы.</a:t>
            </a:r>
          </a:p>
          <a:p>
            <a:pPr lvl="0">
              <a:buNone/>
            </a:pPr>
            <a:r>
              <a:rPr lang="ru-RU" sz="2400" dirty="0" smtClean="0">
                <a:solidFill>
                  <a:srgbClr val="C00000"/>
                </a:solidFill>
                <a:latin typeface="Times New Roman" pitchFamily="18" charset="0"/>
                <a:cs typeface="Times New Roman" pitchFamily="18" charset="0"/>
              </a:rPr>
              <a:t>        Ознакомление с русским фольклором.</a:t>
            </a:r>
          </a:p>
          <a:p>
            <a:pPr lvl="0">
              <a:buNone/>
            </a:pPr>
            <a:r>
              <a:rPr lang="ru-RU" sz="2400" dirty="0" smtClean="0">
                <a:solidFill>
                  <a:srgbClr val="C00000"/>
                </a:solidFill>
                <a:latin typeface="Times New Roman" pitchFamily="18" charset="0"/>
                <a:cs typeface="Times New Roman" pitchFamily="18" charset="0"/>
              </a:rPr>
              <a:t>        Беседы «Русская коса – девичья краса», «Такие разные косы».</a:t>
            </a:r>
          </a:p>
          <a:p>
            <a:pPr lvl="0">
              <a:buNone/>
            </a:pPr>
            <a:r>
              <a:rPr lang="ru-RU" sz="2400" dirty="0" smtClean="0">
                <a:solidFill>
                  <a:srgbClr val="C00000"/>
                </a:solidFill>
                <a:latin typeface="Times New Roman" pitchFamily="18" charset="0"/>
                <a:cs typeface="Times New Roman" pitchFamily="18" charset="0"/>
              </a:rPr>
              <a:t>        Сюжетно-ролевая игра «Парикмахерская», «Салон красоты».</a:t>
            </a:r>
          </a:p>
          <a:p>
            <a:pPr lvl="0">
              <a:buNone/>
            </a:pPr>
            <a:r>
              <a:rPr lang="ru-RU" sz="2400" dirty="0" smtClean="0">
                <a:solidFill>
                  <a:srgbClr val="C00000"/>
                </a:solidFill>
                <a:latin typeface="Times New Roman" pitchFamily="18" charset="0"/>
                <a:cs typeface="Times New Roman" pitchFamily="18" charset="0"/>
              </a:rPr>
              <a:t>        Игровое упражнение «Ловкие пальчики» - обучение детей плетению косичек.</a:t>
            </a:r>
          </a:p>
          <a:p>
            <a:pPr lvl="0">
              <a:buNone/>
            </a:pPr>
            <a:r>
              <a:rPr lang="ru-RU" sz="2400" dirty="0" smtClean="0">
                <a:solidFill>
                  <a:srgbClr val="C00000"/>
                </a:solidFill>
                <a:latin typeface="Times New Roman" pitchFamily="18" charset="0"/>
                <a:cs typeface="Times New Roman" pitchFamily="18" charset="0"/>
              </a:rPr>
              <a:t>        Рисование «Прическа для  мамы»; аппликация «Украшение ленты для волос	 </a:t>
            </a:r>
          </a:p>
          <a:p>
            <a:pPr lvl="0">
              <a:buNone/>
            </a:pPr>
            <a:r>
              <a:rPr lang="ru-RU" sz="2400" dirty="0" smtClean="0">
                <a:solidFill>
                  <a:srgbClr val="C00000"/>
                </a:solidFill>
                <a:latin typeface="Times New Roman" pitchFamily="18" charset="0"/>
                <a:cs typeface="Times New Roman" pitchFamily="18" charset="0"/>
              </a:rPr>
              <a:t>        Консультация для мам «Расти коса до пояса».</a:t>
            </a:r>
          </a:p>
          <a:p>
            <a:pPr lvl="0">
              <a:buNone/>
            </a:pPr>
            <a:r>
              <a:rPr lang="ru-RU" sz="2400" dirty="0" smtClean="0">
                <a:solidFill>
                  <a:srgbClr val="C00000"/>
                </a:solidFill>
                <a:latin typeface="Times New Roman" pitchFamily="18" charset="0"/>
                <a:cs typeface="Times New Roman" pitchFamily="18" charset="0"/>
              </a:rPr>
              <a:t>         Мастер-классы для мам по плетению кос разной сложности.</a:t>
            </a:r>
          </a:p>
          <a:p>
            <a:pPr>
              <a:buNone/>
            </a:pPr>
            <a:r>
              <a:rPr lang="ru-RU" sz="2400" dirty="0" smtClean="0">
                <a:solidFill>
                  <a:srgbClr val="C00000"/>
                </a:solidFill>
                <a:latin typeface="Times New Roman" pitchFamily="18" charset="0"/>
                <a:cs typeface="Times New Roman" pitchFamily="18" charset="0"/>
              </a:rPr>
              <a:t> </a:t>
            </a:r>
          </a:p>
          <a:p>
            <a:pPr algn="ctr">
              <a:buNone/>
            </a:pPr>
            <a:r>
              <a:rPr lang="ru-RU" sz="2400" b="1" dirty="0" smtClean="0">
                <a:solidFill>
                  <a:srgbClr val="C00000"/>
                </a:solidFill>
                <a:latin typeface="Times New Roman" pitchFamily="18" charset="0"/>
                <a:cs typeface="Times New Roman" pitchFamily="18" charset="0"/>
              </a:rPr>
              <a:t>III этап – заключительный</a:t>
            </a:r>
            <a:endParaRPr lang="ru-RU" sz="2400" dirty="0" smtClean="0">
              <a:solidFill>
                <a:srgbClr val="C00000"/>
              </a:solidFill>
              <a:latin typeface="Times New Roman" pitchFamily="18" charset="0"/>
              <a:cs typeface="Times New Roman" pitchFamily="18" charset="0"/>
            </a:endParaRPr>
          </a:p>
          <a:p>
            <a:pPr>
              <a:buNone/>
            </a:pPr>
            <a:r>
              <a:rPr lang="ru-RU" sz="2400" dirty="0" smtClean="0">
                <a:solidFill>
                  <a:srgbClr val="C00000"/>
                </a:solidFill>
                <a:latin typeface="Times New Roman" pitchFamily="18" charset="0"/>
                <a:cs typeface="Times New Roman" pitchFamily="18" charset="0"/>
              </a:rPr>
              <a:t>         Демонстрация девочками  причесок из кос, заплетённых мамами. </a:t>
            </a:r>
            <a:endParaRPr lang="ru-RU" sz="2400" dirty="0">
              <a:solidFill>
                <a:srgbClr val="C00000"/>
              </a:solidFill>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esktop\hello_html_m3d8d1afc.jpg"/>
          <p:cNvPicPr>
            <a:picLocks noChangeAspect="1" noChangeArrowheads="1"/>
          </p:cNvPicPr>
          <p:nvPr/>
        </p:nvPicPr>
        <p:blipFill>
          <a:blip r:embed="rId2" cstate="email"/>
          <a:srcRect/>
          <a:stretch>
            <a:fillRect/>
          </a:stretch>
        </p:blipFill>
        <p:spPr bwMode="auto">
          <a:xfrm>
            <a:off x="-31187" y="0"/>
            <a:ext cx="9175187" cy="6858000"/>
          </a:xfrm>
          <a:prstGeom prst="rect">
            <a:avLst/>
          </a:prstGeom>
          <a:noFill/>
        </p:spPr>
      </p:pic>
      <p:sp>
        <p:nvSpPr>
          <p:cNvPr id="2" name="Заголовок 1"/>
          <p:cNvSpPr>
            <a:spLocks noGrp="1"/>
          </p:cNvSpPr>
          <p:nvPr>
            <p:ph type="title"/>
          </p:nvPr>
        </p:nvSpPr>
        <p:spPr>
          <a:xfrm>
            <a:off x="457200" y="274638"/>
            <a:ext cx="8229600" cy="796908"/>
          </a:xfrm>
        </p:spPr>
        <p:txBody>
          <a:bodyPr>
            <a:normAutofit/>
          </a:bodyPr>
          <a:lstStyle/>
          <a:p>
            <a:r>
              <a:rPr lang="ru-RU" sz="2700" b="1" dirty="0" smtClean="0">
                <a:solidFill>
                  <a:srgbClr val="C00000"/>
                </a:solidFill>
                <a:latin typeface="Times New Roman" pitchFamily="18" charset="0"/>
                <a:cs typeface="Times New Roman" pitchFamily="18" charset="0"/>
              </a:rPr>
              <a:t>Основные принципы проекта</a:t>
            </a:r>
            <a:endParaRPr lang="ru-RU" sz="2700" b="1" dirty="0">
              <a:solidFill>
                <a:srgbClr val="C0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142984"/>
            <a:ext cx="8229600" cy="4983179"/>
          </a:xfrm>
        </p:spPr>
        <p:txBody>
          <a:bodyPr>
            <a:normAutofit/>
          </a:bodyPr>
          <a:lstStyle/>
          <a:p>
            <a:pPr>
              <a:buNone/>
            </a:pPr>
            <a:endParaRPr lang="ru-RU" sz="2400" dirty="0" smtClean="0"/>
          </a:p>
          <a:p>
            <a:pPr>
              <a:buNone/>
            </a:pPr>
            <a:r>
              <a:rPr lang="ru-RU" sz="2400" dirty="0" smtClean="0"/>
              <a:t>  </a:t>
            </a:r>
            <a:r>
              <a:rPr lang="ru-RU" sz="1800" dirty="0" smtClean="0">
                <a:solidFill>
                  <a:srgbClr val="C00000"/>
                </a:solidFill>
                <a:latin typeface="Times New Roman" pitchFamily="18" charset="0"/>
                <a:cs typeface="Times New Roman" pitchFamily="18" charset="0"/>
              </a:rPr>
              <a:t>Учёт возрастных и индивидуальных возможностей детей;</a:t>
            </a:r>
          </a:p>
          <a:p>
            <a:pPr>
              <a:buNone/>
            </a:pPr>
            <a:r>
              <a:rPr lang="ru-RU" sz="1800" dirty="0" smtClean="0">
                <a:solidFill>
                  <a:srgbClr val="C00000"/>
                </a:solidFill>
                <a:latin typeface="Times New Roman" pitchFamily="18" charset="0"/>
                <a:cs typeface="Times New Roman" pitchFamily="18" charset="0"/>
              </a:rPr>
              <a:t>Сотрудничество детей и взрослых, как полноправных участников образовательного процесса;</a:t>
            </a:r>
          </a:p>
          <a:p>
            <a:pPr>
              <a:buNone/>
            </a:pPr>
            <a:r>
              <a:rPr lang="ru-RU" sz="1800" dirty="0" smtClean="0">
                <a:solidFill>
                  <a:srgbClr val="C00000"/>
                </a:solidFill>
                <a:latin typeface="Times New Roman" pitchFamily="18" charset="0"/>
                <a:cs typeface="Times New Roman" pitchFamily="18" charset="0"/>
              </a:rPr>
              <a:t>Поддержка детской инициативы и самостоятельности;</a:t>
            </a:r>
          </a:p>
          <a:p>
            <a:pPr>
              <a:buNone/>
            </a:pPr>
            <a:r>
              <a:rPr lang="ru-RU" sz="1800" dirty="0" smtClean="0">
                <a:solidFill>
                  <a:srgbClr val="C00000"/>
                </a:solidFill>
                <a:latin typeface="Times New Roman" pitchFamily="18" charset="0"/>
                <a:cs typeface="Times New Roman" pitchFamily="18" charset="0"/>
              </a:rPr>
              <a:t>Тесное сотрудничество ДОУ с родителями воспитанников;</a:t>
            </a:r>
          </a:p>
          <a:p>
            <a:pPr>
              <a:buNone/>
            </a:pPr>
            <a:r>
              <a:rPr lang="ru-RU" sz="1800" dirty="0" smtClean="0">
                <a:solidFill>
                  <a:srgbClr val="C00000"/>
                </a:solidFill>
                <a:latin typeface="Times New Roman" pitchFamily="18" charset="0"/>
                <a:cs typeface="Times New Roman" pitchFamily="18" charset="0"/>
              </a:rPr>
              <a:t>Приобщение детей к </a:t>
            </a:r>
            <a:r>
              <a:rPr lang="ru-RU" sz="1800" dirty="0" err="1" smtClean="0">
                <a:solidFill>
                  <a:srgbClr val="C00000"/>
                </a:solidFill>
                <a:latin typeface="Times New Roman" pitchFamily="18" charset="0"/>
                <a:cs typeface="Times New Roman" pitchFamily="18" charset="0"/>
              </a:rPr>
              <a:t>социокультурным</a:t>
            </a:r>
            <a:r>
              <a:rPr lang="ru-RU" sz="1800" dirty="0" smtClean="0">
                <a:solidFill>
                  <a:srgbClr val="C00000"/>
                </a:solidFill>
                <a:latin typeface="Times New Roman" pitchFamily="18" charset="0"/>
                <a:cs typeface="Times New Roman" pitchFamily="18" charset="0"/>
              </a:rPr>
              <a:t> нормам и традициям русского народа.</a:t>
            </a:r>
            <a:endParaRPr lang="ru-RU" sz="1800" dirty="0">
              <a:solidFill>
                <a:srgbClr val="C00000"/>
              </a:solidFill>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Desktop\hello_html_m3d8d1afc.jpg"/>
          <p:cNvPicPr>
            <a:picLocks noChangeAspect="1" noChangeArrowheads="1"/>
          </p:cNvPicPr>
          <p:nvPr/>
        </p:nvPicPr>
        <p:blipFill>
          <a:blip r:embed="rId2" cstate="email"/>
          <a:srcRect/>
          <a:stretch>
            <a:fillRect/>
          </a:stretch>
        </p:blipFill>
        <p:spPr bwMode="auto">
          <a:xfrm>
            <a:off x="-1" y="0"/>
            <a:ext cx="9144001" cy="6858000"/>
          </a:xfrm>
          <a:prstGeom prst="rect">
            <a:avLst/>
          </a:prstGeom>
          <a:noFill/>
        </p:spPr>
      </p:pic>
      <p:sp>
        <p:nvSpPr>
          <p:cNvPr id="2" name="Заголовок 1"/>
          <p:cNvSpPr>
            <a:spLocks noGrp="1"/>
          </p:cNvSpPr>
          <p:nvPr>
            <p:ph type="title"/>
          </p:nvPr>
        </p:nvSpPr>
        <p:spPr>
          <a:xfrm>
            <a:off x="457200" y="274638"/>
            <a:ext cx="8229600" cy="796908"/>
          </a:xfrm>
        </p:spPr>
        <p:txBody>
          <a:bodyPr>
            <a:normAutofit/>
          </a:bodyPr>
          <a:lstStyle/>
          <a:p>
            <a:r>
              <a:rPr lang="ru-RU" sz="3200" b="1" dirty="0" smtClean="0">
                <a:solidFill>
                  <a:srgbClr val="C00000"/>
                </a:solidFill>
                <a:latin typeface="Times New Roman" pitchFamily="18" charset="0"/>
                <a:cs typeface="Times New Roman" pitchFamily="18" charset="0"/>
              </a:rPr>
              <a:t>Обеспечение проекта</a:t>
            </a:r>
            <a:endParaRPr lang="ru-RU" sz="3200" b="1" dirty="0">
              <a:solidFill>
                <a:srgbClr val="C00000"/>
              </a:solidFill>
              <a:latin typeface="Times New Roman" pitchFamily="18" charset="0"/>
              <a:cs typeface="Times New Roman" pitchFamily="18" charset="0"/>
            </a:endParaRPr>
          </a:p>
        </p:txBody>
      </p:sp>
      <p:sp>
        <p:nvSpPr>
          <p:cNvPr id="3" name="Текст 2"/>
          <p:cNvSpPr>
            <a:spLocks noGrp="1"/>
          </p:cNvSpPr>
          <p:nvPr>
            <p:ph type="body" idx="1"/>
          </p:nvPr>
        </p:nvSpPr>
        <p:spPr>
          <a:xfrm>
            <a:off x="457200" y="1000108"/>
            <a:ext cx="4040188" cy="428627"/>
          </a:xfrm>
        </p:spPr>
        <p:txBody>
          <a:bodyPr>
            <a:normAutofit/>
          </a:bodyPr>
          <a:lstStyle/>
          <a:p>
            <a:pPr algn="ctr"/>
            <a:r>
              <a:rPr lang="ru-RU" sz="2000" dirty="0" smtClean="0">
                <a:solidFill>
                  <a:srgbClr val="C00000"/>
                </a:solidFill>
                <a:latin typeface="Times New Roman" pitchFamily="18" charset="0"/>
                <a:cs typeface="Times New Roman" pitchFamily="18" charset="0"/>
              </a:rPr>
              <a:t>Материально -техническое</a:t>
            </a:r>
            <a:endParaRPr lang="ru-RU" sz="2000" dirty="0">
              <a:solidFill>
                <a:srgbClr val="C00000"/>
              </a:solidFill>
              <a:latin typeface="Times New Roman" pitchFamily="18" charset="0"/>
              <a:cs typeface="Times New Roman" pitchFamily="18" charset="0"/>
            </a:endParaRPr>
          </a:p>
        </p:txBody>
      </p:sp>
      <p:sp>
        <p:nvSpPr>
          <p:cNvPr id="4" name="Содержимое 3"/>
          <p:cNvSpPr>
            <a:spLocks noGrp="1"/>
          </p:cNvSpPr>
          <p:nvPr>
            <p:ph sz="half" idx="2"/>
          </p:nvPr>
        </p:nvSpPr>
        <p:spPr>
          <a:xfrm>
            <a:off x="457200" y="1643050"/>
            <a:ext cx="4040188" cy="4483113"/>
          </a:xfrm>
        </p:spPr>
        <p:txBody>
          <a:bodyPr>
            <a:normAutofit/>
          </a:bodyPr>
          <a:lstStyle/>
          <a:p>
            <a:pPr>
              <a:buNone/>
            </a:pPr>
            <a:r>
              <a:rPr lang="ru-RU" sz="1600" dirty="0" smtClean="0">
                <a:solidFill>
                  <a:srgbClr val="C00000"/>
                </a:solidFill>
                <a:latin typeface="Times New Roman" pitchFamily="18" charset="0"/>
                <a:cs typeface="Times New Roman" pitchFamily="18" charset="0"/>
              </a:rPr>
              <a:t>Презентация «История русской косы».</a:t>
            </a:r>
          </a:p>
          <a:p>
            <a:pPr>
              <a:buNone/>
            </a:pPr>
            <a:r>
              <a:rPr lang="ru-RU" sz="1600" dirty="0" smtClean="0">
                <a:solidFill>
                  <a:srgbClr val="C00000"/>
                </a:solidFill>
                <a:latin typeface="Times New Roman" pitchFamily="18" charset="0"/>
                <a:cs typeface="Times New Roman" pitchFamily="18" charset="0"/>
              </a:rPr>
              <a:t>Презентация «Виды кос».</a:t>
            </a:r>
          </a:p>
          <a:p>
            <a:pPr>
              <a:buNone/>
            </a:pPr>
            <a:r>
              <a:rPr lang="ru-RU" sz="1600" dirty="0" smtClean="0">
                <a:solidFill>
                  <a:srgbClr val="C00000"/>
                </a:solidFill>
                <a:latin typeface="Times New Roman" pitchFamily="18" charset="0"/>
                <a:cs typeface="Times New Roman" pitchFamily="18" charset="0"/>
              </a:rPr>
              <a:t>Мультфильм «</a:t>
            </a:r>
            <a:r>
              <a:rPr lang="ru-RU" sz="1600" dirty="0" err="1" smtClean="0">
                <a:solidFill>
                  <a:srgbClr val="C00000"/>
                </a:solidFill>
                <a:latin typeface="Times New Roman" pitchFamily="18" charset="0"/>
                <a:cs typeface="Times New Roman" pitchFamily="18" charset="0"/>
              </a:rPr>
              <a:t>Вопрошайки</a:t>
            </a:r>
            <a:r>
              <a:rPr lang="ru-RU" sz="1600" dirty="0" smtClean="0">
                <a:solidFill>
                  <a:srgbClr val="C00000"/>
                </a:solidFill>
                <a:latin typeface="Times New Roman" pitchFamily="18" charset="0"/>
                <a:cs typeface="Times New Roman" pitchFamily="18" charset="0"/>
              </a:rPr>
              <a:t>», серия «Как ухаживать за волосами». </a:t>
            </a:r>
          </a:p>
          <a:p>
            <a:pPr>
              <a:buNone/>
            </a:pPr>
            <a:r>
              <a:rPr lang="ru-RU" sz="1600" dirty="0" smtClean="0">
                <a:solidFill>
                  <a:srgbClr val="C00000"/>
                </a:solidFill>
                <a:latin typeface="Times New Roman" pitchFamily="18" charset="0"/>
                <a:cs typeface="Times New Roman" pitchFamily="18" charset="0"/>
              </a:rPr>
              <a:t>Мастер – классы для мам:</a:t>
            </a:r>
          </a:p>
          <a:p>
            <a:pPr>
              <a:buNone/>
            </a:pPr>
            <a:r>
              <a:rPr lang="ru-RU" sz="1600" u="sng" dirty="0" smtClean="0">
                <a:latin typeface="Times New Roman" pitchFamily="18" charset="0"/>
                <a:cs typeface="Times New Roman" pitchFamily="18" charset="0"/>
                <a:hlinkClick r:id="rId3"/>
              </a:rPr>
              <a:t>https://yadi.sk/i/VLSQj6D_vFAzTg</a:t>
            </a:r>
            <a:r>
              <a:rPr lang="ru-RU" sz="1600" dirty="0" smtClean="0">
                <a:latin typeface="Times New Roman" pitchFamily="18" charset="0"/>
                <a:cs typeface="Times New Roman" pitchFamily="18" charset="0"/>
              </a:rPr>
              <a:t> </a:t>
            </a:r>
          </a:p>
          <a:p>
            <a:pPr>
              <a:buNone/>
            </a:pPr>
            <a:r>
              <a:rPr lang="ru-RU" sz="1600" u="sng" dirty="0" smtClean="0">
                <a:latin typeface="Times New Roman" pitchFamily="18" charset="0"/>
                <a:cs typeface="Times New Roman" pitchFamily="18" charset="0"/>
                <a:hlinkClick r:id="rId4"/>
              </a:rPr>
              <a:t>https://yadi.sk/i/c0si-jV9R67xOQ</a:t>
            </a:r>
            <a:endParaRPr lang="ru-RU" sz="1600" dirty="0" smtClean="0">
              <a:latin typeface="Times New Roman" pitchFamily="18" charset="0"/>
              <a:cs typeface="Times New Roman" pitchFamily="18" charset="0"/>
            </a:endParaRPr>
          </a:p>
          <a:p>
            <a:pPr>
              <a:buNone/>
            </a:pPr>
            <a:r>
              <a:rPr lang="ru-RU" sz="1600" u="sng" dirty="0" smtClean="0">
                <a:latin typeface="Times New Roman" pitchFamily="18" charset="0"/>
                <a:cs typeface="Times New Roman" pitchFamily="18" charset="0"/>
                <a:hlinkClick r:id="rId5"/>
              </a:rPr>
              <a:t>https://yadi.sk/i/N5PpkrP5onTXDQ</a:t>
            </a:r>
            <a:r>
              <a:rPr lang="ru-RU" sz="1600" dirty="0" smtClean="0">
                <a:latin typeface="Times New Roman" pitchFamily="18" charset="0"/>
                <a:cs typeface="Times New Roman" pitchFamily="18" charset="0"/>
              </a:rPr>
              <a:t> </a:t>
            </a:r>
          </a:p>
          <a:p>
            <a:pPr>
              <a:buNone/>
            </a:pPr>
            <a:r>
              <a:rPr lang="ru-RU" sz="1600" u="sng" dirty="0" smtClean="0">
                <a:latin typeface="Times New Roman" pitchFamily="18" charset="0"/>
                <a:cs typeface="Times New Roman" pitchFamily="18" charset="0"/>
                <a:hlinkClick r:id="rId6"/>
              </a:rPr>
              <a:t>https://yadi.sk/i/MuEZMFxQ3-TcUg</a:t>
            </a:r>
            <a:endParaRPr lang="ru-RU" sz="1600" u="sng" dirty="0" smtClean="0">
              <a:latin typeface="Times New Roman" pitchFamily="18" charset="0"/>
              <a:cs typeface="Times New Roman" pitchFamily="18" charset="0"/>
            </a:endParaRPr>
          </a:p>
        </p:txBody>
      </p:sp>
      <p:sp>
        <p:nvSpPr>
          <p:cNvPr id="5" name="Текст 4"/>
          <p:cNvSpPr>
            <a:spLocks noGrp="1"/>
          </p:cNvSpPr>
          <p:nvPr>
            <p:ph type="body" sz="quarter" idx="3"/>
          </p:nvPr>
        </p:nvSpPr>
        <p:spPr>
          <a:xfrm>
            <a:off x="4645025" y="1000108"/>
            <a:ext cx="4041775" cy="428628"/>
          </a:xfrm>
        </p:spPr>
        <p:txBody>
          <a:bodyPr>
            <a:normAutofit/>
          </a:bodyPr>
          <a:lstStyle/>
          <a:p>
            <a:pPr algn="ctr"/>
            <a:r>
              <a:rPr lang="ru-RU" sz="2000" dirty="0" smtClean="0">
                <a:solidFill>
                  <a:srgbClr val="C00000"/>
                </a:solidFill>
                <a:latin typeface="Times New Roman" pitchFamily="18" charset="0"/>
                <a:cs typeface="Times New Roman" pitchFamily="18" charset="0"/>
              </a:rPr>
              <a:t>Нормативно – правовая база</a:t>
            </a:r>
            <a:endParaRPr lang="ru-RU" sz="2000" dirty="0">
              <a:solidFill>
                <a:srgbClr val="C00000"/>
              </a:solidFill>
              <a:latin typeface="Times New Roman" pitchFamily="18" charset="0"/>
              <a:cs typeface="Times New Roman" pitchFamily="18" charset="0"/>
            </a:endParaRPr>
          </a:p>
        </p:txBody>
      </p:sp>
      <p:sp>
        <p:nvSpPr>
          <p:cNvPr id="6" name="Содержимое 5"/>
          <p:cNvSpPr>
            <a:spLocks noGrp="1"/>
          </p:cNvSpPr>
          <p:nvPr>
            <p:ph sz="quarter" idx="4"/>
          </p:nvPr>
        </p:nvSpPr>
        <p:spPr>
          <a:xfrm>
            <a:off x="4645025" y="1643050"/>
            <a:ext cx="4041775" cy="4483113"/>
          </a:xfrm>
        </p:spPr>
        <p:txBody>
          <a:bodyPr>
            <a:noAutofit/>
          </a:bodyPr>
          <a:lstStyle/>
          <a:p>
            <a:r>
              <a:rPr lang="ru-RU" sz="1400" dirty="0" smtClean="0">
                <a:solidFill>
                  <a:srgbClr val="C00000"/>
                </a:solidFill>
                <a:latin typeface="Times New Roman" pitchFamily="18" charset="0"/>
                <a:cs typeface="Times New Roman" pitchFamily="18" charset="0"/>
              </a:rPr>
              <a:t>Федеральный закон «Об образовании в Российской Федерации»   (от 29.12.2012 года № 273-ФЗ ст.48, п.1.1);</a:t>
            </a:r>
          </a:p>
          <a:p>
            <a:r>
              <a:rPr lang="ru-RU" sz="1400" dirty="0" smtClean="0">
                <a:solidFill>
                  <a:srgbClr val="C00000"/>
                </a:solidFill>
                <a:latin typeface="Times New Roman" pitchFamily="18" charset="0"/>
                <a:cs typeface="Times New Roman" pitchFamily="18" charset="0"/>
              </a:rPr>
              <a:t> Федеральный государственный образовательный стандарт дошкольного образования  (Приказ Министерства образования и науки РФ от 17.10.2013 7. № 1155 г.);</a:t>
            </a:r>
          </a:p>
          <a:p>
            <a:r>
              <a:rPr lang="ru-RU" sz="1400" dirty="0" smtClean="0">
                <a:solidFill>
                  <a:srgbClr val="C00000"/>
                </a:solidFill>
                <a:latin typeface="Times New Roman" pitchFamily="18" charset="0"/>
                <a:cs typeface="Times New Roman" pitchFamily="18" charset="0"/>
              </a:rPr>
              <a:t> Приказ </a:t>
            </a:r>
            <a:r>
              <a:rPr lang="ru-RU" sz="1400" dirty="0" err="1" smtClean="0">
                <a:solidFill>
                  <a:srgbClr val="C00000"/>
                </a:solidFill>
                <a:latin typeface="Times New Roman" pitchFamily="18" charset="0"/>
                <a:cs typeface="Times New Roman" pitchFamily="18" charset="0"/>
              </a:rPr>
              <a:t>Минобрнауки</a:t>
            </a:r>
            <a:r>
              <a:rPr lang="ru-RU" sz="1400" dirty="0" smtClean="0">
                <a:solidFill>
                  <a:srgbClr val="C00000"/>
                </a:solidFill>
                <a:latin typeface="Times New Roman" pitchFamily="18" charset="0"/>
                <a:cs typeface="Times New Roman" pitchFamily="18" charset="0"/>
              </a:rPr>
              <a:t> России от 30.08.2013 г. № 1014 «Об утверждении Порядка организации и осуществления образовательной деятельности по основным общеобразовательным программам;</a:t>
            </a:r>
          </a:p>
          <a:p>
            <a:r>
              <a:rPr lang="ru-RU" sz="1400" dirty="0" smtClean="0">
                <a:solidFill>
                  <a:srgbClr val="C00000"/>
                </a:solidFill>
                <a:latin typeface="Times New Roman" pitchFamily="18" charset="0"/>
                <a:cs typeface="Times New Roman" pitchFamily="18" charset="0"/>
              </a:rPr>
              <a:t>«Санитарно-эпидемиологические требования к устройству, содержанию и организации режима работы дошкольных образовательных организаций» (Утверждены постановлением Главного государственного санитарного врача РФ от 15.05.2013 г. № 26 «Об утверждении Сан </a:t>
            </a:r>
            <a:r>
              <a:rPr lang="ru-RU" sz="1400" dirty="0" err="1" smtClean="0">
                <a:solidFill>
                  <a:srgbClr val="C00000"/>
                </a:solidFill>
                <a:latin typeface="Times New Roman" pitchFamily="18" charset="0"/>
                <a:cs typeface="Times New Roman" pitchFamily="18" charset="0"/>
              </a:rPr>
              <a:t>ПиН</a:t>
            </a:r>
            <a:r>
              <a:rPr lang="ru-RU" sz="1400" dirty="0" smtClean="0">
                <a:solidFill>
                  <a:srgbClr val="C00000"/>
                </a:solidFill>
                <a:latin typeface="Times New Roman" pitchFamily="18" charset="0"/>
                <a:cs typeface="Times New Roman" pitchFamily="18" charset="0"/>
              </a:rPr>
              <a:t> 2.4.1.3049-13);</a:t>
            </a:r>
          </a:p>
          <a:p>
            <a:r>
              <a:rPr lang="ru-RU" sz="1400" dirty="0" smtClean="0">
                <a:solidFill>
                  <a:srgbClr val="C00000"/>
                </a:solidFill>
                <a:latin typeface="Times New Roman" pitchFamily="18" charset="0"/>
                <a:cs typeface="Times New Roman" pitchFamily="18" charset="0"/>
              </a:rPr>
              <a:t>Устав ДОУ</a:t>
            </a:r>
            <a:endParaRPr lang="ru-RU" sz="1400" dirty="0">
              <a:solidFill>
                <a:srgbClr val="C00000"/>
              </a:solidFill>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esktop\hello_html_m3d8d1afc.jpg"/>
          <p:cNvPicPr>
            <a:picLocks noChangeAspect="1" noChangeArrowheads="1"/>
          </p:cNvPicPr>
          <p:nvPr/>
        </p:nvPicPr>
        <p:blipFill>
          <a:blip r:embed="rId2" cstate="email"/>
          <a:srcRect/>
          <a:stretch>
            <a:fillRect/>
          </a:stretch>
        </p:blipFill>
        <p:spPr bwMode="auto">
          <a:xfrm>
            <a:off x="-31187" y="0"/>
            <a:ext cx="9175187" cy="6858000"/>
          </a:xfrm>
          <a:prstGeom prst="rect">
            <a:avLst/>
          </a:prstGeom>
          <a:noFill/>
        </p:spPr>
      </p:pic>
      <p:sp>
        <p:nvSpPr>
          <p:cNvPr id="2" name="Заголовок 1"/>
          <p:cNvSpPr>
            <a:spLocks noGrp="1"/>
          </p:cNvSpPr>
          <p:nvPr>
            <p:ph type="title"/>
          </p:nvPr>
        </p:nvSpPr>
        <p:spPr>
          <a:xfrm>
            <a:off x="457200" y="274638"/>
            <a:ext cx="8229600" cy="725470"/>
          </a:xfrm>
        </p:spPr>
        <p:txBody>
          <a:bodyPr>
            <a:normAutofit/>
          </a:bodyPr>
          <a:lstStyle/>
          <a:p>
            <a:r>
              <a:rPr lang="ru-RU" sz="2800" b="1" dirty="0" smtClean="0">
                <a:solidFill>
                  <a:srgbClr val="C00000"/>
                </a:solidFill>
                <a:latin typeface="Times New Roman" pitchFamily="18" charset="0"/>
                <a:cs typeface="Times New Roman" pitchFamily="18" charset="0"/>
              </a:rPr>
              <a:t>Проблема.</a:t>
            </a:r>
            <a:endParaRPr lang="ru-RU" sz="2800" dirty="0" smtClean="0">
              <a:solidFill>
                <a:srgbClr val="C0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857364"/>
            <a:ext cx="8229600" cy="4268799"/>
          </a:xfrm>
        </p:spPr>
        <p:txBody>
          <a:bodyPr>
            <a:normAutofit fontScale="85000" lnSpcReduction="10000"/>
          </a:bodyPr>
          <a:lstStyle/>
          <a:p>
            <a:pPr>
              <a:buNone/>
            </a:pPr>
            <a:r>
              <a:rPr lang="ru-RU" sz="2400" dirty="0" smtClean="0">
                <a:solidFill>
                  <a:srgbClr val="C00000"/>
                </a:solidFill>
                <a:latin typeface="Times New Roman" pitchFamily="18" charset="0"/>
                <a:cs typeface="Times New Roman" pitchFamily="18" charset="0"/>
              </a:rPr>
              <a:t>          Мы решили выяснить, как современные девочки относятся косам. Для своего исследования мы попросили ответить на вопросы девочек нашей группы, чтобы выяснить, нравятся ли им косы, умеют ли они их плести,  кто чаще им заплетает косы, и какие виды кос они знают.  В опросе приняли участие 15 девочек. У одной из них короткие волосы; у двух девочек волосы средней длинны; у 12 девочек длинные волосы. Опрос показал, что всем девочкам с длинными волосами нравится, когда мамы заплетают им косы, но сами плести их они не умеют, но очень хотят научиться.</a:t>
            </a:r>
          </a:p>
          <a:p>
            <a:pPr>
              <a:buNone/>
            </a:pPr>
            <a:r>
              <a:rPr lang="ru-RU" sz="2400" dirty="0" smtClean="0">
                <a:solidFill>
                  <a:srgbClr val="C00000"/>
                </a:solidFill>
                <a:latin typeface="Times New Roman" pitchFamily="18" charset="0"/>
                <a:cs typeface="Times New Roman" pitchFamily="18" charset="0"/>
              </a:rPr>
              <a:t>          Проведя анкетирование мам девочек, выяснили, что им тоже нравятся прически с косами, но не все умеют их плести. Пять мам ответили, что не умеют плести  косы, восемь  умеют плести  только простые косы, а две мамы умеют плести разнообразные и сложные косы.   Все мамы пожелали научиться заплетать разнообразные косы.</a:t>
            </a:r>
            <a:endParaRPr lang="ru-RU" sz="2400" dirty="0">
              <a:solidFill>
                <a:srgbClr val="C00000"/>
              </a:solidFill>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User\Desktop\hello_html_m3d8d1afc.jpg"/>
          <p:cNvPicPr>
            <a:picLocks noChangeAspect="1" noChangeArrowheads="1"/>
          </p:cNvPicPr>
          <p:nvPr/>
        </p:nvPicPr>
        <p:blipFill>
          <a:blip r:embed="rId2" cstate="email"/>
          <a:srcRect/>
          <a:stretch>
            <a:fillRect/>
          </a:stretch>
        </p:blipFill>
        <p:spPr bwMode="auto">
          <a:xfrm>
            <a:off x="-1" y="0"/>
            <a:ext cx="9166203" cy="6858000"/>
          </a:xfrm>
          <a:prstGeom prst="rect">
            <a:avLst/>
          </a:prstGeom>
          <a:noFill/>
        </p:spPr>
      </p:pic>
      <p:sp>
        <p:nvSpPr>
          <p:cNvPr id="2" name="Заголовок 1"/>
          <p:cNvSpPr>
            <a:spLocks noGrp="1"/>
          </p:cNvSpPr>
          <p:nvPr>
            <p:ph type="title"/>
          </p:nvPr>
        </p:nvSpPr>
        <p:spPr>
          <a:xfrm>
            <a:off x="457200" y="274638"/>
            <a:ext cx="8229600" cy="654032"/>
          </a:xfrm>
        </p:spPr>
        <p:txBody>
          <a:bodyPr>
            <a:normAutofit/>
          </a:bodyPr>
          <a:lstStyle/>
          <a:p>
            <a:r>
              <a:rPr lang="ru-RU" sz="3600" b="1" dirty="0" smtClean="0">
                <a:solidFill>
                  <a:srgbClr val="C00000"/>
                </a:solidFill>
                <a:latin typeface="Times New Roman" pitchFamily="18" charset="0"/>
                <a:cs typeface="Times New Roman" pitchFamily="18" charset="0"/>
              </a:rPr>
              <a:t>Реализация проекта</a:t>
            </a:r>
            <a:endParaRPr lang="ru-RU" sz="3600" b="1" dirty="0">
              <a:solidFill>
                <a:srgbClr val="C00000"/>
              </a:solidFill>
              <a:latin typeface="Times New Roman" pitchFamily="18" charset="0"/>
              <a:cs typeface="Times New Roman" pitchFamily="18" charset="0"/>
            </a:endParaRPr>
          </a:p>
        </p:txBody>
      </p:sp>
      <p:sp>
        <p:nvSpPr>
          <p:cNvPr id="3" name="Текст 2"/>
          <p:cNvSpPr>
            <a:spLocks noGrp="1"/>
          </p:cNvSpPr>
          <p:nvPr>
            <p:ph type="body" idx="1"/>
          </p:nvPr>
        </p:nvSpPr>
        <p:spPr>
          <a:xfrm>
            <a:off x="457200" y="928671"/>
            <a:ext cx="4040188" cy="642942"/>
          </a:xfrm>
        </p:spPr>
        <p:txBody>
          <a:bodyPr>
            <a:normAutofit lnSpcReduction="10000"/>
          </a:bodyPr>
          <a:lstStyle/>
          <a:p>
            <a:pPr algn="ctr"/>
            <a:r>
              <a:rPr lang="ru-RU" sz="1800" dirty="0" smtClean="0">
                <a:solidFill>
                  <a:srgbClr val="C00000"/>
                </a:solidFill>
                <a:latin typeface="Times New Roman" pitchFamily="18" charset="0"/>
                <a:cs typeface="Times New Roman" pitchFamily="18" charset="0"/>
              </a:rPr>
              <a:t>Игровое упражнение </a:t>
            </a:r>
          </a:p>
          <a:p>
            <a:pPr algn="ctr"/>
            <a:r>
              <a:rPr lang="ru-RU" sz="1800" dirty="0" smtClean="0">
                <a:solidFill>
                  <a:srgbClr val="C00000"/>
                </a:solidFill>
                <a:latin typeface="Times New Roman" pitchFamily="18" charset="0"/>
                <a:cs typeface="Times New Roman" pitchFamily="18" charset="0"/>
              </a:rPr>
              <a:t>«Ловкие пальчики»</a:t>
            </a:r>
            <a:endParaRPr lang="ru-RU" sz="1800" dirty="0">
              <a:solidFill>
                <a:srgbClr val="C00000"/>
              </a:solidFill>
              <a:latin typeface="Times New Roman" pitchFamily="18" charset="0"/>
              <a:cs typeface="Times New Roman" pitchFamily="18" charset="0"/>
            </a:endParaRPr>
          </a:p>
        </p:txBody>
      </p:sp>
      <p:sp>
        <p:nvSpPr>
          <p:cNvPr id="5" name="Текст 4"/>
          <p:cNvSpPr>
            <a:spLocks noGrp="1"/>
          </p:cNvSpPr>
          <p:nvPr>
            <p:ph type="body" sz="quarter" idx="3"/>
          </p:nvPr>
        </p:nvSpPr>
        <p:spPr>
          <a:xfrm>
            <a:off x="4645025" y="928670"/>
            <a:ext cx="4041775" cy="571504"/>
          </a:xfrm>
        </p:spPr>
        <p:txBody>
          <a:bodyPr>
            <a:normAutofit/>
          </a:bodyPr>
          <a:lstStyle/>
          <a:p>
            <a:pPr algn="ctr"/>
            <a:r>
              <a:rPr lang="ru-RU" sz="1800" dirty="0" smtClean="0">
                <a:solidFill>
                  <a:srgbClr val="C00000"/>
                </a:solidFill>
                <a:latin typeface="Times New Roman" pitchFamily="18" charset="0"/>
                <a:cs typeface="Times New Roman" pitchFamily="18" charset="0"/>
              </a:rPr>
              <a:t>Учимся плести косы на куклах</a:t>
            </a:r>
            <a:endParaRPr lang="ru-RU" sz="1800" dirty="0">
              <a:solidFill>
                <a:srgbClr val="C00000"/>
              </a:solidFill>
              <a:latin typeface="Times New Roman" pitchFamily="18" charset="0"/>
              <a:cs typeface="Times New Roman" pitchFamily="18" charset="0"/>
            </a:endParaRPr>
          </a:p>
        </p:txBody>
      </p:sp>
      <p:pic>
        <p:nvPicPr>
          <p:cNvPr id="5123" name="Picture 3"/>
          <p:cNvPicPr>
            <a:picLocks noGrp="1" noChangeAspect="1" noChangeArrowheads="1"/>
          </p:cNvPicPr>
          <p:nvPr>
            <p:ph sz="half" idx="2"/>
          </p:nvPr>
        </p:nvPicPr>
        <p:blipFill>
          <a:blip r:embed="rId3" cstate="email"/>
          <a:srcRect/>
          <a:stretch>
            <a:fillRect/>
          </a:stretch>
        </p:blipFill>
        <p:spPr bwMode="auto">
          <a:xfrm>
            <a:off x="857224" y="1662185"/>
            <a:ext cx="3071834" cy="2249021"/>
          </a:xfrm>
          <a:prstGeom prst="rect">
            <a:avLst/>
          </a:prstGeom>
          <a:noFill/>
          <a:ln w="9525">
            <a:noFill/>
            <a:miter lim="800000"/>
            <a:headEnd/>
            <a:tailEnd/>
          </a:ln>
          <a:effectLst/>
        </p:spPr>
      </p:pic>
      <p:pic>
        <p:nvPicPr>
          <p:cNvPr id="5124" name="Picture 4"/>
          <p:cNvPicPr>
            <a:picLocks noChangeAspect="1" noChangeArrowheads="1"/>
          </p:cNvPicPr>
          <p:nvPr/>
        </p:nvPicPr>
        <p:blipFill>
          <a:blip r:embed="rId4" cstate="email"/>
          <a:srcRect/>
          <a:stretch>
            <a:fillRect/>
          </a:stretch>
        </p:blipFill>
        <p:spPr bwMode="auto">
          <a:xfrm>
            <a:off x="857223" y="4000504"/>
            <a:ext cx="3106899" cy="2286016"/>
          </a:xfrm>
          <a:prstGeom prst="rect">
            <a:avLst/>
          </a:prstGeom>
          <a:noFill/>
          <a:ln w="9525">
            <a:noFill/>
            <a:miter lim="800000"/>
            <a:headEnd/>
            <a:tailEnd/>
          </a:ln>
          <a:effectLst/>
        </p:spPr>
      </p:pic>
      <p:pic>
        <p:nvPicPr>
          <p:cNvPr id="5125" name="Picture 5"/>
          <p:cNvPicPr>
            <a:picLocks noGrp="1" noChangeAspect="1" noChangeArrowheads="1"/>
          </p:cNvPicPr>
          <p:nvPr>
            <p:ph sz="quarter" idx="4"/>
          </p:nvPr>
        </p:nvPicPr>
        <p:blipFill>
          <a:blip r:embed="rId5" cstate="email"/>
          <a:srcRect/>
          <a:stretch>
            <a:fillRect/>
          </a:stretch>
        </p:blipFill>
        <p:spPr bwMode="auto">
          <a:xfrm>
            <a:off x="5072067" y="1641859"/>
            <a:ext cx="3000396" cy="2250297"/>
          </a:xfrm>
          <a:prstGeom prst="rect">
            <a:avLst/>
          </a:prstGeom>
          <a:noFill/>
          <a:ln w="9525">
            <a:noFill/>
            <a:miter lim="800000"/>
            <a:headEnd/>
            <a:tailEnd/>
          </a:ln>
          <a:effectLst/>
        </p:spPr>
      </p:pic>
      <p:pic>
        <p:nvPicPr>
          <p:cNvPr id="11" name="Picture 5"/>
          <p:cNvPicPr>
            <a:picLocks noChangeAspect="1" noChangeArrowheads="1"/>
          </p:cNvPicPr>
          <p:nvPr/>
        </p:nvPicPr>
        <p:blipFill>
          <a:blip r:embed="rId6" cstate="email"/>
          <a:srcRect/>
          <a:stretch>
            <a:fillRect/>
          </a:stretch>
        </p:blipFill>
        <p:spPr bwMode="auto">
          <a:xfrm>
            <a:off x="5072066" y="4000504"/>
            <a:ext cx="3071834" cy="2247683"/>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410</TotalTime>
  <Words>815</Words>
  <Application>Microsoft Office PowerPoint</Application>
  <PresentationFormat>Экран (4:3)</PresentationFormat>
  <Paragraphs>101</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     Проект «Коса – девичья краса»</vt:lpstr>
      <vt:lpstr>Актуальность.</vt:lpstr>
      <vt:lpstr>     Цель: формирование интереса к культуре русского народа   через знакомство с традициями и обрядами, связанными с  причёской «коса».</vt:lpstr>
      <vt:lpstr>Характеристика проекта</vt:lpstr>
      <vt:lpstr>Этапы реализации проекта</vt:lpstr>
      <vt:lpstr>Основные принципы проекта</vt:lpstr>
      <vt:lpstr>Обеспечение проекта</vt:lpstr>
      <vt:lpstr>Проблема.</vt:lpstr>
      <vt:lpstr>Реализация проекта</vt:lpstr>
      <vt:lpstr>Сюжетно – ролевые игры «Парикмахерская», «Салон красоты»</vt:lpstr>
      <vt:lpstr>Мастер – классы по плетению кос</vt:lpstr>
      <vt:lpstr> Продукт проекта.  Практическая значимость. </vt:lpstr>
      <vt:lpstr>Наши девочки</vt:lpstr>
      <vt:lpstr>Используемая литература</vt:lpstr>
      <vt:lpstr>      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МБДОУ «БОБРОВСКИЙ ДЕТСКИЙ САД № 5 «СКАЗКА»    Проект «Коса – девичья краса»</dc:title>
  <dc:creator>User</dc:creator>
  <cp:lastModifiedBy>pc</cp:lastModifiedBy>
  <cp:revision>44</cp:revision>
  <dcterms:created xsi:type="dcterms:W3CDTF">2020-12-26T06:46:56Z</dcterms:created>
  <dcterms:modified xsi:type="dcterms:W3CDTF">2021-10-26T13:52:09Z</dcterms:modified>
</cp:coreProperties>
</file>