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2" autoAdjust="0"/>
    <p:restoredTop sz="94660"/>
  </p:normalViewPr>
  <p:slideViewPr>
    <p:cSldViewPr snapToGrid="0">
      <p:cViewPr>
        <p:scale>
          <a:sx n="60" d="100"/>
          <a:sy n="60" d="100"/>
        </p:scale>
        <p:origin x="-486" y="-31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C090E8-91B7-494D-80AD-DAC9BB03DE04}" type="datetimeFigureOut">
              <a:rPr lang="ru-RU"/>
              <a:t>14.03.2017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290D4E-7BC3-4C79-8C14-7B385157E383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78414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290D4E-7BC3-4C79-8C14-7B385157E383}" type="slidenum">
              <a:rPr lang="ru-RU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9566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290D4E-7BC3-4C79-8C14-7B385157E383}" type="slidenum">
              <a:rPr lang="ru-RU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08891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290D4E-7BC3-4C79-8C14-7B385157E383}" type="slidenum">
              <a:rPr lang="ru-RU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96891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290D4E-7BC3-4C79-8C14-7B385157E383}" type="slidenum">
              <a:rPr lang="ru-RU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21838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290D4E-7BC3-4C79-8C14-7B385157E383}" type="slidenum">
              <a:rPr lang="ru-RU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97051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290D4E-7BC3-4C79-8C14-7B385157E383}" type="slidenum">
              <a:rPr lang="ru-RU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18286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290D4E-7BC3-4C79-8C14-7B385157E383}" type="slidenum">
              <a:rPr lang="ru-RU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50721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290D4E-7BC3-4C79-8C14-7B385157E383}" type="slidenum">
              <a:rPr lang="ru-RU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36983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290D4E-7BC3-4C79-8C14-7B385157E383}" type="slidenum">
              <a:rPr lang="ru-RU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13826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290D4E-7BC3-4C79-8C14-7B385157E383}" type="slidenum">
              <a:rPr lang="ru-RU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29103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290D4E-7BC3-4C79-8C14-7B385157E383}" type="slidenum">
              <a:rPr lang="ru-RU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68602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F2FFB779-270B-4192-84BA-A697F48306DC}" type="datetimeFigureOut">
              <a:rPr lang="ru-RU" smtClean="0"/>
              <a:t>14.03.2017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82117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14.03.2017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31773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14.03.2017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75372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14.03.2017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06743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14.03.2017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31262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14.03.2017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55842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14.03.2017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22710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14.03.2017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76035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14.03.2017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4807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14.03.2017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9625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14.03.2017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1468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14.03.2017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41838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14.03.2017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02176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14.03.2017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79179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14.03.2017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90978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14.03.2017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01069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14.03.2017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2832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2FFB779-270B-4192-84BA-A697F48306DC}" type="datetimeFigureOut">
              <a:rPr lang="ru-RU" smtClean="0"/>
              <a:t>14.03.2017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682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5375" y="1422352"/>
            <a:ext cx="9144000" cy="3170584"/>
          </a:xfrm>
        </p:spPr>
        <p:txBody>
          <a:bodyPr>
            <a:noAutofit/>
          </a:bodyPr>
          <a:lstStyle/>
          <a:p>
            <a:r>
              <a:rPr lang="ru-RU" sz="3600" dirty="0">
                <a:solidFill>
                  <a:srgbClr val="000000"/>
                </a:solidFill>
                <a:latin typeface="Times New Roman"/>
              </a:rPr>
              <a:t>Создание условий для развития познавательной активности у детей дошкольного возраста в соответствии </a:t>
            </a:r>
            <a:r>
              <a:rPr lang="ru-RU" sz="3600" dirty="0">
                <a:solidFill>
                  <a:schemeClr val="tx1"/>
                </a:solidFill>
                <a:latin typeface="Times New Roman"/>
              </a:rPr>
              <a:t/>
            </a:r>
            <a:br>
              <a:rPr lang="ru-RU" sz="3600" dirty="0">
                <a:solidFill>
                  <a:schemeClr val="tx1"/>
                </a:solidFill>
                <a:latin typeface="Times New Roman"/>
              </a:rPr>
            </a:br>
            <a:r>
              <a:rPr lang="ru-RU" sz="3600" dirty="0">
                <a:solidFill>
                  <a:srgbClr val="000000"/>
                </a:solidFill>
                <a:latin typeface="Times New Roman"/>
              </a:rPr>
              <a:t>с требованиями современного </a:t>
            </a:r>
            <a:r>
              <a:rPr lang="ru-RU" sz="3600" dirty="0">
                <a:solidFill>
                  <a:schemeClr val="tx1"/>
                </a:solidFill>
                <a:latin typeface="Times New Roman"/>
              </a:rPr>
              <a:t/>
            </a:r>
            <a:br>
              <a:rPr lang="ru-RU" sz="3600" dirty="0">
                <a:solidFill>
                  <a:schemeClr val="tx1"/>
                </a:solidFill>
                <a:latin typeface="Times New Roman"/>
              </a:rPr>
            </a:br>
            <a:r>
              <a:rPr lang="ru-RU" sz="3600" dirty="0">
                <a:solidFill>
                  <a:srgbClr val="000000"/>
                </a:solidFill>
                <a:latin typeface="Times New Roman"/>
              </a:rPr>
              <a:t>дошкольного образования</a:t>
            </a:r>
            <a:endParaRPr lang="ru-RU" sz="3200" dirty="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25638" y="6289315"/>
            <a:ext cx="9144000" cy="395648"/>
          </a:xfrm>
        </p:spPr>
        <p:txBody>
          <a:bodyPr>
            <a:normAutofit lnSpcReduction="10000"/>
          </a:bodyPr>
          <a:lstStyle/>
          <a:p>
            <a:r>
              <a:rPr lang="ru-RU" dirty="0"/>
              <a:t>2017 год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068763" y="400050"/>
            <a:ext cx="6097224" cy="646331"/>
          </a:xfrm>
          <a:prstGeom prst="rect">
            <a:avLst/>
          </a:prstGeom>
        </p:spPr>
        <p:txBody>
          <a:bodyPr rtlCol="0">
            <a:spAutoFit/>
          </a:bodyPr>
          <a:lstStyle/>
          <a:p>
            <a:pPr algn="ctr"/>
            <a:r>
              <a:rPr lang="ru-RU" dirty="0"/>
              <a:t>Муниципальное бюджетное дошкольное образовательное учреждение детский сад №2 "Сказка" </a:t>
            </a:r>
            <a:r>
              <a:rPr lang="ru-RU" dirty="0" err="1"/>
              <a:t>п.Некрасовское</a:t>
            </a:r>
          </a:p>
        </p:txBody>
      </p:sp>
    </p:spTree>
    <p:extLst>
      <p:ext uri="{BB962C8B-B14F-4D97-AF65-F5344CB8AC3E}">
        <p14:creationId xmlns:p14="http://schemas.microsoft.com/office/powerpoint/2010/main" val="1351651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0000"/>
                </a:solidFill>
                <a:latin typeface="Times New Roman"/>
              </a:rPr>
              <a:t>Образовательная среда как фактор развития ребенка-дошкольника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>
                <a:solidFill>
                  <a:schemeClr val="tx1"/>
                </a:solidFill>
                <a:latin typeface="Times New Roman"/>
              </a:rPr>
              <a:t>Развитие ребёнка совершается</a:t>
            </a:r>
            <a:r>
              <a:rPr lang="ru-RU" sz="2800" dirty="0">
                <a:solidFill>
                  <a:schemeClr val="tx1"/>
                </a:solidFill>
                <a:latin typeface="Times New Roman"/>
              </a:rPr>
              <a:t> в процессе воспитания и обучения –</a:t>
            </a:r>
            <a:r>
              <a:rPr lang="ru-RU" sz="2800" b="1" dirty="0">
                <a:solidFill>
                  <a:schemeClr val="tx1"/>
                </a:solidFill>
                <a:latin typeface="Times New Roman"/>
              </a:rPr>
              <a:t> в активной, содержательной деятельности</a:t>
            </a:r>
            <a:r>
              <a:rPr lang="ru-RU" sz="2800" dirty="0">
                <a:solidFill>
                  <a:schemeClr val="tx1"/>
                </a:solidFill>
                <a:latin typeface="Times New Roman"/>
              </a:rPr>
              <a:t>, организуемой педагогами </a:t>
            </a:r>
            <a:r>
              <a:rPr lang="ru-RU" sz="2800" b="1" dirty="0">
                <a:solidFill>
                  <a:schemeClr val="tx1"/>
                </a:solidFill>
                <a:latin typeface="Times New Roman"/>
              </a:rPr>
              <a:t>в разнообразных формах его общения со взрослыми и сверстниками</a:t>
            </a:r>
            <a:r>
              <a:rPr lang="ru-RU" sz="2800" dirty="0">
                <a:solidFill>
                  <a:schemeClr val="tx1"/>
                </a:solidFill>
                <a:latin typeface="Times New Roman"/>
              </a:rPr>
              <a:t>. Вокруг ребёнка создаётся специальная развивающая среда, или </a:t>
            </a:r>
            <a:r>
              <a:rPr lang="ru-RU" sz="2800" b="1" dirty="0">
                <a:solidFill>
                  <a:schemeClr val="tx1"/>
                </a:solidFill>
                <a:latin typeface="Times New Roman"/>
              </a:rPr>
              <a:t>«образовательная среда»</a:t>
            </a:r>
            <a:r>
              <a:rPr lang="ru-RU" sz="2800" dirty="0">
                <a:solidFill>
                  <a:schemeClr val="tx1"/>
                </a:solidFill>
                <a:latin typeface="Times New Roman"/>
              </a:rPr>
              <a:t>, в которой он живёт и учится самостоятельно.</a:t>
            </a:r>
          </a:p>
        </p:txBody>
      </p:sp>
    </p:spTree>
    <p:extLst>
      <p:ext uri="{BB962C8B-B14F-4D97-AF65-F5344CB8AC3E}">
        <p14:creationId xmlns:p14="http://schemas.microsoft.com/office/powerpoint/2010/main" val="91489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45101" y="2533283"/>
            <a:ext cx="6815669" cy="1515533"/>
          </a:xfrm>
        </p:spPr>
        <p:txBody>
          <a:bodyPr/>
          <a:lstStyle/>
          <a:p>
            <a:r>
              <a:rPr lang="ru-RU" b="1" dirty="0" smtClean="0"/>
              <a:t>Девиз семинара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/>
              <a:t>Китайская </a:t>
            </a:r>
            <a:r>
              <a:rPr lang="ru-RU" sz="3600" dirty="0"/>
              <a:t>пословица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08163" y="3515707"/>
            <a:ext cx="6815669" cy="1686913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«</a:t>
            </a:r>
            <a:r>
              <a:rPr lang="ru-RU" sz="3200" b="1" dirty="0"/>
              <a:t>Расскажи – я забуду, </a:t>
            </a:r>
            <a:endParaRPr lang="ru-RU" sz="3200" b="1" dirty="0" smtClean="0"/>
          </a:p>
          <a:p>
            <a:r>
              <a:rPr lang="ru-RU" sz="3200" b="1" dirty="0" smtClean="0"/>
              <a:t>покажи </a:t>
            </a:r>
            <a:r>
              <a:rPr lang="ru-RU" sz="3200" b="1" dirty="0"/>
              <a:t>– и я запомню, </a:t>
            </a:r>
            <a:endParaRPr lang="ru-RU" sz="3200" b="1" dirty="0" smtClean="0"/>
          </a:p>
          <a:p>
            <a:r>
              <a:rPr lang="ru-RU" sz="3200" b="1" dirty="0" smtClean="0"/>
              <a:t>дай </a:t>
            </a:r>
            <a:r>
              <a:rPr lang="ru-RU" sz="3200" b="1" dirty="0"/>
              <a:t>опробовать – я пойму».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872071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Познавательное развитие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>
                <a:solidFill>
                  <a:schemeClr val="tx1"/>
                </a:solidFill>
                <a:latin typeface="Times New Roman"/>
              </a:rPr>
              <a:t>Это совокупность количественных и качественных изменений, происходящих в познавательных психических процессах, в связи с возрастом, под влиянием среды и собственного опыта ребёнка. Ядром познавательного развития является развитие умственных способностей. А способности, в свою очередь, рассматриваются, как условия успешного овладения и выполнения деятельности.</a:t>
            </a:r>
          </a:p>
        </p:txBody>
      </p:sp>
    </p:spTree>
    <p:extLst>
      <p:ext uri="{BB962C8B-B14F-4D97-AF65-F5344CB8AC3E}">
        <p14:creationId xmlns:p14="http://schemas.microsoft.com/office/powerpoint/2010/main" val="2451800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090040" y="609601"/>
            <a:ext cx="5801711" cy="16764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159406" y="2311302"/>
            <a:ext cx="5275146" cy="46166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Задачи познавательного развития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35573" y="2593700"/>
            <a:ext cx="10562896" cy="381642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just"/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— развитие интересов детей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любознательности и познавательной мотивации;</a:t>
            </a:r>
          </a:p>
          <a:p>
            <a:pPr algn="just"/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— формирование познавательных действий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становление сознания;</a:t>
            </a:r>
          </a:p>
          <a:p>
            <a:pPr algn="just"/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— развитие воображения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творческой активности;</a:t>
            </a:r>
          </a:p>
          <a:p>
            <a:pPr algn="just"/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— формирование первичных представлений о себе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других людях, объектах окружающего мира, о свойствах и отношениях объектов окружающего мира (форме, цвете, размере, материале, звучании, ритме, темпе, количестве, числе, части и целом, пространстве и времени, движении и покое, причинах и следствиях и др.);</a:t>
            </a:r>
          </a:p>
          <a:p>
            <a:pPr algn="just"/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— формирование первичных представлений о малой родине и Отечестве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представлений о социокультурных ценностях нашего народа, об отечественных традициях и праздниках, о планете Земля как общем доме людей, об особенностях ее природы, многообразии стран и народов мира.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3927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Стадии познавательного развития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Любопытство</a:t>
            </a: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Любознательность</a:t>
            </a: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познавательного интереса</a:t>
            </a:r>
            <a:endParaRPr lang="ru-RU" sz="36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познавательной активности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4217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Познавательная активность дошкольников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11166" y="2430808"/>
            <a:ext cx="9601196" cy="331893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 этим термином следует понимать отношение к действию, постоянное состояние готовности к нему, усвоение социального опыта, накопление знания, способов действия, навыков и умений, уже ранее приобретённых человечеством. Это то, без чего действие не будет успешным.</a:t>
            </a:r>
          </a:p>
        </p:txBody>
      </p:sp>
    </p:spTree>
    <p:extLst>
      <p:ext uri="{BB962C8B-B14F-4D97-AF65-F5344CB8AC3E}">
        <p14:creationId xmlns:p14="http://schemas.microsoft.com/office/powerpoint/2010/main" val="58321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познавательной активности</a:t>
            </a:r>
            <a:r>
              <a:rPr lang="ru-RU" dirty="0"/>
              <a:t> 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Существуют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сензитивные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периоды в развитии познавательной активности человека. </a:t>
            </a:r>
          </a:p>
          <a:p>
            <a:pPr marL="0" indent="0" algn="ctr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Они приходятся главным образом на дошкольное детство. </a:t>
            </a:r>
          </a:p>
          <a:p>
            <a:pPr marL="0" indent="0" algn="ctr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мнению многих исследователей - это возраст дошкольников 3 – 5 лет (Л. С. Выготский, А. В. Запорожец, Е. А.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Коссаковская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А. Н. Леонтьев).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2347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5800" y="1000125"/>
            <a:ext cx="10703575" cy="1133475"/>
          </a:xfrm>
        </p:spPr>
        <p:txBody>
          <a:bodyPr>
            <a:no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деятельности, обеспечивающие познавательное развитие дошкольников:</a:t>
            </a:r>
            <a:endParaRPr lang="ru-RU" b="1" dirty="0">
              <a:solidFill>
                <a:srgbClr val="26262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0621" y="2552700"/>
            <a:ext cx="10893972" cy="3759493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решения познавательных задач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(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 руководством воспитателя осуществляется её анализ: выявление известного и неизвестного. В результате анализа дети выдвигают предположения о возможном течении явления природы и его причинах. Их предположения бывают   правильными и ошибочными, часто противоречивыми. Воспитатель должен выслушать и учесть все предположения, обратить внимание на их противоречивость. Если дети не вы. двигают никаких идей, их должен выдвинуть сам воспитатель). 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экспериментирования в работе ДОО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(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рассматривается как практическая деятельность поискового характера, направленная на познание свойств, качеств предметов и материалов, связей и зависимостей явлений. В экспериментировании дошкольник  выступает в роли исследователя, который самостоятельно и активно познаёт окружающий мир, используя разнообразные формы воздействия на него). 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проектирования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(характеризуется развитием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умений самостоятельно конструировать свои знания и ориентироваться в информационном пространстве, развитие критического мышления.</a:t>
            </a: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3628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Методы, стимулирующие познавательную активность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5214" y="2557463"/>
            <a:ext cx="10720552" cy="3672664"/>
          </a:xfrm>
        </p:spPr>
        <p:txBody>
          <a:bodyPr>
            <a:normAutofit fontScale="47500" lnSpcReduction="20000"/>
          </a:bodyPr>
          <a:lstStyle/>
          <a:p>
            <a:pPr algn="just"/>
            <a:r>
              <a:rPr lang="ru-RU" sz="4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 неожиданных решений</a:t>
            </a:r>
            <a:r>
              <a:rPr lang="ru-RU" sz="4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(педагог предлагает новое нестереотипное решение той или иной задачи, которое противоречит имеющемуся опыту ребенка);</a:t>
            </a:r>
            <a:endParaRPr lang="ru-RU" sz="46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4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 предъявления заданий с неопределенным окончанием</a:t>
            </a:r>
            <a:r>
              <a:rPr lang="ru-RU" sz="4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что заставляет детей задавать вопросы, направленные на получение дополнительной информации;</a:t>
            </a:r>
          </a:p>
          <a:p>
            <a:pPr algn="just"/>
            <a:r>
              <a:rPr lang="ru-RU" sz="4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метод, стимулирующий проявление творческой самостоятельности составления аналогичных заданий на новом содержании</a:t>
            </a:r>
            <a:r>
              <a:rPr lang="ru-RU" sz="4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поиск аналогов в повседневной жизни;</a:t>
            </a:r>
          </a:p>
          <a:p>
            <a:pPr algn="just"/>
            <a:r>
              <a:rPr lang="ru-RU" sz="4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  «преднамеренных ошибок»</a:t>
            </a:r>
            <a:r>
              <a:rPr lang="ru-RU" sz="4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(Ш. А. </a:t>
            </a:r>
            <a:r>
              <a:rPr lang="ru-RU" sz="46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Амонашвили</a:t>
            </a:r>
            <a:r>
              <a:rPr lang="ru-RU" sz="4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  когда педагог избирает неверный путь достижения цели, а дети обнаруживают это и начинают предлагать свои пути и способы решения задачи.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0329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5931" y="1029428"/>
            <a:ext cx="10329039" cy="1303867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формы взаимодействия, способствующие познавательному развитию</a:t>
            </a:r>
          </a:p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вовлечение ребенка в различные виды деятельности;</a:t>
            </a:r>
          </a:p>
          <a:p>
            <a:pPr algn="just"/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дидактических игр;</a:t>
            </a:r>
          </a:p>
          <a:p>
            <a:pPr algn="just"/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методов обучения, направленных на обогащение творческого воображения, мышления, памяти, развития речи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1749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11</TotalTime>
  <Words>479</Words>
  <Application>Microsoft Office PowerPoint</Application>
  <PresentationFormat>Произвольный</PresentationFormat>
  <Paragraphs>52</Paragraphs>
  <Slides>11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Натуральные материалы</vt:lpstr>
      <vt:lpstr>Создание условий для развития познавательной активности у детей дошкольного возраста в соответствии  с требованиями современного  дошкольного образования</vt:lpstr>
      <vt:lpstr>Познавательное развитие</vt:lpstr>
      <vt:lpstr>Презентация PowerPoint</vt:lpstr>
      <vt:lpstr>Стадии познавательного развития</vt:lpstr>
      <vt:lpstr>Познавательная активность дошкольников</vt:lpstr>
      <vt:lpstr>Развитие познавательной активности </vt:lpstr>
      <vt:lpstr>Виды деятельности, обеспечивающие познавательное развитие дошкольников:</vt:lpstr>
      <vt:lpstr>Методы, стимулирующие познавательную активность</vt:lpstr>
      <vt:lpstr>Основные формы взаимодействия, способствующие познавательному развитию </vt:lpstr>
      <vt:lpstr>Образовательная среда как фактор развития ребенка-дошкольника</vt:lpstr>
      <vt:lpstr>Девиз семинара Китайская пословица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Создание условий для развития познавательной активности у детей дошкольного возраста в соответствии  с требованиями современного  дошкольного образования</dc:title>
  <dc:creator>Aknavlad</dc:creator>
  <cp:lastModifiedBy>Aknavlad</cp:lastModifiedBy>
  <cp:revision>4</cp:revision>
  <dcterms:created xsi:type="dcterms:W3CDTF">2012-07-30T23:42:41Z</dcterms:created>
  <dcterms:modified xsi:type="dcterms:W3CDTF">2017-03-14T05:34:51Z</dcterms:modified>
</cp:coreProperties>
</file>