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9" r:id="rId3"/>
    <p:sldId id="260" r:id="rId4"/>
    <p:sldId id="261" r:id="rId5"/>
    <p:sldId id="262" r:id="rId6"/>
    <p:sldId id="263" r:id="rId7"/>
    <p:sldId id="264" r:id="rId8"/>
    <p:sldId id="281" r:id="rId9"/>
    <p:sldId id="266" r:id="rId10"/>
    <p:sldId id="279" r:id="rId11"/>
    <p:sldId id="267" r:id="rId12"/>
    <p:sldId id="282" r:id="rId13"/>
    <p:sldId id="268" r:id="rId14"/>
    <p:sldId id="269" r:id="rId15"/>
    <p:sldId id="270" r:id="rId16"/>
    <p:sldId id="280" r:id="rId17"/>
    <p:sldId id="271" r:id="rId18"/>
    <p:sldId id="272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1" d="100"/>
          <a:sy n="41" d="100"/>
        </p:scale>
        <p:origin x="1356" y="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26.10.2021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26.10.2021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26.10.2021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26.10.2021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8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Пользовател\Desktop\hello_html_m5b1b1a84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142984"/>
            <a:ext cx="7772400" cy="2457467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chemeClr val="accent2">
                    <a:lumMod val="75000"/>
                  </a:schemeClr>
                </a:solidFill>
              </a:rPr>
              <a:t>Проект  по развитию речи</a:t>
            </a:r>
            <a:br>
              <a:rPr lang="ru-RU" dirty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b="1" dirty="0">
                <a:solidFill>
                  <a:schemeClr val="accent2">
                    <a:lumMod val="75000"/>
                  </a:schemeClr>
                </a:solidFill>
              </a:rPr>
              <a:t>«В мире сказок»</a:t>
            </a:r>
            <a:br>
              <a:rPr lang="ru-RU" dirty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b="1" dirty="0">
                <a:solidFill>
                  <a:schemeClr val="accent2">
                    <a:lumMod val="75000"/>
                  </a:schemeClr>
                </a:solidFill>
              </a:rPr>
              <a:t>Группа компенсирующей направленности</a:t>
            </a:r>
            <a:br>
              <a:rPr lang="ru-RU" dirty="0">
                <a:solidFill>
                  <a:schemeClr val="accent2">
                    <a:lumMod val="50000"/>
                  </a:schemeClr>
                </a:solidFill>
              </a:rPr>
            </a:b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500438"/>
            <a:ext cx="6400800" cy="2138362"/>
          </a:xfrm>
        </p:spPr>
        <p:txBody>
          <a:bodyPr/>
          <a:lstStyle/>
          <a:p>
            <a:r>
              <a:rPr lang="ru-RU" sz="2800" dirty="0">
                <a:solidFill>
                  <a:schemeClr val="accent2">
                    <a:lumMod val="50000"/>
                  </a:schemeClr>
                </a:solidFill>
              </a:rPr>
              <a:t>Разработала: воспитатель.</a:t>
            </a:r>
          </a:p>
          <a:p>
            <a:r>
              <a:rPr lang="ru-RU" sz="2800" dirty="0">
                <a:solidFill>
                  <a:schemeClr val="accent2">
                    <a:lumMod val="50000"/>
                  </a:schemeClr>
                </a:solidFill>
              </a:rPr>
              <a:t>Быкова Е.Н.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Пользовател\Desktop\hello_html_m5b1b1a84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0" y="1500188"/>
            <a:ext cx="7772400" cy="2100262"/>
          </a:xfrm>
        </p:spPr>
        <p:txBody>
          <a:bodyPr>
            <a:normAutofit/>
          </a:bodyPr>
          <a:lstStyle/>
          <a:p>
            <a:br>
              <a:rPr lang="ru-RU" dirty="0">
                <a:solidFill>
                  <a:schemeClr val="accent2">
                    <a:lumMod val="50000"/>
                  </a:schemeClr>
                </a:solidFill>
              </a:rPr>
            </a:b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>
            <a:off x="4901035" y="-471935"/>
            <a:ext cx="3199584" cy="47149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57422" y="1857364"/>
            <a:ext cx="3500462" cy="28379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" name="Picture 5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282" y="3500438"/>
            <a:ext cx="3857652" cy="2805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Пользовател\Desktop\hello_html_m5b1b1a84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00175"/>
            <a:ext cx="7772400" cy="2100276"/>
          </a:xfrm>
        </p:spPr>
        <p:txBody>
          <a:bodyPr>
            <a:normAutofit/>
          </a:bodyPr>
          <a:lstStyle/>
          <a:p>
            <a:br>
              <a:rPr lang="ru-RU" dirty="0">
                <a:solidFill>
                  <a:schemeClr val="accent2">
                    <a:lumMod val="50000"/>
                  </a:schemeClr>
                </a:solidFill>
              </a:rPr>
            </a:b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86116" y="2928934"/>
            <a:ext cx="1428760" cy="1500198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2050" name="Picture 2" descr="C:\Users\User\Desktop\4e7011b7-8f87-4de2-a239-55df3b14b355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00430" y="571480"/>
            <a:ext cx="4286280" cy="2857520"/>
          </a:xfrm>
          <a:prstGeom prst="rect">
            <a:avLst/>
          </a:prstGeom>
          <a:noFill/>
        </p:spPr>
      </p:pic>
      <p:pic>
        <p:nvPicPr>
          <p:cNvPr id="2051" name="Picture 3" descr="C:\Users\User\Desktop\2f3cf08c-337b-4712-b581-b045b1995ba1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57224" y="2643182"/>
            <a:ext cx="4357718" cy="2786082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Пользовател\Desktop\hello_html_m5b1b1a84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0" y="1500188"/>
            <a:ext cx="7772400" cy="2100262"/>
          </a:xfrm>
        </p:spPr>
        <p:txBody>
          <a:bodyPr>
            <a:normAutofit/>
          </a:bodyPr>
          <a:lstStyle/>
          <a:p>
            <a:br>
              <a:rPr lang="ru-RU" dirty="0">
                <a:solidFill>
                  <a:schemeClr val="accent2">
                    <a:lumMod val="50000"/>
                  </a:schemeClr>
                </a:solidFill>
              </a:rPr>
            </a:b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00694" y="642918"/>
            <a:ext cx="2357454" cy="24704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57290" y="928670"/>
            <a:ext cx="2571768" cy="25800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6148" b="-4510"/>
          <a:stretch>
            <a:fillRect/>
          </a:stretch>
        </p:blipFill>
        <p:spPr bwMode="auto">
          <a:xfrm>
            <a:off x="142844" y="3500438"/>
            <a:ext cx="4429156" cy="2571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3438" y="3500438"/>
            <a:ext cx="4286280" cy="2357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Пользовател\Desktop\hello_html_m5b1b1a84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00175"/>
            <a:ext cx="7772400" cy="2100276"/>
          </a:xfrm>
        </p:spPr>
        <p:txBody>
          <a:bodyPr>
            <a:normAutofit/>
          </a:bodyPr>
          <a:lstStyle/>
          <a:p>
            <a:br>
              <a:rPr lang="ru-RU" dirty="0">
                <a:solidFill>
                  <a:schemeClr val="accent2">
                    <a:lumMod val="50000"/>
                  </a:schemeClr>
                </a:solidFill>
              </a:rPr>
            </a:b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714612" y="2214554"/>
            <a:ext cx="2214578" cy="1928826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5" name="Picture 2" descr="C:\Users\User\Desktop\f914c876-6e30-4649-9559-b388334ce738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2910" y="2214554"/>
            <a:ext cx="4286280" cy="3357586"/>
          </a:xfrm>
          <a:prstGeom prst="rect">
            <a:avLst/>
          </a:prstGeom>
          <a:noFill/>
        </p:spPr>
      </p:pic>
      <p:pic>
        <p:nvPicPr>
          <p:cNvPr id="4098" name="Picture 2" descr="C:\Users\User\Desktop\04823181-b763-4000-ac6b-e8015980b72d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14810" y="857232"/>
            <a:ext cx="4286280" cy="3357586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Пользовател\Desktop\hello_html_m5b1b1a84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0" y="1500188"/>
            <a:ext cx="7772400" cy="2100262"/>
          </a:xfrm>
        </p:spPr>
        <p:txBody>
          <a:bodyPr>
            <a:normAutofit/>
          </a:bodyPr>
          <a:lstStyle/>
          <a:p>
            <a:br>
              <a:rPr lang="ru-RU" dirty="0">
                <a:solidFill>
                  <a:schemeClr val="accent2">
                    <a:lumMod val="50000"/>
                  </a:schemeClr>
                </a:solidFill>
              </a:rPr>
            </a:b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3075" name="Picture 3" descr="C:\Users\User\Desktop\8293c0b1-7ac4-4748-bdcb-5a9494d85d5e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71604" y="785794"/>
            <a:ext cx="5929354" cy="4786346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Пользовател\Desktop\hello_html_m5b1b1a84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0" y="1500188"/>
            <a:ext cx="7772400" cy="2100262"/>
          </a:xfrm>
        </p:spPr>
        <p:txBody>
          <a:bodyPr>
            <a:normAutofit/>
          </a:bodyPr>
          <a:lstStyle/>
          <a:p>
            <a:br>
              <a:rPr lang="ru-RU" dirty="0">
                <a:solidFill>
                  <a:schemeClr val="accent2">
                    <a:lumMod val="50000"/>
                  </a:schemeClr>
                </a:solidFill>
              </a:rPr>
            </a:b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71604" y="500042"/>
            <a:ext cx="2928957" cy="3071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596" y="2786058"/>
            <a:ext cx="2928958" cy="3071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 descr="C:\Users\User\Desktop\0589c07c-538a-48bd-af2e-4914d5ef0b2c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14942" y="642918"/>
            <a:ext cx="2900357" cy="3143272"/>
          </a:xfrm>
          <a:prstGeom prst="rect">
            <a:avLst/>
          </a:prstGeom>
          <a:noFill/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00496" y="2714620"/>
            <a:ext cx="2928958" cy="3143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Пользовател\Desktop\hello_html_m5b1b1a84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0" y="1500188"/>
            <a:ext cx="7772400" cy="2100262"/>
          </a:xfrm>
        </p:spPr>
        <p:txBody>
          <a:bodyPr>
            <a:normAutofit/>
          </a:bodyPr>
          <a:lstStyle/>
          <a:p>
            <a:br>
              <a:rPr lang="ru-RU" dirty="0">
                <a:solidFill>
                  <a:schemeClr val="accent2">
                    <a:lumMod val="50000"/>
                  </a:schemeClr>
                </a:solidFill>
              </a:rPr>
            </a:b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2050" name="Picture 2" descr="C:\Users\User\Desktop\33e27edb-b5ca-4aee-a836-d282013c3800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80882" y="714357"/>
            <a:ext cx="5777200" cy="5113155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Пользовател\Desktop\hello_html_m5b1b1a84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0" y="1500188"/>
            <a:ext cx="7772400" cy="2100262"/>
          </a:xfrm>
        </p:spPr>
        <p:txBody>
          <a:bodyPr>
            <a:normAutofit/>
          </a:bodyPr>
          <a:lstStyle/>
          <a:p>
            <a:br>
              <a:rPr lang="ru-RU" dirty="0">
                <a:solidFill>
                  <a:schemeClr val="accent2">
                    <a:lumMod val="50000"/>
                  </a:schemeClr>
                </a:solidFill>
              </a:rPr>
            </a:b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1285852" y="714356"/>
            <a:ext cx="6643734" cy="4786346"/>
          </a:xfrm>
        </p:spPr>
        <p:txBody>
          <a:bodyPr>
            <a:normAutofit fontScale="92500" lnSpcReduction="20000"/>
          </a:bodyPr>
          <a:lstStyle/>
          <a:p>
            <a:r>
              <a:rPr lang="ru-RU" sz="3300" b="1" dirty="0">
                <a:solidFill>
                  <a:schemeClr val="accent2">
                    <a:lumMod val="75000"/>
                  </a:schemeClr>
                </a:solidFill>
              </a:rPr>
              <a:t>Результаты реализации проект</a:t>
            </a:r>
            <a:endParaRPr lang="ru-RU" sz="3300" dirty="0">
              <a:solidFill>
                <a:schemeClr val="accent2">
                  <a:lumMod val="75000"/>
                </a:schemeClr>
              </a:solidFill>
            </a:endParaRPr>
          </a:p>
          <a:p>
            <a:pPr algn="l"/>
            <a:r>
              <a:rPr lang="ru-RU" dirty="0">
                <a:solidFill>
                  <a:schemeClr val="accent2">
                    <a:lumMod val="75000"/>
                  </a:schemeClr>
                </a:solidFill>
              </a:rPr>
              <a:t>- у детей обогатился словарный запас по теме проекта, повысился уровень грамматического строя речи, более совершеннее стала связная речь</a:t>
            </a:r>
          </a:p>
          <a:p>
            <a:pPr algn="l"/>
            <a:r>
              <a:rPr lang="ru-RU" dirty="0">
                <a:solidFill>
                  <a:schemeClr val="accent2">
                    <a:lumMod val="75000"/>
                  </a:schemeClr>
                </a:solidFill>
              </a:rPr>
              <a:t>-сформированы умения пересказывать - родители стали активно принимать участие в жизни группы и детского сада.</a:t>
            </a:r>
          </a:p>
          <a:p>
            <a:pPr algn="l"/>
            <a:r>
              <a:rPr lang="ru-RU" dirty="0">
                <a:solidFill>
                  <a:schemeClr val="accent2">
                    <a:lumMod val="75000"/>
                  </a:schemeClr>
                </a:solidFill>
              </a:rPr>
              <a:t>- обогатилась предметно – развивающая среда</a:t>
            </a:r>
          </a:p>
          <a:p>
            <a:pPr algn="l"/>
            <a:endParaRPr lang="ru-RU" dirty="0"/>
          </a:p>
        </p:txBody>
      </p:sp>
    </p:spTree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Пользовател\Desktop\hello_html_m5b1b1a84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00175"/>
            <a:ext cx="7772400" cy="2100276"/>
          </a:xfrm>
        </p:spPr>
        <p:txBody>
          <a:bodyPr>
            <a:normAutofit/>
          </a:bodyPr>
          <a:lstStyle/>
          <a:p>
            <a:br>
              <a:rPr lang="ru-RU" dirty="0">
                <a:solidFill>
                  <a:schemeClr val="accent2">
                    <a:lumMod val="50000"/>
                  </a:schemeClr>
                </a:solidFill>
              </a:rPr>
            </a:b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1571612"/>
            <a:ext cx="6400800" cy="4067188"/>
          </a:xfrm>
        </p:spPr>
        <p:txBody>
          <a:bodyPr>
            <a:normAutofit/>
          </a:bodyPr>
          <a:lstStyle/>
          <a:p>
            <a:r>
              <a:rPr lang="ru-RU" sz="6600" dirty="0">
                <a:solidFill>
                  <a:schemeClr val="accent2">
                    <a:lumMod val="75000"/>
                  </a:schemeClr>
                </a:solidFill>
              </a:rPr>
              <a:t>Спасибо за внимание</a:t>
            </a: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Пользовател\Desktop\hello_html_m5b1b1a84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071546"/>
            <a:ext cx="7772400" cy="2528905"/>
          </a:xfrm>
        </p:spPr>
        <p:txBody>
          <a:bodyPr>
            <a:normAutofit fontScale="90000"/>
          </a:bodyPr>
          <a:lstStyle/>
          <a:p>
            <a:pPr algn="l"/>
            <a:br>
              <a:rPr lang="ru-RU" dirty="0">
                <a:solidFill>
                  <a:schemeClr val="accent2">
                    <a:lumMod val="50000"/>
                  </a:schemeClr>
                </a:solidFill>
              </a:rPr>
            </a:br>
            <a:br>
              <a:rPr lang="ru-RU" dirty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dirty="0">
                <a:solidFill>
                  <a:schemeClr val="accent2">
                    <a:lumMod val="50000"/>
                  </a:schemeClr>
                </a:solidFill>
              </a:rPr>
              <a:t> </a:t>
            </a:r>
            <a:br>
              <a:rPr lang="ru-RU" dirty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dirty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sz="2200" b="1" dirty="0">
                <a:solidFill>
                  <a:schemeClr val="accent2">
                    <a:lumMod val="50000"/>
                  </a:schemeClr>
                </a:solidFill>
              </a:rPr>
              <a:t>Русские народные сказки обеспечивают высокую эффективность в работе по развитию связной речи детей, поскольку раскрывают перед ними меткость и выразительность языка, показывают, как богата родная речь юмором, живыми и образными выражениями. Присущая необычайная простота, яркость, образность, особенность повторно воспроизводить одни и те же речевые формы и образы заставляют выдвигать сказки как фактор развития связной речи детей.</a:t>
            </a:r>
            <a:br>
              <a:rPr lang="ru-RU" sz="2200" b="1" dirty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200" b="1" dirty="0">
                <a:solidFill>
                  <a:schemeClr val="accent2">
                    <a:lumMod val="50000"/>
                  </a:schemeClr>
                </a:solidFill>
              </a:rPr>
              <a:t>   У ребенка старшего дошкольного возраста (5 – 6 лет)  возрастает речевая активность: малыш не только задает вопросы сам и отвечает на поставленные вопросы взрослого, но и охотно и подолгу рассказывает о своих наблюдениях и впечатлениях.</a:t>
            </a:r>
            <a:br>
              <a:rPr lang="ru-RU" sz="2200" b="1" dirty="0">
                <a:solidFill>
                  <a:schemeClr val="accent2">
                    <a:lumMod val="50000"/>
                  </a:schemeClr>
                </a:solidFill>
              </a:rPr>
            </a:br>
            <a:endParaRPr lang="ru-RU" sz="22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6000768"/>
            <a:ext cx="6400800" cy="71438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0" y="0"/>
            <a:ext cx="91440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600" b="1" i="0" u="none" strike="noStrike" cap="none" normalizeH="0" baseline="0" dirty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Актуальность темы:</a:t>
            </a:r>
            <a:endParaRPr kumimoji="0" lang="ru-RU" sz="3600" b="0" i="0" u="none" strike="noStrike" cap="none" normalizeH="0" baseline="0" dirty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Пользовател\Desktop\hello_html_m5b1b1a84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85786" y="-500090"/>
            <a:ext cx="7772400" cy="3600451"/>
          </a:xfrm>
        </p:spPr>
        <p:txBody>
          <a:bodyPr>
            <a:normAutofit/>
          </a:bodyPr>
          <a:lstStyle/>
          <a:p>
            <a:r>
              <a:rPr lang="ru-RU" b="1" dirty="0">
                <a:solidFill>
                  <a:schemeClr val="accent2">
                    <a:lumMod val="75000"/>
                  </a:schemeClr>
                </a:solidFill>
              </a:rPr>
              <a:t>Цель проекта:</a:t>
            </a:r>
            <a:br>
              <a:rPr lang="ru-RU" dirty="0">
                <a:solidFill>
                  <a:schemeClr val="accent2">
                    <a:lumMod val="75000"/>
                  </a:schemeClr>
                </a:solidFill>
              </a:rPr>
            </a:br>
            <a:br>
              <a:rPr lang="ru-RU" dirty="0">
                <a:solidFill>
                  <a:schemeClr val="accent2">
                    <a:lumMod val="75000"/>
                  </a:schemeClr>
                </a:solidFill>
              </a:rPr>
            </a:b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85852" y="1142984"/>
            <a:ext cx="6486548" cy="4495816"/>
          </a:xfrm>
        </p:spPr>
        <p:txBody>
          <a:bodyPr>
            <a:normAutofit lnSpcReduction="10000"/>
          </a:bodyPr>
          <a:lstStyle/>
          <a:p>
            <a:pPr algn="l"/>
            <a:r>
              <a:rPr lang="ru-RU" dirty="0">
                <a:solidFill>
                  <a:schemeClr val="accent2">
                    <a:lumMod val="75000"/>
                  </a:schemeClr>
                </a:solidFill>
              </a:rPr>
              <a:t>Создать условия для развития связной речи детей старшего дошкольного возраста посредством русских народных сказок.</a:t>
            </a:r>
          </a:p>
          <a:p>
            <a:pPr algn="l"/>
            <a:r>
              <a:rPr lang="ru-RU" dirty="0">
                <a:solidFill>
                  <a:schemeClr val="accent2">
                    <a:lumMod val="75000"/>
                  </a:schemeClr>
                </a:solidFill>
              </a:rPr>
              <a:t>Возобновить традиции семейного чтения с помощью привлечения родителей к реализации проекта и дальнейшей совместной деятельности.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Пользовател\Desktop\hello_html_m5b1b1a84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00175"/>
            <a:ext cx="7772400" cy="2100276"/>
          </a:xfrm>
        </p:spPr>
        <p:txBody>
          <a:bodyPr>
            <a:normAutofit/>
          </a:bodyPr>
          <a:lstStyle/>
          <a:p>
            <a:br>
              <a:rPr lang="ru-RU" dirty="0">
                <a:solidFill>
                  <a:schemeClr val="accent2">
                    <a:lumMod val="50000"/>
                  </a:schemeClr>
                </a:solidFill>
              </a:rPr>
            </a:b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857224" y="428604"/>
            <a:ext cx="7358114" cy="54784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Задачи проекта:</a:t>
            </a:r>
            <a:endParaRPr kumimoji="0" lang="ru-RU" sz="3200" b="0" i="0" u="none" strike="noStrike" cap="none" normalizeH="0" baseline="0" dirty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- </a:t>
            </a:r>
            <a:r>
              <a:rPr kumimoji="0" lang="ru-RU" sz="2000" b="1" i="0" u="none" strike="noStrike" cap="none" normalizeH="0" baseline="0" dirty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знакомить детей с различными видами сказочных произведений, учить узнавать персонажей сказок, пересказывать содержание и выражать своё отношение к героям сказки;</a:t>
            </a:r>
            <a:endParaRPr kumimoji="0" lang="ru-RU" sz="2000" b="1" i="0" u="none" strike="noStrike" cap="none" normalizeH="0" baseline="0" dirty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- содействие развитию познавательной сферы детей, речевого развития, обогащение словаря, связной речи;</a:t>
            </a:r>
            <a:endParaRPr kumimoji="0" lang="ru-RU" sz="2000" b="1" i="0" u="none" strike="noStrike" cap="none" normalizeH="0" baseline="0" dirty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- развивать творческую самостоятельность и эстетический вкус дошкольников в организации театрализованных игр, в создании и передаче образов;</a:t>
            </a:r>
            <a:endParaRPr kumimoji="0" lang="ru-RU" sz="2000" b="1" i="0" u="none" strike="noStrike" cap="none" normalizeH="0" baseline="0" dirty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- воспитывать звуковую культуру речи и образную выразительность;</a:t>
            </a:r>
            <a:endParaRPr kumimoji="0" lang="ru-RU" sz="2000" b="1" i="0" u="none" strike="noStrike" cap="none" normalizeH="0" baseline="0" dirty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- вызвать интерес детей к истории сказки, устному народному творчеству;</a:t>
            </a:r>
            <a:endParaRPr kumimoji="0" lang="ru-RU" sz="2000" b="1" i="0" u="none" strike="noStrike" cap="none" normalizeH="0" baseline="0" dirty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- развитие речи детей посредством составления и рассказывания сказок.</a:t>
            </a:r>
            <a:endParaRPr kumimoji="0" lang="ru-RU" sz="2000" b="1" i="0" u="none" strike="noStrike" cap="none" normalizeH="0" baseline="0" dirty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Пользовател\Desktop\hello_html_m5b1b1a84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00175"/>
            <a:ext cx="7772400" cy="2100276"/>
          </a:xfrm>
        </p:spPr>
        <p:txBody>
          <a:bodyPr>
            <a:normAutofit/>
          </a:bodyPr>
          <a:lstStyle/>
          <a:p>
            <a:br>
              <a:rPr lang="ru-RU" dirty="0">
                <a:solidFill>
                  <a:schemeClr val="accent2">
                    <a:lumMod val="50000"/>
                  </a:schemeClr>
                </a:solidFill>
              </a:rPr>
            </a:b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57290" y="785794"/>
            <a:ext cx="6400800" cy="4538682"/>
          </a:xfrm>
        </p:spPr>
        <p:txBody>
          <a:bodyPr>
            <a:normAutofit fontScale="77500" lnSpcReduction="20000"/>
          </a:bodyPr>
          <a:lstStyle/>
          <a:p>
            <a:r>
              <a:rPr lang="ru-RU" sz="3600" b="1" dirty="0">
                <a:solidFill>
                  <a:schemeClr val="accent2">
                    <a:lumMod val="75000"/>
                  </a:schemeClr>
                </a:solidFill>
              </a:rPr>
              <a:t>Предполагаемый результат:</a:t>
            </a:r>
          </a:p>
          <a:p>
            <a:endParaRPr lang="ru-RU" dirty="0">
              <a:solidFill>
                <a:schemeClr val="accent2">
                  <a:lumMod val="75000"/>
                </a:schemeClr>
              </a:solidFill>
            </a:endParaRPr>
          </a:p>
          <a:p>
            <a:pPr algn="l"/>
            <a:r>
              <a:rPr lang="ru-RU" dirty="0">
                <a:solidFill>
                  <a:schemeClr val="accent2">
                    <a:lumMod val="75000"/>
                  </a:schemeClr>
                </a:solidFill>
              </a:rPr>
              <a:t>- Развитие интереса к сказкам, эмоциональной отзывчивости у детей.</a:t>
            </a:r>
          </a:p>
          <a:p>
            <a:pPr algn="l"/>
            <a:r>
              <a:rPr lang="ru-RU" dirty="0">
                <a:solidFill>
                  <a:schemeClr val="accent2">
                    <a:lumMod val="75000"/>
                  </a:schemeClr>
                </a:solidFill>
              </a:rPr>
              <a:t>- Совершенствование звукопроизношения, выразительности и связной речи.</a:t>
            </a:r>
          </a:p>
          <a:p>
            <a:pPr algn="l"/>
            <a:r>
              <a:rPr lang="ru-RU" dirty="0">
                <a:solidFill>
                  <a:schemeClr val="accent2">
                    <a:lumMod val="75000"/>
                  </a:schemeClr>
                </a:solidFill>
              </a:rPr>
              <a:t>- Содействие творческому развитию детей и родителей.</a:t>
            </a:r>
          </a:p>
          <a:p>
            <a:pPr algn="l"/>
            <a:r>
              <a:rPr lang="ru-RU" dirty="0">
                <a:solidFill>
                  <a:schemeClr val="accent2">
                    <a:lumMod val="75000"/>
                  </a:schemeClr>
                </a:solidFill>
              </a:rPr>
              <a:t>- Повысить уровень речевого развития детей;</a:t>
            </a:r>
          </a:p>
          <a:p>
            <a:pPr algn="l"/>
            <a:r>
              <a:rPr lang="ru-RU" dirty="0">
                <a:solidFill>
                  <a:schemeClr val="accent2">
                    <a:lumMod val="75000"/>
                  </a:schemeClr>
                </a:solidFill>
              </a:rPr>
              <a:t>- Повысить интерес к книге, как к произведению искусства.</a:t>
            </a:r>
          </a:p>
          <a:p>
            <a:pPr algn="l"/>
            <a:r>
              <a:rPr lang="ru-RU" dirty="0">
                <a:solidFill>
                  <a:schemeClr val="accent2">
                    <a:lumMod val="75000"/>
                  </a:schemeClr>
                </a:solidFill>
              </a:rPr>
              <a:t> 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Пользовател\Desktop\hello_html_m5b1b1a84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00175"/>
            <a:ext cx="7772400" cy="2100276"/>
          </a:xfrm>
        </p:spPr>
        <p:txBody>
          <a:bodyPr>
            <a:normAutofit/>
          </a:bodyPr>
          <a:lstStyle/>
          <a:p>
            <a:br>
              <a:rPr lang="ru-RU" dirty="0">
                <a:solidFill>
                  <a:schemeClr val="accent2">
                    <a:lumMod val="50000"/>
                  </a:schemeClr>
                </a:solidFill>
              </a:rPr>
            </a:b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1214422"/>
            <a:ext cx="6400800" cy="4424378"/>
          </a:xfrm>
        </p:spPr>
        <p:txBody>
          <a:bodyPr/>
          <a:lstStyle/>
          <a:p>
            <a:pPr algn="l"/>
            <a:r>
              <a:rPr lang="ru-RU" b="1" dirty="0">
                <a:solidFill>
                  <a:schemeClr val="accent2">
                    <a:lumMod val="75000"/>
                  </a:schemeClr>
                </a:solidFill>
              </a:rPr>
              <a:t>Вид проекта: </a:t>
            </a:r>
            <a:r>
              <a:rPr lang="ru-RU" dirty="0">
                <a:solidFill>
                  <a:schemeClr val="accent2">
                    <a:lumMod val="75000"/>
                  </a:schemeClr>
                </a:solidFill>
              </a:rPr>
              <a:t>творческий, групповой.</a:t>
            </a:r>
          </a:p>
          <a:p>
            <a:pPr algn="l"/>
            <a:r>
              <a:rPr lang="ru-RU" b="1" dirty="0">
                <a:solidFill>
                  <a:schemeClr val="accent2">
                    <a:lumMod val="75000"/>
                  </a:schemeClr>
                </a:solidFill>
              </a:rPr>
              <a:t>Участники:</a:t>
            </a:r>
            <a:r>
              <a:rPr lang="ru-RU" dirty="0">
                <a:solidFill>
                  <a:schemeClr val="accent2">
                    <a:lumMod val="75000"/>
                  </a:schemeClr>
                </a:solidFill>
              </a:rPr>
              <a:t> дети, родители, педагоги.</a:t>
            </a:r>
          </a:p>
          <a:p>
            <a:pPr algn="l"/>
            <a:r>
              <a:rPr lang="ru-RU" b="1" dirty="0">
                <a:solidFill>
                  <a:schemeClr val="accent2">
                    <a:lumMod val="75000"/>
                  </a:schemeClr>
                </a:solidFill>
              </a:rPr>
              <a:t>Сроки реализации: </a:t>
            </a:r>
            <a:r>
              <a:rPr lang="ru-RU" dirty="0">
                <a:solidFill>
                  <a:schemeClr val="accent2">
                    <a:lumMod val="75000"/>
                  </a:schemeClr>
                </a:solidFill>
              </a:rPr>
              <a:t>долгосрочный (февраль-май)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Пользовател\Desktop\hello_html_m5b1b1a84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00175"/>
            <a:ext cx="7772400" cy="2100276"/>
          </a:xfrm>
        </p:spPr>
        <p:txBody>
          <a:bodyPr>
            <a:normAutofit/>
          </a:bodyPr>
          <a:lstStyle/>
          <a:p>
            <a:br>
              <a:rPr lang="ru-RU" dirty="0">
                <a:solidFill>
                  <a:schemeClr val="accent2">
                    <a:lumMod val="50000"/>
                  </a:schemeClr>
                </a:solidFill>
              </a:rPr>
            </a:b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928670"/>
            <a:ext cx="6400800" cy="4710130"/>
          </a:xfrm>
        </p:spPr>
        <p:txBody>
          <a:bodyPr>
            <a:normAutofit fontScale="77500" lnSpcReduction="20000"/>
          </a:bodyPr>
          <a:lstStyle/>
          <a:p>
            <a:r>
              <a:rPr lang="ru-RU" sz="4000" b="1" dirty="0">
                <a:solidFill>
                  <a:schemeClr val="accent2">
                    <a:lumMod val="75000"/>
                  </a:schemeClr>
                </a:solidFill>
              </a:rPr>
              <a:t>Этапы проведения и реализации проекта:</a:t>
            </a:r>
          </a:p>
          <a:p>
            <a:endParaRPr lang="ru-RU" dirty="0">
              <a:solidFill>
                <a:schemeClr val="accent2">
                  <a:lumMod val="75000"/>
                </a:schemeClr>
              </a:solidFill>
            </a:endParaRPr>
          </a:p>
          <a:p>
            <a:pPr lvl="0" algn="l"/>
            <a:r>
              <a:rPr lang="ru-RU" b="1" dirty="0">
                <a:solidFill>
                  <a:schemeClr val="accent2">
                    <a:lumMod val="75000"/>
                  </a:schemeClr>
                </a:solidFill>
              </a:rPr>
              <a:t>Подготовительный:</a:t>
            </a: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  <a:p>
            <a:pPr algn="l"/>
            <a:r>
              <a:rPr lang="ru-RU" b="1" dirty="0">
                <a:solidFill>
                  <a:schemeClr val="accent2">
                    <a:lumMod val="75000"/>
                  </a:schemeClr>
                </a:solidFill>
              </a:rPr>
              <a:t>- </a:t>
            </a:r>
            <a:r>
              <a:rPr lang="ru-RU" dirty="0">
                <a:solidFill>
                  <a:schemeClr val="accent2">
                    <a:lumMod val="75000"/>
                  </a:schemeClr>
                </a:solidFill>
              </a:rPr>
              <a:t>определение уровня знаний детей  по теме</a:t>
            </a:r>
          </a:p>
          <a:p>
            <a:pPr algn="l"/>
            <a:r>
              <a:rPr lang="ru-RU" b="1" dirty="0">
                <a:solidFill>
                  <a:schemeClr val="accent2">
                    <a:lumMod val="75000"/>
                  </a:schemeClr>
                </a:solidFill>
              </a:rPr>
              <a:t>-</a:t>
            </a:r>
            <a:r>
              <a:rPr lang="ru-RU" dirty="0">
                <a:solidFill>
                  <a:schemeClr val="accent2">
                    <a:lumMod val="75000"/>
                  </a:schemeClr>
                </a:solidFill>
              </a:rPr>
              <a:t> обсуждение цели и задач с детьми и родителями.</a:t>
            </a:r>
          </a:p>
          <a:p>
            <a:pPr algn="l"/>
            <a:r>
              <a:rPr lang="ru-RU" b="1" dirty="0">
                <a:solidFill>
                  <a:schemeClr val="accent2">
                    <a:lumMod val="75000"/>
                  </a:schemeClr>
                </a:solidFill>
              </a:rPr>
              <a:t>-</a:t>
            </a:r>
            <a:r>
              <a:rPr lang="ru-RU" dirty="0">
                <a:solidFill>
                  <a:schemeClr val="accent2">
                    <a:lumMod val="75000"/>
                  </a:schemeClr>
                </a:solidFill>
              </a:rPr>
              <a:t> создание условий для реализации проекта </a:t>
            </a:r>
          </a:p>
          <a:p>
            <a:pPr algn="l">
              <a:buFontTx/>
              <a:buChar char="-"/>
            </a:pPr>
            <a:r>
              <a:rPr lang="ru-RU" dirty="0">
                <a:solidFill>
                  <a:schemeClr val="accent2">
                    <a:lumMod val="75000"/>
                  </a:schemeClr>
                </a:solidFill>
              </a:rPr>
              <a:t>сбор и анализ литературы для взрослых и детей.</a:t>
            </a:r>
          </a:p>
          <a:p>
            <a:pPr algn="l"/>
            <a:r>
              <a:rPr lang="ru-RU" dirty="0">
                <a:solidFill>
                  <a:schemeClr val="accent2">
                    <a:lumMod val="75000"/>
                  </a:schemeClr>
                </a:solidFill>
              </a:rPr>
              <a:t>- Анкетирование родителей.</a:t>
            </a:r>
          </a:p>
          <a:p>
            <a:pPr algn="l"/>
            <a:r>
              <a:rPr lang="ru-RU" dirty="0">
                <a:solidFill>
                  <a:schemeClr val="accent2">
                    <a:lumMod val="75000"/>
                  </a:schemeClr>
                </a:solidFill>
              </a:rPr>
              <a:t> 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Пользовател\Desktop\hello_html_m5b1b1a84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00175"/>
            <a:ext cx="7772400" cy="2100276"/>
          </a:xfrm>
        </p:spPr>
        <p:txBody>
          <a:bodyPr>
            <a:normAutofit/>
          </a:bodyPr>
          <a:lstStyle/>
          <a:p>
            <a:br>
              <a:rPr lang="ru-RU" dirty="0">
                <a:solidFill>
                  <a:schemeClr val="accent2">
                    <a:lumMod val="50000"/>
                  </a:schemeClr>
                </a:solidFill>
              </a:rPr>
            </a:b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642918"/>
            <a:ext cx="6400800" cy="4995882"/>
          </a:xfrm>
        </p:spPr>
        <p:txBody>
          <a:bodyPr>
            <a:normAutofit/>
          </a:bodyPr>
          <a:lstStyle/>
          <a:p>
            <a:r>
              <a:rPr lang="ru-RU" b="1" dirty="0">
                <a:solidFill>
                  <a:schemeClr val="accent2">
                    <a:lumMod val="75000"/>
                  </a:schemeClr>
                </a:solidFill>
              </a:rPr>
              <a:t>Работа с родителями</a:t>
            </a: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  <a:p>
            <a:endParaRPr lang="ru-RU" dirty="0"/>
          </a:p>
        </p:txBody>
      </p:sp>
      <p:pic>
        <p:nvPicPr>
          <p:cNvPr id="5" name="Picture 2" descr="C:\Users\User\Desktop\6152fcf5-442f-4738-a0b5-f323dd5ca850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3872" y="1366822"/>
            <a:ext cx="2857519" cy="4857784"/>
          </a:xfrm>
          <a:prstGeom prst="rect">
            <a:avLst/>
          </a:prstGeom>
          <a:noFill/>
        </p:spPr>
      </p:pic>
      <p:pic>
        <p:nvPicPr>
          <p:cNvPr id="6" name="Picture 3" descr="C:\Users\User\Desktop\beedc120-1eea-40f2-9a46-047e3210efcd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43240" y="1571612"/>
            <a:ext cx="3000396" cy="4929222"/>
          </a:xfrm>
          <a:prstGeom prst="rect">
            <a:avLst/>
          </a:prstGeom>
          <a:noFill/>
        </p:spPr>
      </p:pic>
      <p:pic>
        <p:nvPicPr>
          <p:cNvPr id="7" name="Picture 4" descr="C:\Users\User\Desktop\11ed47b9-7ef6-4c65-952e-3a89d0321933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86446" y="1285860"/>
            <a:ext cx="2643206" cy="492922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Пользовател\Desktop\hello_html_m5b1b1a84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00175"/>
            <a:ext cx="7772400" cy="2100276"/>
          </a:xfrm>
        </p:spPr>
        <p:txBody>
          <a:bodyPr>
            <a:normAutofit/>
          </a:bodyPr>
          <a:lstStyle/>
          <a:p>
            <a:br>
              <a:rPr lang="ru-RU" dirty="0">
                <a:solidFill>
                  <a:schemeClr val="accent2">
                    <a:lumMod val="50000"/>
                  </a:schemeClr>
                </a:solidFill>
              </a:rPr>
            </a:b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642918"/>
            <a:ext cx="6400800" cy="4995882"/>
          </a:xfrm>
        </p:spPr>
        <p:txBody>
          <a:bodyPr/>
          <a:lstStyle/>
          <a:p>
            <a:r>
              <a:rPr lang="ru-RU" b="1" dirty="0">
                <a:solidFill>
                  <a:schemeClr val="accent2">
                    <a:lumMod val="75000"/>
                  </a:schemeClr>
                </a:solidFill>
              </a:rPr>
              <a:t>Основной: </a:t>
            </a: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  <a:p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4" name="Picture 2" descr="C:\Users\User\Desktop\20162710114653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57224" y="1285860"/>
            <a:ext cx="2928958" cy="2357454"/>
          </a:xfrm>
          <a:prstGeom prst="rect">
            <a:avLst/>
          </a:prstGeom>
          <a:noFill/>
        </p:spPr>
      </p:pic>
      <p:pic>
        <p:nvPicPr>
          <p:cNvPr id="1027" name="Picture 3" descr="C:\Users\User\Desktop\ph_11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29190" y="1285860"/>
            <a:ext cx="2857520" cy="2357454"/>
          </a:xfrm>
          <a:prstGeom prst="rect">
            <a:avLst/>
          </a:prstGeom>
          <a:noFill/>
        </p:spPr>
      </p:pic>
      <p:pic>
        <p:nvPicPr>
          <p:cNvPr id="1030" name="Picture 6" descr="C:\Users\User\Desktop\ce0b58d59e5ee23ecf50fd0804e00639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00364" y="2643182"/>
            <a:ext cx="2857520" cy="250033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208</TotalTime>
  <Words>456</Words>
  <Application>Microsoft Office PowerPoint</Application>
  <PresentationFormat>Экран (4:3)</PresentationFormat>
  <Paragraphs>58</Paragraphs>
  <Slides>18</Slides>
  <Notes>0</Notes>
  <HiddenSlides>8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1" baseType="lpstr">
      <vt:lpstr>Arial</vt:lpstr>
      <vt:lpstr>Calibri</vt:lpstr>
      <vt:lpstr>Тема Office</vt:lpstr>
      <vt:lpstr>Проект  по развитию речи «В мире сказок» Группа компенсирующей направленности </vt:lpstr>
      <vt:lpstr>     Русские народные сказки обеспечивают высокую эффективность в работе по развитию связной речи детей, поскольку раскрывают перед ними меткость и выразительность языка, показывают, как богата родная речь юмором, живыми и образными выражениями. Присущая необычайная простота, яркость, образность, особенность повторно воспроизводить одни и те же речевые формы и образы заставляют выдвигать сказки как фактор развития связной речи детей.    У ребенка старшего дошкольного возраста (5 – 6 лет)  возрастает речевая активность: малыш не только задает вопросы сам и отвечает на поставленные вопросы взрослого, но и охотно и подолгу рассказывает о своих наблюдениях и впечатлениях. </vt:lpstr>
      <vt:lpstr>Цель проекта: 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 по развитию речи «В мире сказок» Группа компенсирующей направленности</dc:title>
  <dc:creator>Пользовател</dc:creator>
  <cp:lastModifiedBy>ДС № 10</cp:lastModifiedBy>
  <cp:revision>26</cp:revision>
  <dcterms:created xsi:type="dcterms:W3CDTF">2021-03-25T06:17:45Z</dcterms:created>
  <dcterms:modified xsi:type="dcterms:W3CDTF">2021-10-26T07:47:06Z</dcterms:modified>
</cp:coreProperties>
</file>