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  <p:sldId id="261" r:id="rId6"/>
    <p:sldId id="272" r:id="rId7"/>
    <p:sldId id="273" r:id="rId8"/>
    <p:sldId id="263" r:id="rId9"/>
    <p:sldId id="264" r:id="rId10"/>
    <p:sldId id="265" r:id="rId11"/>
    <p:sldId id="266" r:id="rId12"/>
    <p:sldId id="267" r:id="rId13"/>
    <p:sldId id="274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48E-2E4A-48B8-B403-B359BC483619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FC7A-F476-4D8F-894F-456A0C869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48E-2E4A-48B8-B403-B359BC483619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FC7A-F476-4D8F-894F-456A0C869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48E-2E4A-48B8-B403-B359BC483619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FC7A-F476-4D8F-894F-456A0C869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48E-2E4A-48B8-B403-B359BC483619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FC7A-F476-4D8F-894F-456A0C869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48E-2E4A-48B8-B403-B359BC483619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FC7A-F476-4D8F-894F-456A0C869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48E-2E4A-48B8-B403-B359BC483619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FC7A-F476-4D8F-894F-456A0C869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48E-2E4A-48B8-B403-B359BC483619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FC7A-F476-4D8F-894F-456A0C869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48E-2E4A-48B8-B403-B359BC483619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FC7A-F476-4D8F-894F-456A0C869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48E-2E4A-48B8-B403-B359BC483619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FC7A-F476-4D8F-894F-456A0C869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48E-2E4A-48B8-B403-B359BC483619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5FC7A-F476-4D8F-894F-456A0C869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2548E-2E4A-48B8-B403-B359BC483619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C5FC7A-F476-4D8F-894F-456A0C869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12548E-2E4A-48B8-B403-B359BC483619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C5FC7A-F476-4D8F-894F-456A0C869A2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11188" y="620713"/>
            <a:ext cx="8137525" cy="2232025"/>
          </a:xfrm>
        </p:spPr>
        <p:txBody>
          <a:bodyPr/>
          <a:lstStyle/>
          <a:p>
            <a:pPr algn="ctr"/>
            <a:r>
              <a:rPr lang="ru-RU" sz="4800" dirty="0" smtClean="0">
                <a:cs typeface="Trebuchet MS" pitchFamily="34" charset="0"/>
              </a:rPr>
              <a:t>Работать с настроением, </a:t>
            </a:r>
            <a:br>
              <a:rPr lang="ru-RU" sz="4800" dirty="0" smtClean="0">
                <a:cs typeface="Trebuchet MS" pitchFamily="34" charset="0"/>
              </a:rPr>
            </a:br>
            <a:r>
              <a:rPr lang="ru-RU" sz="4800" dirty="0" smtClean="0">
                <a:cs typeface="Trebuchet MS" pitchFamily="34" charset="0"/>
              </a:rPr>
              <a:t>а жить с удовольствием</a:t>
            </a:r>
            <a:r>
              <a:rPr lang="ru-RU" sz="4400" dirty="0" smtClean="0">
                <a:cs typeface="Trebuchet MS" pitchFamily="34" charset="0"/>
              </a:rPr>
              <a:t>!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356992"/>
            <a:ext cx="5976813" cy="223202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404040"/>
                </a:solidFill>
              </a:rPr>
              <a:t>Занятие для  работников ДОО по профилактике синдрома хронической усталости </a:t>
            </a:r>
          </a:p>
          <a:p>
            <a:pPr algn="ctr"/>
            <a:r>
              <a:rPr lang="ru-RU" dirty="0" smtClean="0">
                <a:solidFill>
                  <a:srgbClr val="404040"/>
                </a:solidFill>
              </a:rPr>
              <a:t>Подготовила педагог-психолог</a:t>
            </a:r>
          </a:p>
          <a:p>
            <a:pPr algn="ctr"/>
            <a:r>
              <a:rPr lang="ru-RU" dirty="0" smtClean="0">
                <a:solidFill>
                  <a:srgbClr val="404040"/>
                </a:solidFill>
              </a:rPr>
              <a:t> </a:t>
            </a:r>
            <a:r>
              <a:rPr lang="ru-RU" dirty="0" err="1" smtClean="0">
                <a:solidFill>
                  <a:srgbClr val="404040"/>
                </a:solidFill>
              </a:rPr>
              <a:t>Зянгильдяева</a:t>
            </a:r>
            <a:r>
              <a:rPr lang="ru-RU" dirty="0" smtClean="0">
                <a:solidFill>
                  <a:srgbClr val="404040"/>
                </a:solidFill>
              </a:rPr>
              <a:t> Марина Юрьевна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424863" cy="151288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cs typeface="Trebuchet MS" pitchFamily="34" charset="0"/>
              </a:rPr>
              <a:t>Никогда и ни при каких обстоятельствах не отказывайтесь от личной жизни!</a:t>
            </a:r>
          </a:p>
        </p:txBody>
      </p:sp>
      <p:pic>
        <p:nvPicPr>
          <p:cNvPr id="11273" name="Picture 12" descr="zvezd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101600" y="5113338"/>
            <a:ext cx="1728788" cy="1087437"/>
          </a:xfrm>
          <a:noFill/>
        </p:spPr>
      </p:pic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3675" y="1566863"/>
            <a:ext cx="8915400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4213" y="1557338"/>
            <a:ext cx="1560512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11" descr="trubachi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19925" y="4451350"/>
            <a:ext cx="16557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2" descr="zvezd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98613" y="3213100"/>
            <a:ext cx="21812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2" descr="zvezd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27763" y="2544763"/>
            <a:ext cx="218122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2" descr="zvezd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86263" y="5308600"/>
            <a:ext cx="21812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81350" y="2041525"/>
            <a:ext cx="3046413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1275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598613" y="4941888"/>
            <a:ext cx="2808287" cy="15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971550" y="404813"/>
            <a:ext cx="5616575" cy="10509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cs typeface="Trebuchet MS" pitchFamily="34" charset="0"/>
              </a:rPr>
              <a:t>Во всем находите хорошее! 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1009650" y="3284984"/>
            <a:ext cx="7124700" cy="1342579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/>
              <a:t>У оптимистов сбываются мечты, у пессимистов – кошмары!</a:t>
            </a:r>
          </a:p>
        </p:txBody>
      </p:sp>
      <p:pic>
        <p:nvPicPr>
          <p:cNvPr id="12292" name="Picture 4" descr="1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4938" y="2133600"/>
            <a:ext cx="54006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 descr="8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70738" y="225425"/>
            <a:ext cx="20510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4" descr="D:\IRINA-DISK\D\Documents and Settings\мои документы\картинки для презентаций\majak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625" y="1052513"/>
            <a:ext cx="12287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5" descr="D:\IRINA-DISK\D\Documents and Settings\мои документы\картинки для презентаций\akula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4300" y="4344988"/>
            <a:ext cx="379253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6" descr="D:\IRINA-DISK\D\Documents and Settings\мои документы\картинки для презентаций\ckilet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80275" y="4071938"/>
            <a:ext cx="1612900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79388" y="404813"/>
            <a:ext cx="8713787" cy="10795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cs typeface="Trebuchet MS" pitchFamily="34" charset="0"/>
              </a:rPr>
              <a:t>Прощайте и «простимы» будете...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484313"/>
            <a:ext cx="4968875" cy="4968875"/>
          </a:xfrm>
        </p:spPr>
        <p:txBody>
          <a:bodyPr rtlCol="0">
            <a:normAutofit/>
          </a:bodyPr>
          <a:lstStyle/>
          <a:p>
            <a:pPr fontAlgn="auto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связи с непрощенной болью и обидой у человека накапливаются отрицательные эмоции, способные омрачить самое благополучное существование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fontAlgn="auto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Впоследствии, психологическое неблагополучие может пагубно сказаться и на физическом здоровье человека. 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Кроме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того, все отрицательные чувства, которые мы посылаем к определенному объекту, способны вновь возвращаться к нам по принципу бумеранга с удвоенной силой. 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163" y="1700213"/>
            <a:ext cx="3025775" cy="4105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846640" cy="826416"/>
          </a:xfrm>
        </p:spPr>
        <p:txBody>
          <a:bodyPr/>
          <a:lstStyle/>
          <a:p>
            <a:r>
              <a:rPr lang="ru-RU" sz="4800" dirty="0" smtClean="0"/>
              <a:t>Физическая активность</a:t>
            </a:r>
            <a:endParaRPr lang="ru-RU" sz="4800" dirty="0"/>
          </a:p>
        </p:txBody>
      </p:sp>
      <p:pic>
        <p:nvPicPr>
          <p:cNvPr id="5" name="Содержимое 4" descr="Физическая активность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072037" y="1556792"/>
            <a:ext cx="4464496" cy="4464496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1676400"/>
            <a:ext cx="3600400" cy="457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Ежедневные умеренные занятия спортом и обычные упражнения  помогают снизить давление, нормализовать вес, устранить депрессию и тревогу.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907704" y="404813"/>
            <a:ext cx="5472608" cy="2232099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cs typeface="Trebuchet MS" pitchFamily="34" charset="0"/>
              </a:rPr>
              <a:t>Воспользуйтесь имеющимся у вас ресурсом позитивного состояния</a:t>
            </a: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323850" y="2636911"/>
            <a:ext cx="6480175" cy="3222551"/>
          </a:xfrm>
        </p:spPr>
        <p:txBody>
          <a:bodyPr/>
          <a:lstStyle/>
          <a:p>
            <a:r>
              <a:rPr lang="ru-RU" sz="2000" dirty="0" smtClean="0"/>
              <a:t>Самый надежный источник ресурса - вы сами.</a:t>
            </a:r>
          </a:p>
          <a:p>
            <a:r>
              <a:rPr lang="ru-RU" sz="2000" dirty="0" smtClean="0"/>
              <a:t> Таким способом вы можете призвать себе на помощь любое нужное вам чувство: спокойствие, компетентность, сосредоточенность, выдержку и т.д. </a:t>
            </a:r>
          </a:p>
          <a:p>
            <a:r>
              <a:rPr lang="ru-RU" sz="2000" dirty="0" smtClean="0"/>
              <a:t>Все, что для этого надо сделать - это взять его оттуда, где оно у вас было, и перенести туда, где вы в нем нуждаетесь сейчас.</a:t>
            </a:r>
          </a:p>
        </p:txBody>
      </p:sp>
      <p:pic>
        <p:nvPicPr>
          <p:cNvPr id="15364" name="Picture 7" descr="Sla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188" y="692150"/>
            <a:ext cx="1179512" cy="2305050"/>
          </a:xfrm>
          <a:prstGeom prst="rect">
            <a:avLst/>
          </a:prstGeom>
          <a:noFill/>
          <a:ln w="38100">
            <a:solidFill>
              <a:srgbClr val="2A1410"/>
            </a:solidFill>
            <a:miter lim="800000"/>
            <a:headEnd/>
            <a:tailEnd/>
          </a:ln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485775"/>
            <a:ext cx="1511300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6263" y="3716338"/>
            <a:ext cx="2079625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7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9500" y="5499100"/>
            <a:ext cx="11557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8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8038" y="5634038"/>
            <a:ext cx="18002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60350"/>
            <a:ext cx="8135938" cy="5599113"/>
          </a:xfrm>
        </p:spPr>
        <p:txBody>
          <a:bodyPr rtlCol="0">
            <a:normAutofit/>
          </a:bodyPr>
          <a:lstStyle/>
          <a:p>
            <a:pPr marL="0" indent="0" algn="ctr" fontAlgn="auto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Именно сегодня я буду ко всем доброжелателен. </a:t>
            </a:r>
          </a:p>
          <a:p>
            <a:pPr marL="0" indent="0" algn="ctr" fontAlgn="auto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Именно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сегодня я постараюсь жить только нынешним днем, не стремясь решить проблемы всей моей жизни сразу. Я легко выполняю любую, даже рутинную, работу.</a:t>
            </a:r>
          </a:p>
          <a:p>
            <a:pPr marL="0" indent="0" algn="ctr" fontAlgn="auto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Именно сегодня я намечу программу своих дел, я запишу, что собираюсь делать каждый час. </a:t>
            </a:r>
          </a:p>
          <a:p>
            <a:pPr marL="0" indent="0" algn="ctr" fontAlgn="auto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Именно сегодня я проведу полчаса в покое и одиночестве и постараюсь расслабиться.</a:t>
            </a:r>
          </a:p>
          <a:p>
            <a:pPr marL="0" indent="0" algn="ctr" fontAlgn="auto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Именно сегодня я не буду бояться жизни и собственного счастья. Я буду любить и верить, что те, кого я люблю, любят меня.</a:t>
            </a:r>
          </a:p>
          <a:p>
            <a:pPr fontAlgn="auto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513" y="4868863"/>
            <a:ext cx="45370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009650" y="333374"/>
            <a:ext cx="7123113" cy="11514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cs typeface="Trebuchet MS" pitchFamily="34" charset="0"/>
              </a:rPr>
              <a:t>Синдром хронической усталости (СХУ)</a:t>
            </a:r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0825" y="1557338"/>
            <a:ext cx="2703239" cy="4103910"/>
          </a:xfrm>
          <a:prstGeom prst="rect">
            <a:avLst/>
          </a:prstGeom>
          <a:noFill/>
          <a:ln>
            <a:noFill/>
          </a:ln>
        </p:spPr>
      </p:pic>
      <p:sp>
        <p:nvSpPr>
          <p:cNvPr id="5124" name="Объект 3"/>
          <p:cNvSpPr>
            <a:spLocks noGrp="1"/>
          </p:cNvSpPr>
          <p:nvPr>
            <p:ph sz="half" idx="2"/>
          </p:nvPr>
        </p:nvSpPr>
        <p:spPr>
          <a:xfrm>
            <a:off x="2843213" y="1628775"/>
            <a:ext cx="5976937" cy="475297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 1987 года СХУ получил официальное признание как болезнь </a:t>
            </a:r>
            <a:r>
              <a:rPr lang="ru-RU" sz="2400" dirty="0" err="1" smtClean="0"/>
              <a:t>Эпштейна-Барра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Набор характерных для СХУ симптомов служит показателем крайней степени физического и умственного истощения человека.</a:t>
            </a:r>
          </a:p>
          <a:p>
            <a:endParaRPr lang="ru-RU" sz="2400" dirty="0" smtClean="0"/>
          </a:p>
          <a:p>
            <a:r>
              <a:rPr lang="ru-RU" sz="2400" dirty="0" smtClean="0"/>
              <a:t>Такому риску подвержены люди всех возрастов и разных социальных слоев.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4"/>
          <p:cNvSpPr>
            <a:spLocks noGrp="1"/>
          </p:cNvSpPr>
          <p:nvPr>
            <p:ph type="title"/>
          </p:nvPr>
        </p:nvSpPr>
        <p:spPr>
          <a:xfrm>
            <a:off x="1009650" y="446088"/>
            <a:ext cx="2660650" cy="1185862"/>
          </a:xfrm>
        </p:spPr>
        <p:txBody>
          <a:bodyPr/>
          <a:lstStyle/>
          <a:p>
            <a:endParaRPr lang="ru-RU" smtClean="0">
              <a:cs typeface="Trebuchet MS" pitchFamily="34" charset="0"/>
            </a:endParaRPr>
          </a:p>
        </p:txBody>
      </p:sp>
      <p:sp>
        <p:nvSpPr>
          <p:cNvPr id="4100" name="Текст 5"/>
          <p:cNvSpPr>
            <a:spLocks noGrp="1"/>
          </p:cNvSpPr>
          <p:nvPr>
            <p:ph type="body" idx="2"/>
          </p:nvPr>
        </p:nvSpPr>
        <p:spPr>
          <a:xfrm>
            <a:off x="1009650" y="1631950"/>
            <a:ext cx="2660650" cy="42291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099" name="Объект 2"/>
          <p:cNvSpPr>
            <a:spLocks noGrp="1"/>
          </p:cNvSpPr>
          <p:nvPr>
            <p:ph sz="half" idx="1"/>
          </p:nvPr>
        </p:nvSpPr>
        <p:spPr>
          <a:xfrm>
            <a:off x="3851275" y="476250"/>
            <a:ext cx="5041900" cy="5976938"/>
          </a:xfrm>
        </p:spPr>
        <p:txBody>
          <a:bodyPr>
            <a:normAutofit/>
          </a:bodyPr>
          <a:lstStyle/>
          <a:p>
            <a:pPr marL="0" indent="0">
              <a:buFont typeface="Wingdings 2" pitchFamily="18" charset="2"/>
              <a:buNone/>
            </a:pPr>
            <a:r>
              <a:rPr lang="ru-RU" sz="2000" dirty="0" smtClean="0"/>
              <a:t>Социальная работа имеет следующие особенности:</a:t>
            </a:r>
          </a:p>
          <a:p>
            <a:pPr lvl="0"/>
            <a:r>
              <a:rPr lang="ru-RU" sz="2000" dirty="0" smtClean="0"/>
              <a:t>монотонность работы,</a:t>
            </a:r>
          </a:p>
          <a:p>
            <a:pPr lvl="0"/>
            <a:r>
              <a:rPr lang="ru-RU" sz="2000" dirty="0" smtClean="0"/>
              <a:t>вкладывание в работу больших сил, </a:t>
            </a:r>
          </a:p>
          <a:p>
            <a:pPr lvl="0"/>
            <a:r>
              <a:rPr lang="ru-RU" sz="2000" dirty="0" smtClean="0"/>
              <a:t>работа с клиентами,  которые сопротивляются помощи им,  трудно ощутимыми результатами такой работы; </a:t>
            </a:r>
          </a:p>
          <a:p>
            <a:pPr lvl="0"/>
            <a:r>
              <a:rPr lang="ru-RU" sz="2000" dirty="0" smtClean="0"/>
              <a:t>напряженность и конфликтность в профессиональной среде, </a:t>
            </a:r>
          </a:p>
          <a:p>
            <a:pPr lvl="0"/>
            <a:r>
              <a:rPr lang="ru-RU" sz="2000" dirty="0" smtClean="0"/>
              <a:t>работа без возможности дальнейшего обучения;</a:t>
            </a:r>
          </a:p>
          <a:p>
            <a:pPr lvl="0"/>
            <a:r>
              <a:rPr lang="ru-RU" sz="2000" dirty="0" smtClean="0"/>
              <a:t>неразрешенные личностные конфликты специалиста; </a:t>
            </a:r>
          </a:p>
          <a:p>
            <a:pPr lvl="0"/>
            <a:r>
              <a:rPr lang="ru-RU" sz="2000" dirty="0" smtClean="0"/>
              <a:t>неудовлетворенность профессией, </a:t>
            </a:r>
          </a:p>
          <a:p>
            <a:pPr marL="0" indent="0">
              <a:buFont typeface="Wingdings 2" pitchFamily="18" charset="2"/>
              <a:buNone/>
            </a:pPr>
            <a:endParaRPr lang="ru-RU" sz="2000" dirty="0" smtClean="0"/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476250"/>
            <a:ext cx="3455987" cy="584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23850" y="3716338"/>
            <a:ext cx="4032250" cy="2449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cs typeface="Trebuchet MS" pitchFamily="34" charset="0"/>
              </a:rPr>
              <a:t>Признаки синдрома хронической усталости</a:t>
            </a:r>
          </a:p>
        </p:txBody>
      </p:sp>
      <p:sp>
        <p:nvSpPr>
          <p:cNvPr id="6147" name="Объект 2"/>
          <p:cNvSpPr>
            <a:spLocks noGrp="1"/>
          </p:cNvSpPr>
          <p:nvPr>
            <p:ph sz="half" idx="1"/>
          </p:nvPr>
        </p:nvSpPr>
        <p:spPr>
          <a:xfrm>
            <a:off x="4356100" y="404813"/>
            <a:ext cx="4392613" cy="6264275"/>
          </a:xfrm>
        </p:spPr>
        <p:txBody>
          <a:bodyPr/>
          <a:lstStyle/>
          <a:p>
            <a:r>
              <a:rPr lang="ru-RU" sz="2000" dirty="0" smtClean="0"/>
              <a:t>непонятное ощущение вялости и упадка сил на протяжении последних двух или более недель; </a:t>
            </a:r>
          </a:p>
          <a:p>
            <a:r>
              <a:rPr lang="ru-RU" sz="2000" dirty="0" smtClean="0"/>
              <a:t>ощущение усталости сопровождается ломотой в мышцах, болями, тошнотой, повышением температуры, депрессией или колебаниями настроения.</a:t>
            </a:r>
          </a:p>
          <a:p>
            <a:r>
              <a:rPr lang="ru-RU" sz="2000" dirty="0" smtClean="0"/>
              <a:t>Вы чувствуете себя полностью обессилевшим. Вы, как выжатая тряпка, как машина с израсходованным топливом. И это не только сегодня, а каждый день. </a:t>
            </a:r>
          </a:p>
          <a:p>
            <a:endParaRPr lang="ru-RU" dirty="0" smtClean="0"/>
          </a:p>
        </p:txBody>
      </p:sp>
      <p:pic>
        <p:nvPicPr>
          <p:cNvPr id="614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260350"/>
            <a:ext cx="4032250" cy="32400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009650" y="188640"/>
            <a:ext cx="7123113" cy="115212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cs typeface="Trebuchet MS" pitchFamily="34" charset="0"/>
              </a:rPr>
              <a:t>Рекомендации по преодолению СХУ</a:t>
            </a:r>
          </a:p>
        </p:txBody>
      </p:sp>
      <p:sp>
        <p:nvSpPr>
          <p:cNvPr id="7171" name="Объект 2"/>
          <p:cNvSpPr>
            <a:spLocks noGrp="1"/>
          </p:cNvSpPr>
          <p:nvPr>
            <p:ph sz="half" idx="1"/>
          </p:nvPr>
        </p:nvSpPr>
        <p:spPr>
          <a:xfrm>
            <a:off x="323850" y="1412875"/>
            <a:ext cx="4608513" cy="4968875"/>
          </a:xfrm>
        </p:spPr>
        <p:txBody>
          <a:bodyPr/>
          <a:lstStyle/>
          <a:p>
            <a:r>
              <a:rPr lang="ru-RU" sz="2000" b="1" dirty="0" smtClean="0"/>
              <a:t>Не считайте себя миссией, которая явилась на свет, чтобы спасти мир! </a:t>
            </a:r>
          </a:p>
          <a:p>
            <a:r>
              <a:rPr lang="ru-RU" sz="2000" dirty="0" smtClean="0"/>
              <a:t>Правильно расставляйте приоритеты, грамотно планируйте, вовремя отдыхайте, комбинируйте – работайте! </a:t>
            </a:r>
          </a:p>
          <a:p>
            <a:r>
              <a:rPr lang="ru-RU" sz="2000" dirty="0" smtClean="0"/>
              <a:t>Тому, кто начинает уставать от жизни, следует прежде всего хорошо осознать, что нужно стремиться не к внешнему успеху, а личному моральному удовлетворению.</a:t>
            </a:r>
          </a:p>
        </p:txBody>
      </p:sp>
      <p:pic>
        <p:nvPicPr>
          <p:cNvPr id="717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292725" y="1557338"/>
            <a:ext cx="2663825" cy="47513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/>
          <a:lstStyle/>
          <a:p>
            <a:r>
              <a:rPr lang="ru-RU" dirty="0" smtClean="0"/>
              <a:t>Правильно питайтесь!</a:t>
            </a:r>
            <a:endParaRPr lang="ru-RU" dirty="0"/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250720" y="1628800"/>
            <a:ext cx="5617424" cy="4464496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868144" y="2276872"/>
            <a:ext cx="3096344" cy="3528392"/>
          </a:xfrm>
        </p:spPr>
        <p:txBody>
          <a:bodyPr>
            <a:normAutofit/>
          </a:bodyPr>
          <a:lstStyle/>
          <a:p>
            <a:r>
              <a:rPr lang="ru-RU" dirty="0" smtClean="0"/>
              <a:t>Пересмотрите свои привычки в питании!</a:t>
            </a:r>
          </a:p>
          <a:p>
            <a:r>
              <a:rPr lang="ru-RU" dirty="0" smtClean="0"/>
              <a:t>Питайтесь регулярно в течении дня;</a:t>
            </a:r>
          </a:p>
          <a:p>
            <a:r>
              <a:rPr lang="ru-RU" dirty="0" smtClean="0"/>
              <a:t>Принимайте витамины и минералы.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dirty="0" smtClean="0"/>
              <a:t>Здоровый сон</a:t>
            </a:r>
            <a:endParaRPr lang="ru-RU" dirty="0"/>
          </a:p>
        </p:txBody>
      </p:sp>
      <p:pic>
        <p:nvPicPr>
          <p:cNvPr id="7" name="Содержимое 6" descr="сон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2564904"/>
            <a:ext cx="4438016" cy="2952328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Ваш организм нуждается в 8-часовом сне;</a:t>
            </a:r>
          </a:p>
          <a:p>
            <a:r>
              <a:rPr lang="ru-RU" dirty="0" smtClean="0"/>
              <a:t>Частой причиной бессонницы становится обдумывание проблем перед сном;</a:t>
            </a:r>
          </a:p>
          <a:p>
            <a:r>
              <a:rPr lang="ru-RU" dirty="0" smtClean="0"/>
              <a:t>Постарайтесь расслабиться перед сном.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203575" y="333375"/>
            <a:ext cx="5545138" cy="17811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cs typeface="Trebuchet MS" pitchFamily="34" charset="0"/>
              </a:rPr>
              <a:t>На работе только </a:t>
            </a:r>
            <a:br>
              <a:rPr lang="ru-RU" b="1" smtClean="0">
                <a:cs typeface="Trebuchet MS" pitchFamily="34" charset="0"/>
              </a:rPr>
            </a:br>
            <a:r>
              <a:rPr lang="ru-RU" b="1" smtClean="0">
                <a:cs typeface="Trebuchet MS" pitchFamily="34" charset="0"/>
              </a:rPr>
              <a:t>деловые отношения! </a:t>
            </a: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395288" y="2276872"/>
            <a:ext cx="3960812" cy="4247753"/>
          </a:xfrm>
        </p:spPr>
        <p:txBody>
          <a:bodyPr/>
          <a:lstStyle/>
          <a:p>
            <a:r>
              <a:rPr lang="ru-RU" sz="2000" dirty="0" smtClean="0"/>
              <a:t>Множество конфликтов, споров и недоразумений возникает на работе из-за того, что человек начинает путать деловые и личные отношения. </a:t>
            </a:r>
          </a:p>
          <a:p>
            <a:r>
              <a:rPr lang="ru-RU" sz="2000" dirty="0" smtClean="0"/>
              <a:t>Никто не говорит о недопустимости личных симпатий, но должностные обязанности в данном случае превыше всего. </a:t>
            </a:r>
          </a:p>
        </p:txBody>
      </p:sp>
      <p:pic>
        <p:nvPicPr>
          <p:cNvPr id="9220" name="Picture 7" descr="ludi0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263" y="1987550"/>
            <a:ext cx="2582862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221" name="Объект 4"/>
          <p:cNvGraphicFramePr>
            <a:graphicFrameLocks noChangeAspect="1"/>
          </p:cNvGraphicFramePr>
          <p:nvPr/>
        </p:nvGraphicFramePr>
        <p:xfrm>
          <a:off x="3995738" y="3789363"/>
          <a:ext cx="4038600" cy="2679700"/>
        </p:xfrm>
        <a:graphic>
          <a:graphicData uri="http://schemas.openxmlformats.org/presentationml/2006/ole">
            <p:oleObj spid="_x0000_s1026" name="Clip" r:id="rId4" imgW="4582562" imgH="3041964" progId="">
              <p:embed/>
            </p:oleObj>
          </a:graphicData>
        </a:graphic>
      </p:graphicFrame>
      <p:pic>
        <p:nvPicPr>
          <p:cNvPr id="9222" name="Picture 13" descr="Рисунок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4213" y="1052513"/>
            <a:ext cx="2160587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79388" y="404812"/>
            <a:ext cx="8785225" cy="252013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cs typeface="Trebuchet MS" pitchFamily="34" charset="0"/>
              </a:rPr>
              <a:t>Чаще останавливайтесь, чтобы насладиться приятным моментом, даже если вам кажется, что вы безнадежно опаздываете! </a:t>
            </a: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84438" y="2924175"/>
            <a:ext cx="3311525" cy="35290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264</TotalTime>
  <Words>613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Поток</vt:lpstr>
      <vt:lpstr>Clip</vt:lpstr>
      <vt:lpstr>Работать с настроением,  а жить с удовольствием!</vt:lpstr>
      <vt:lpstr>Синдром хронической усталости (СХУ)</vt:lpstr>
      <vt:lpstr>Слайд 3</vt:lpstr>
      <vt:lpstr>Признаки синдрома хронической усталости</vt:lpstr>
      <vt:lpstr>Рекомендации по преодолению СХУ</vt:lpstr>
      <vt:lpstr>Правильно питайтесь!</vt:lpstr>
      <vt:lpstr>Здоровый сон</vt:lpstr>
      <vt:lpstr>На работе только  деловые отношения! </vt:lpstr>
      <vt:lpstr>Чаще останавливайтесь, чтобы насладиться приятным моментом, даже если вам кажется, что вы безнадежно опаздываете! </vt:lpstr>
      <vt:lpstr>Никогда и ни при каких обстоятельствах не отказывайтесь от личной жизни!</vt:lpstr>
      <vt:lpstr>Во всем находите хорошее! </vt:lpstr>
      <vt:lpstr>Прощайте и «простимы» будете...</vt:lpstr>
      <vt:lpstr>Физическая активность</vt:lpstr>
      <vt:lpstr>Воспользуйтесь имеющимся у вас ресурсом позитивного состояния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Работать с настроением,  а жить с удовольствием!</dc:title>
  <dc:creator>user</dc:creator>
  <cp:lastModifiedBy>1</cp:lastModifiedBy>
  <cp:revision>26</cp:revision>
  <dcterms:created xsi:type="dcterms:W3CDTF">2013-12-17T08:42:20Z</dcterms:created>
  <dcterms:modified xsi:type="dcterms:W3CDTF">2021-10-26T13:58:36Z</dcterms:modified>
</cp:coreProperties>
</file>