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1" r:id="rId4"/>
    <p:sldId id="262" r:id="rId5"/>
    <p:sldId id="263" r:id="rId6"/>
    <p:sldId id="264" r:id="rId7"/>
    <p:sldId id="267" r:id="rId8"/>
    <p:sldId id="266" r:id="rId9"/>
    <p:sldId id="268" r:id="rId10"/>
    <p:sldId id="27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DF6CBDE-6E4A-4E91-8701-F880ABF2316C}">
          <p14:sldIdLst>
            <p14:sldId id="256"/>
            <p14:sldId id="257"/>
            <p14:sldId id="261"/>
            <p14:sldId id="262"/>
            <p14:sldId id="263"/>
            <p14:sldId id="264"/>
            <p14:sldId id="267"/>
            <p14:sldId id="266"/>
            <p14:sldId id="268"/>
            <p14:sldId id="272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митрий Хаткевич" initials="ДХ" lastIdx="1" clrIdx="0">
    <p:extLst>
      <p:ext uri="{19B8F6BF-5375-455C-9EA6-DF929625EA0E}">
        <p15:presenceInfo xmlns="" xmlns:p15="http://schemas.microsoft.com/office/powerpoint/2012/main" userId="da2e72268e8cae5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57" autoAdjust="0"/>
    <p:restoredTop sz="94660"/>
  </p:normalViewPr>
  <p:slideViewPr>
    <p:cSldViewPr snapToGrid="0">
      <p:cViewPr>
        <p:scale>
          <a:sx n="96" d="100"/>
          <a:sy n="96" d="100"/>
        </p:scale>
        <p:origin x="-1470" y="-4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1-26T15:32:01.584" idx="1">
    <p:pos x="17" y="10"/>
    <p:text/>
    <p:extLst mod="1">
      <p:ext uri="{C676402C-5697-4E1C-873F-D02D1690AC5C}">
        <p15:threadingInfo xmlns="" xmlns:p15="http://schemas.microsoft.com/office/powerpoint/2012/main" timeZoneBias="-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109F9-C52B-4FA9-AEAE-BA1391416394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18312-CF36-4ACE-8533-532435848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604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18312-CF36-4ACE-8533-5324358486D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023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8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7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19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3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9D7E07-5B15-459C-8D1C-6B81A515D9EF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44B632-6B84-4F8B-BD76-AC55B2A6FB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5273" y="1834485"/>
            <a:ext cx="11516497" cy="165576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Однородные члены, связанные сочинительными союзами, </a:t>
            </a:r>
            <a:endParaRPr lang="ru-RU" sz="5400" dirty="0" smtClean="0">
              <a:solidFill>
                <a:srgbClr val="FF0000"/>
              </a:solidFill>
            </a:endParaRP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пунктуация при них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35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562" y="304800"/>
            <a:ext cx="9095916" cy="804133"/>
          </a:xfrm>
        </p:spPr>
        <p:txBody>
          <a:bodyPr/>
          <a:lstStyle/>
          <a:p>
            <a:r>
              <a:rPr lang="ru-RU" b="1" u="sng" dirty="0" smtClean="0"/>
              <a:t>Домашнее задание: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6562" y="1331843"/>
            <a:ext cx="11895438" cy="4845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П. </a:t>
            </a:r>
            <a:r>
              <a:rPr lang="ru-RU" sz="4000" dirty="0" smtClean="0"/>
              <a:t>43 </a:t>
            </a:r>
            <a:r>
              <a:rPr lang="ru-RU" sz="4000" dirty="0" smtClean="0"/>
              <a:t>(знать типы сочинительных союзов; запомнить </a:t>
            </a:r>
            <a:r>
              <a:rPr lang="ru-RU" sz="4000" dirty="0" smtClean="0"/>
              <a:t>правило </a:t>
            </a:r>
            <a:r>
              <a:rPr lang="ru-RU" sz="4000" dirty="0" smtClean="0"/>
              <a:t>на стр. </a:t>
            </a:r>
            <a:r>
              <a:rPr lang="ru-RU" sz="4000" dirty="0" smtClean="0"/>
              <a:t>149),</a:t>
            </a:r>
          </a:p>
          <a:p>
            <a:pPr marL="0" indent="0">
              <a:buNone/>
            </a:pPr>
            <a:r>
              <a:rPr lang="ru-RU" sz="4000" dirty="0" smtClean="0"/>
              <a:t>Выполнить упр. </a:t>
            </a:r>
            <a:r>
              <a:rPr lang="ru-RU" sz="4000" smtClean="0"/>
              <a:t>255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253355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96281" y="50570"/>
            <a:ext cx="82213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Сочинительные союзы</a:t>
            </a:r>
            <a:endParaRPr lang="ru-RU" sz="5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372228" y="832305"/>
            <a:ext cx="2734961" cy="128081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6153664" y="1020822"/>
            <a:ext cx="1" cy="154114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117491" y="908804"/>
            <a:ext cx="2644347" cy="136136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2420" y="2144867"/>
            <a:ext cx="4260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Соединительные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16624" y="2778925"/>
            <a:ext cx="4123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Разделительные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8303740" y="2113122"/>
            <a:ext cx="4160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Противительные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959507"/>
            <a:ext cx="41024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i="1" u="sng" dirty="0" smtClean="0">
                <a:solidFill>
                  <a:srgbClr val="7030A0"/>
                </a:solidFill>
                <a:hlinkClick r:id="rId2" action="ppaction://hlinksldjump"/>
              </a:rPr>
              <a:t>Одиночные:</a:t>
            </a:r>
            <a:endParaRPr lang="ru-RU" sz="2700" i="1" u="sng" dirty="0" smtClean="0">
              <a:solidFill>
                <a:srgbClr val="7030A0"/>
              </a:solidFill>
            </a:endParaRPr>
          </a:p>
          <a:p>
            <a:r>
              <a:rPr lang="ru-RU" sz="3000" dirty="0" smtClean="0">
                <a:solidFill>
                  <a:srgbClr val="FF0000"/>
                </a:solidFill>
              </a:rPr>
              <a:t>и</a:t>
            </a:r>
          </a:p>
          <a:p>
            <a:r>
              <a:rPr lang="ru-RU" sz="3000" dirty="0">
                <a:solidFill>
                  <a:srgbClr val="FF0000"/>
                </a:solidFill>
              </a:rPr>
              <a:t>д</a:t>
            </a:r>
            <a:r>
              <a:rPr lang="ru-RU" sz="3000" dirty="0" smtClean="0">
                <a:solidFill>
                  <a:srgbClr val="FF0000"/>
                </a:solidFill>
              </a:rPr>
              <a:t>а (=и)</a:t>
            </a:r>
          </a:p>
          <a:p>
            <a:r>
              <a:rPr lang="ru-RU" sz="2700" i="1" u="sng" dirty="0" smtClean="0">
                <a:solidFill>
                  <a:srgbClr val="7030A0"/>
                </a:solidFill>
                <a:hlinkClick r:id="rId3" action="ppaction://hlinksldjump"/>
              </a:rPr>
              <a:t>Повторяющиеся:</a:t>
            </a:r>
            <a:endParaRPr lang="ru-RU" sz="2700" i="1" u="sng" dirty="0" smtClean="0">
              <a:solidFill>
                <a:srgbClr val="7030A0"/>
              </a:solidFill>
            </a:endParaRPr>
          </a:p>
          <a:p>
            <a:r>
              <a:rPr lang="ru-RU" sz="3000" dirty="0">
                <a:solidFill>
                  <a:srgbClr val="FF0000"/>
                </a:solidFill>
              </a:rPr>
              <a:t>н</a:t>
            </a:r>
            <a:r>
              <a:rPr lang="ru-RU" sz="3000" dirty="0" smtClean="0">
                <a:solidFill>
                  <a:srgbClr val="FF0000"/>
                </a:solidFill>
              </a:rPr>
              <a:t>и…  ни</a:t>
            </a:r>
          </a:p>
          <a:p>
            <a:r>
              <a:rPr lang="ru-RU" sz="2700" i="1" u="sng" dirty="0" smtClean="0">
                <a:solidFill>
                  <a:srgbClr val="7030A0"/>
                </a:solidFill>
                <a:hlinkClick r:id="rId4" action="ppaction://hlinksldjump"/>
              </a:rPr>
              <a:t>Двойные:</a:t>
            </a:r>
            <a:endParaRPr lang="ru-RU" sz="2700" i="1" u="sng" dirty="0" smtClean="0">
              <a:solidFill>
                <a:srgbClr val="7030A0"/>
              </a:solidFill>
            </a:endParaRPr>
          </a:p>
          <a:p>
            <a:r>
              <a:rPr lang="ru-RU" sz="3000" dirty="0">
                <a:solidFill>
                  <a:srgbClr val="FF0000"/>
                </a:solidFill>
              </a:rPr>
              <a:t>н</a:t>
            </a:r>
            <a:r>
              <a:rPr lang="ru-RU" sz="3000" dirty="0" smtClean="0">
                <a:solidFill>
                  <a:srgbClr val="FF0000"/>
                </a:solidFill>
              </a:rPr>
              <a:t>е только…  но и…</a:t>
            </a:r>
          </a:p>
          <a:p>
            <a:r>
              <a:rPr lang="ru-RU" sz="3000" dirty="0">
                <a:solidFill>
                  <a:srgbClr val="FF0000"/>
                </a:solidFill>
              </a:rPr>
              <a:t>к</a:t>
            </a:r>
            <a:r>
              <a:rPr lang="ru-RU" sz="3000" dirty="0" smtClean="0">
                <a:solidFill>
                  <a:srgbClr val="FF0000"/>
                </a:solidFill>
              </a:rPr>
              <a:t>ак… так и…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38832" y="3593565"/>
            <a:ext cx="482737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i="1" u="sng" dirty="0" smtClean="0">
                <a:solidFill>
                  <a:srgbClr val="7030A0"/>
                </a:solidFill>
                <a:hlinkClick r:id="rId2" action="ppaction://hlinksldjump"/>
              </a:rPr>
              <a:t>Одиночные:</a:t>
            </a:r>
            <a:endParaRPr lang="ru-RU" sz="2700" i="1" u="sng" dirty="0" smtClean="0">
              <a:solidFill>
                <a:srgbClr val="7030A0"/>
              </a:solidFill>
            </a:endParaRPr>
          </a:p>
          <a:p>
            <a:pPr algn="ctr"/>
            <a:r>
              <a:rPr lang="ru-RU" sz="3000" dirty="0" smtClean="0">
                <a:solidFill>
                  <a:srgbClr val="FF0000"/>
                </a:solidFill>
              </a:rPr>
              <a:t>или (иль)</a:t>
            </a:r>
          </a:p>
          <a:p>
            <a:pPr algn="ctr"/>
            <a:r>
              <a:rPr lang="ru-RU" sz="3000" dirty="0" smtClean="0">
                <a:solidFill>
                  <a:srgbClr val="FF0000"/>
                </a:solidFill>
              </a:rPr>
              <a:t>либо</a:t>
            </a:r>
          </a:p>
          <a:p>
            <a:pPr algn="ctr"/>
            <a:r>
              <a:rPr lang="ru-RU" sz="2700" i="1" u="sng" dirty="0" smtClean="0">
                <a:solidFill>
                  <a:srgbClr val="7030A0"/>
                </a:solidFill>
                <a:hlinkClick r:id="rId3" action="ppaction://hlinksldjump"/>
              </a:rPr>
              <a:t>Повторяющиеся:</a:t>
            </a:r>
            <a:endParaRPr lang="ru-RU" sz="2700" i="1" u="sng" dirty="0" smtClean="0">
              <a:solidFill>
                <a:srgbClr val="7030A0"/>
              </a:solidFill>
            </a:endParaRPr>
          </a:p>
          <a:p>
            <a:pPr algn="ctr"/>
            <a:r>
              <a:rPr lang="ru-RU" sz="3000" dirty="0" smtClean="0">
                <a:solidFill>
                  <a:srgbClr val="FF0000"/>
                </a:solidFill>
              </a:rPr>
              <a:t>то… то</a:t>
            </a:r>
          </a:p>
          <a:p>
            <a:pPr algn="ctr"/>
            <a:r>
              <a:rPr lang="ru-RU" sz="3000" dirty="0">
                <a:solidFill>
                  <a:srgbClr val="FF0000"/>
                </a:solidFill>
              </a:rPr>
              <a:t>н</a:t>
            </a:r>
            <a:r>
              <a:rPr lang="ru-RU" sz="3000" dirty="0" smtClean="0">
                <a:solidFill>
                  <a:srgbClr val="FF0000"/>
                </a:solidFill>
              </a:rPr>
              <a:t>е то… не то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666206" y="3119454"/>
            <a:ext cx="344341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i="1" u="sng" dirty="0" smtClean="0">
                <a:solidFill>
                  <a:srgbClr val="7030A0"/>
                </a:solidFill>
                <a:hlinkClick r:id="rId2" action="ppaction://hlinksldjump"/>
              </a:rPr>
              <a:t>Одиночные союзы:</a:t>
            </a:r>
            <a:endParaRPr lang="ru-RU" sz="2800" i="1" u="sng" dirty="0" smtClean="0">
              <a:solidFill>
                <a:srgbClr val="7030A0"/>
              </a:solidFill>
            </a:endParaRPr>
          </a:p>
          <a:p>
            <a:pPr algn="r"/>
            <a:r>
              <a:rPr lang="ru-RU" sz="3000" dirty="0" smtClean="0">
                <a:solidFill>
                  <a:srgbClr val="FF0000"/>
                </a:solidFill>
              </a:rPr>
              <a:t>а</a:t>
            </a:r>
          </a:p>
          <a:p>
            <a:pPr algn="r"/>
            <a:r>
              <a:rPr lang="ru-RU" sz="3000" dirty="0" smtClean="0">
                <a:solidFill>
                  <a:srgbClr val="FF0000"/>
                </a:solidFill>
              </a:rPr>
              <a:t>но</a:t>
            </a:r>
          </a:p>
          <a:p>
            <a:pPr algn="r"/>
            <a:r>
              <a:rPr lang="ru-RU" sz="3000" dirty="0" smtClean="0">
                <a:solidFill>
                  <a:srgbClr val="FF0000"/>
                </a:solidFill>
              </a:rPr>
              <a:t>да (=но)</a:t>
            </a:r>
          </a:p>
          <a:p>
            <a:pPr algn="r"/>
            <a:r>
              <a:rPr lang="ru-RU" sz="3000" dirty="0" smtClean="0">
                <a:solidFill>
                  <a:srgbClr val="FF0000"/>
                </a:solidFill>
              </a:rPr>
              <a:t>зато</a:t>
            </a:r>
          </a:p>
          <a:p>
            <a:pPr algn="r"/>
            <a:r>
              <a:rPr lang="ru-RU" sz="3000" dirty="0" smtClean="0">
                <a:solidFill>
                  <a:srgbClr val="FF0000"/>
                </a:solidFill>
              </a:rPr>
              <a:t>однако</a:t>
            </a:r>
          </a:p>
        </p:txBody>
      </p:sp>
    </p:spTree>
    <p:extLst>
      <p:ext uri="{BB962C8B-B14F-4D97-AF65-F5344CB8AC3E}">
        <p14:creationId xmlns:p14="http://schemas.microsoft.com/office/powerpoint/2010/main" val="4339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53080" y="282189"/>
            <a:ext cx="11516497" cy="1348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Пунктуация при однородных членах, связанных сочинительными союзами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11246" y="2001795"/>
            <a:ext cx="2400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Запятая</a:t>
            </a:r>
            <a:endParaRPr lang="ru-RU" sz="4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835606" y="2709681"/>
            <a:ext cx="922641" cy="112915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635575" y="2709681"/>
            <a:ext cx="951474" cy="10550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90861" y="3850911"/>
            <a:ext cx="3543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>
                <a:solidFill>
                  <a:srgbClr val="FF0000"/>
                </a:solidFill>
                <a:hlinkClick r:id="rId2" action="ppaction://hlinksldjump"/>
              </a:rPr>
              <a:t>Не </a:t>
            </a:r>
            <a:r>
              <a:rPr lang="ru-RU" sz="4000" dirty="0" smtClean="0">
                <a:solidFill>
                  <a:srgbClr val="FF0000"/>
                </a:solidFill>
                <a:hlinkClick r:id="rId2" action="ppaction://hlinksldjump"/>
              </a:rPr>
              <a:t>ставится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23964" y="3838832"/>
            <a:ext cx="2434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hlinkClick r:id="rId3" action="ppaction://hlinksldjump"/>
              </a:rPr>
              <a:t>Ставится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50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53080" y="282190"/>
            <a:ext cx="11516497" cy="6981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1. Перед </a:t>
            </a:r>
            <a:r>
              <a:rPr lang="ru-RU" sz="4000" u="sng" dirty="0" smtClean="0">
                <a:solidFill>
                  <a:srgbClr val="FF0000"/>
                </a:solidFill>
              </a:rPr>
              <a:t>противительными</a:t>
            </a:r>
            <a:r>
              <a:rPr lang="ru-RU" sz="4000" dirty="0" smtClean="0">
                <a:solidFill>
                  <a:srgbClr val="FF0000"/>
                </a:solidFill>
              </a:rPr>
              <a:t> союзами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" name="Двойные круглые скобки 1"/>
          <p:cNvSpPr/>
          <p:nvPr/>
        </p:nvSpPr>
        <p:spPr>
          <a:xfrm>
            <a:off x="362464" y="1696994"/>
            <a:ext cx="1573428" cy="551935"/>
          </a:xfrm>
          <a:prstGeom prst="bracketPair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62464" y="1696993"/>
            <a:ext cx="258945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 err="1" smtClean="0"/>
              <a:t>О,а</a:t>
            </a:r>
            <a:r>
              <a:rPr lang="ru-RU" sz="4500" dirty="0" smtClean="0"/>
              <a:t> О </a:t>
            </a:r>
            <a:endParaRPr lang="ru-RU" sz="4500" dirty="0"/>
          </a:p>
        </p:txBody>
      </p:sp>
      <p:sp>
        <p:nvSpPr>
          <p:cNvPr id="10" name="TextBox 9"/>
          <p:cNvSpPr txBox="1"/>
          <p:nvPr/>
        </p:nvSpPr>
        <p:spPr>
          <a:xfrm>
            <a:off x="267728" y="3489664"/>
            <a:ext cx="23436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 smtClean="0"/>
              <a:t>О, но О</a:t>
            </a:r>
            <a:endParaRPr lang="ru-RU" sz="4500" dirty="0"/>
          </a:p>
        </p:txBody>
      </p:sp>
      <p:sp>
        <p:nvSpPr>
          <p:cNvPr id="14" name="Двойные круглые скобки 13"/>
          <p:cNvSpPr/>
          <p:nvPr/>
        </p:nvSpPr>
        <p:spPr>
          <a:xfrm>
            <a:off x="267727" y="3601817"/>
            <a:ext cx="2343668" cy="591241"/>
          </a:xfrm>
          <a:prstGeom prst="bracketPair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67727" y="5248442"/>
            <a:ext cx="278358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 smtClean="0"/>
              <a:t>О, </a:t>
            </a:r>
            <a:r>
              <a:rPr lang="ru-RU" sz="4500" dirty="0" err="1" smtClean="0"/>
              <a:t>затоО</a:t>
            </a:r>
            <a:endParaRPr lang="ru-RU" sz="4500" dirty="0"/>
          </a:p>
        </p:txBody>
      </p:sp>
      <p:sp>
        <p:nvSpPr>
          <p:cNvPr id="16" name="Двойные круглые скобки 15"/>
          <p:cNvSpPr/>
          <p:nvPr/>
        </p:nvSpPr>
        <p:spPr>
          <a:xfrm>
            <a:off x="267728" y="5397662"/>
            <a:ext cx="2343667" cy="635609"/>
          </a:xfrm>
          <a:prstGeom prst="bracketPair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439297" y="1488813"/>
            <a:ext cx="8291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Он приедет </a:t>
            </a:r>
            <a:r>
              <a:rPr lang="ru-RU" sz="4000" dirty="0" smtClean="0">
                <a:solidFill>
                  <a:srgbClr val="7030A0"/>
                </a:solidFill>
              </a:rPr>
              <a:t>не сегодня</a:t>
            </a:r>
            <a:r>
              <a:rPr lang="ru-RU" sz="4000" dirty="0" smtClean="0"/>
              <a:t>, </a:t>
            </a:r>
            <a:r>
              <a:rPr lang="ru-RU" sz="4000" dirty="0" smtClean="0">
                <a:solidFill>
                  <a:srgbClr val="C00000"/>
                </a:solidFill>
              </a:rPr>
              <a:t>а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7030A0"/>
                </a:solidFill>
              </a:rPr>
              <a:t>завтра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3534034" y="5248441"/>
            <a:ext cx="8196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Он был </a:t>
            </a:r>
            <a:r>
              <a:rPr lang="ru-RU" sz="4000" dirty="0" smtClean="0">
                <a:solidFill>
                  <a:srgbClr val="7030A0"/>
                </a:solidFill>
              </a:rPr>
              <a:t>глупым</a:t>
            </a:r>
            <a:r>
              <a:rPr lang="ru-RU" sz="4000" dirty="0" smtClean="0"/>
              <a:t>, </a:t>
            </a:r>
            <a:r>
              <a:rPr lang="ru-RU" sz="4000" dirty="0">
                <a:solidFill>
                  <a:srgbClr val="C00000"/>
                </a:solidFill>
              </a:rPr>
              <a:t>зато</a:t>
            </a:r>
            <a:r>
              <a:rPr lang="ru-RU" sz="4000" dirty="0"/>
              <a:t> </a:t>
            </a:r>
            <a:r>
              <a:rPr lang="ru-RU" sz="4000" dirty="0" smtClean="0">
                <a:solidFill>
                  <a:srgbClr val="7030A0"/>
                </a:solidFill>
              </a:rPr>
              <a:t>красивым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39297" y="3405932"/>
            <a:ext cx="800340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500" dirty="0"/>
              <a:t>На улице было </a:t>
            </a:r>
            <a:r>
              <a:rPr lang="ru-RU" sz="4500" dirty="0">
                <a:solidFill>
                  <a:srgbClr val="7030A0"/>
                </a:solidFill>
              </a:rPr>
              <a:t>тепло</a:t>
            </a:r>
            <a:r>
              <a:rPr lang="ru-RU" sz="4500" dirty="0"/>
              <a:t>, </a:t>
            </a:r>
            <a:r>
              <a:rPr lang="ru-RU" sz="4500" dirty="0">
                <a:solidFill>
                  <a:srgbClr val="C00000"/>
                </a:solidFill>
              </a:rPr>
              <a:t>но</a:t>
            </a:r>
            <a:r>
              <a:rPr lang="ru-RU" sz="4500" dirty="0"/>
              <a:t> </a:t>
            </a:r>
            <a:r>
              <a:rPr lang="ru-RU" sz="4500" dirty="0">
                <a:solidFill>
                  <a:srgbClr val="7030A0"/>
                </a:solidFill>
              </a:rPr>
              <a:t>свежо</a:t>
            </a:r>
            <a:r>
              <a:rPr lang="ru-RU" sz="4500" dirty="0"/>
              <a:t>.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8987481" y="2273643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530281" y="4203119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220465" y="6033271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3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53080" y="282190"/>
            <a:ext cx="11516497" cy="6981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2</a:t>
            </a:r>
            <a:r>
              <a:rPr lang="ru-RU" sz="4000" dirty="0" smtClean="0">
                <a:solidFill>
                  <a:srgbClr val="FF0000"/>
                </a:solidFill>
              </a:rPr>
              <a:t>. Перед </a:t>
            </a:r>
            <a:r>
              <a:rPr lang="ru-RU" sz="4000" u="sng" dirty="0" smtClean="0">
                <a:solidFill>
                  <a:srgbClr val="FF0000"/>
                </a:solidFill>
              </a:rPr>
              <a:t>повторяющимися</a:t>
            </a:r>
            <a:r>
              <a:rPr lang="ru-RU" sz="4000" dirty="0" smtClean="0">
                <a:solidFill>
                  <a:srgbClr val="FF0000"/>
                </a:solidFill>
              </a:rPr>
              <a:t> союзами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" name="Двойные круглые скобки 1"/>
          <p:cNvSpPr/>
          <p:nvPr/>
        </p:nvSpPr>
        <p:spPr>
          <a:xfrm>
            <a:off x="152398" y="2024757"/>
            <a:ext cx="2137721" cy="622494"/>
          </a:xfrm>
          <a:prstGeom prst="bracketPair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9468" y="1934403"/>
            <a:ext cx="46608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 smtClean="0"/>
              <a:t>и О, </a:t>
            </a:r>
            <a:r>
              <a:rPr lang="ru-RU" sz="4500" dirty="0" err="1" smtClean="0">
                <a:solidFill>
                  <a:srgbClr val="0070C0"/>
                </a:solidFill>
              </a:rPr>
              <a:t>и</a:t>
            </a:r>
            <a:r>
              <a:rPr lang="ru-RU" sz="4500" dirty="0" err="1"/>
              <a:t>О</a:t>
            </a:r>
            <a:endParaRPr lang="ru-RU" sz="4500" dirty="0"/>
          </a:p>
        </p:txBody>
      </p:sp>
      <p:sp>
        <p:nvSpPr>
          <p:cNvPr id="10" name="TextBox 9"/>
          <p:cNvSpPr txBox="1"/>
          <p:nvPr/>
        </p:nvSpPr>
        <p:spPr>
          <a:xfrm>
            <a:off x="255372" y="4396161"/>
            <a:ext cx="30304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 smtClean="0"/>
              <a:t>ни О, </a:t>
            </a:r>
            <a:r>
              <a:rPr lang="ru-RU" sz="4500" dirty="0" err="1" smtClean="0">
                <a:solidFill>
                  <a:srgbClr val="0070C0"/>
                </a:solidFill>
              </a:rPr>
              <a:t>ни</a:t>
            </a:r>
            <a:r>
              <a:rPr lang="ru-RU" sz="4500" dirty="0" err="1"/>
              <a:t>О</a:t>
            </a:r>
            <a:r>
              <a:rPr lang="ru-RU" sz="4500" dirty="0" smtClean="0"/>
              <a:t> </a:t>
            </a:r>
            <a:endParaRPr lang="ru-RU" sz="4500" dirty="0"/>
          </a:p>
        </p:txBody>
      </p:sp>
      <p:sp>
        <p:nvSpPr>
          <p:cNvPr id="14" name="Двойные круглые скобки 13"/>
          <p:cNvSpPr/>
          <p:nvPr/>
        </p:nvSpPr>
        <p:spPr>
          <a:xfrm>
            <a:off x="189469" y="4492956"/>
            <a:ext cx="2792627" cy="591241"/>
          </a:xfrm>
          <a:prstGeom prst="bracketPair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52398" y="3129291"/>
            <a:ext cx="12039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В </a:t>
            </a:r>
            <a:r>
              <a:rPr lang="ru-RU" sz="4000" dirty="0" smtClean="0"/>
              <a:t>голосе было</a:t>
            </a:r>
            <a:r>
              <a:rPr lang="ru-RU" sz="4000" dirty="0"/>
              <a:t> </a:t>
            </a:r>
            <a:r>
              <a:rPr lang="ru-RU" sz="4000" dirty="0">
                <a:solidFill>
                  <a:srgbClr val="C00000"/>
                </a:solidFill>
              </a:rPr>
              <a:t>и</a:t>
            </a:r>
            <a:r>
              <a:rPr lang="ru-RU" sz="4000" dirty="0">
                <a:solidFill>
                  <a:srgbClr val="0070C0"/>
                </a:solidFill>
              </a:rPr>
              <a:t> восхищение</a:t>
            </a:r>
            <a:r>
              <a:rPr lang="ru-RU" sz="4000" dirty="0"/>
              <a:t>, </a:t>
            </a:r>
            <a:r>
              <a:rPr lang="ru-RU" sz="4000" dirty="0">
                <a:solidFill>
                  <a:srgbClr val="C00000"/>
                </a:solidFill>
              </a:rPr>
              <a:t>и</a:t>
            </a:r>
            <a:r>
              <a:rPr lang="ru-RU" sz="4000" dirty="0"/>
              <a:t> </a:t>
            </a:r>
            <a:r>
              <a:rPr lang="ru-RU" sz="4000" dirty="0" smtClean="0">
                <a:solidFill>
                  <a:srgbClr val="0070C0"/>
                </a:solidFill>
              </a:rPr>
              <a:t>благодарность.</a:t>
            </a:r>
            <a:endParaRPr lang="ru-RU" sz="4000" dirty="0">
              <a:solidFill>
                <a:srgbClr val="0070C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6310185" y="3792677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2398" y="5486983"/>
            <a:ext cx="10631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В </a:t>
            </a:r>
            <a:r>
              <a:rPr lang="ru-RU" sz="4000" dirty="0" smtClean="0"/>
              <a:t>голосе не было</a:t>
            </a:r>
            <a:r>
              <a:rPr lang="ru-RU" sz="4000" dirty="0"/>
              <a:t> </a:t>
            </a:r>
            <a:r>
              <a:rPr lang="ru-RU" sz="4000" dirty="0" smtClean="0">
                <a:solidFill>
                  <a:srgbClr val="C00000"/>
                </a:solidFill>
              </a:rPr>
              <a:t>ни</a:t>
            </a:r>
            <a:r>
              <a:rPr lang="ru-RU" sz="4000" dirty="0" smtClean="0">
                <a:solidFill>
                  <a:srgbClr val="0070C0"/>
                </a:solidFill>
              </a:rPr>
              <a:t> восхищения</a:t>
            </a:r>
            <a:r>
              <a:rPr lang="ru-RU" sz="4000" dirty="0" smtClean="0"/>
              <a:t>, </a:t>
            </a:r>
            <a:r>
              <a:rPr lang="ru-RU" sz="4000" dirty="0" smtClean="0">
                <a:solidFill>
                  <a:srgbClr val="C00000"/>
                </a:solidFill>
              </a:rPr>
              <a:t>ни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70C0"/>
                </a:solidFill>
              </a:rPr>
              <a:t>благодарности.</a:t>
            </a:r>
            <a:endParaRPr lang="ru-RU" sz="4000" dirty="0">
              <a:solidFill>
                <a:srgbClr val="0070C0"/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7228704" y="6194869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886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3534034" y="1567485"/>
            <a:ext cx="1252153" cy="91628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53080" y="282190"/>
            <a:ext cx="11516497" cy="6981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3. Перед </a:t>
            </a:r>
            <a:r>
              <a:rPr lang="ru-RU" sz="4000" u="sng" dirty="0" smtClean="0">
                <a:solidFill>
                  <a:srgbClr val="FF0000"/>
                </a:solidFill>
              </a:rPr>
              <a:t>второй частью двойных</a:t>
            </a:r>
            <a:r>
              <a:rPr lang="ru-RU" sz="4000" dirty="0" smtClean="0">
                <a:solidFill>
                  <a:srgbClr val="FF0000"/>
                </a:solidFill>
              </a:rPr>
              <a:t> союзов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" name="Двойные круглые скобки 1"/>
          <p:cNvSpPr/>
          <p:nvPr/>
        </p:nvSpPr>
        <p:spPr>
          <a:xfrm>
            <a:off x="362463" y="1696994"/>
            <a:ext cx="4934467" cy="551935"/>
          </a:xfrm>
          <a:prstGeom prst="bracketPair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53080" y="1546065"/>
            <a:ext cx="86070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 smtClean="0">
                <a:solidFill>
                  <a:srgbClr val="C00000"/>
                </a:solidFill>
              </a:rPr>
              <a:t>не только </a:t>
            </a:r>
            <a:r>
              <a:rPr lang="ru-RU" sz="4500" dirty="0" smtClean="0"/>
              <a:t>О, </a:t>
            </a:r>
            <a:r>
              <a:rPr lang="ru-RU" sz="4500" dirty="0" smtClean="0">
                <a:solidFill>
                  <a:srgbClr val="C00000"/>
                </a:solidFill>
              </a:rPr>
              <a:t>но </a:t>
            </a:r>
            <a:r>
              <a:rPr lang="ru-RU" sz="4500" dirty="0" err="1" smtClean="0">
                <a:solidFill>
                  <a:srgbClr val="C00000"/>
                </a:solidFill>
              </a:rPr>
              <a:t>и</a:t>
            </a:r>
            <a:r>
              <a:rPr lang="ru-RU" sz="4500" dirty="0" err="1"/>
              <a:t>О</a:t>
            </a:r>
            <a:endParaRPr lang="ru-RU" sz="4500" dirty="0"/>
          </a:p>
          <a:p>
            <a:endParaRPr lang="ru-RU" sz="45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5429" y="3352565"/>
            <a:ext cx="10498002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500" dirty="0"/>
              <a:t>На улице было </a:t>
            </a:r>
            <a:r>
              <a:rPr lang="ru-RU" sz="4500" dirty="0" smtClean="0"/>
              <a:t>не только </a:t>
            </a:r>
            <a:r>
              <a:rPr lang="ru-RU" sz="4500" dirty="0" smtClean="0">
                <a:solidFill>
                  <a:srgbClr val="7030A0"/>
                </a:solidFill>
              </a:rPr>
              <a:t>тепло</a:t>
            </a:r>
            <a:r>
              <a:rPr lang="ru-RU" sz="4500" dirty="0"/>
              <a:t>, </a:t>
            </a:r>
            <a:r>
              <a:rPr lang="ru-RU" sz="4500" dirty="0">
                <a:solidFill>
                  <a:srgbClr val="C00000"/>
                </a:solidFill>
              </a:rPr>
              <a:t>но</a:t>
            </a:r>
            <a:r>
              <a:rPr lang="ru-RU" sz="4500" dirty="0"/>
              <a:t> </a:t>
            </a:r>
            <a:r>
              <a:rPr lang="ru-RU" sz="4500" dirty="0">
                <a:solidFill>
                  <a:srgbClr val="7030A0"/>
                </a:solidFill>
              </a:rPr>
              <a:t>свежо</a:t>
            </a:r>
            <a:r>
              <a:rPr lang="ru-RU" sz="4500" dirty="0"/>
              <a:t>.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8127610" y="4137630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18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53080" y="282190"/>
            <a:ext cx="11516497" cy="6981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4</a:t>
            </a:r>
            <a:r>
              <a:rPr lang="ru-RU" sz="4000" dirty="0" smtClean="0">
                <a:solidFill>
                  <a:srgbClr val="FF0000"/>
                </a:solidFill>
              </a:rPr>
              <a:t>. Перед союзом </a:t>
            </a:r>
            <a:r>
              <a:rPr lang="ru-RU" sz="4000" i="1" u="sng" dirty="0" smtClean="0">
                <a:solidFill>
                  <a:srgbClr val="FF0000"/>
                </a:solidFill>
              </a:rPr>
              <a:t>да и</a:t>
            </a:r>
            <a:r>
              <a:rPr lang="ru-RU" sz="4000" i="1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(имеет добавочное значение)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" name="Двойные круглые скобки 1"/>
          <p:cNvSpPr/>
          <p:nvPr/>
        </p:nvSpPr>
        <p:spPr>
          <a:xfrm>
            <a:off x="362463" y="1696994"/>
            <a:ext cx="2487829" cy="551935"/>
          </a:xfrm>
          <a:prstGeom prst="bracketPair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53080" y="1580546"/>
            <a:ext cx="2397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О, </a:t>
            </a:r>
            <a:r>
              <a:rPr lang="ru-RU" sz="4000" dirty="0" smtClean="0">
                <a:solidFill>
                  <a:srgbClr val="C00000"/>
                </a:solidFill>
              </a:rPr>
              <a:t>да и</a:t>
            </a:r>
            <a:r>
              <a:rPr lang="ru-RU" sz="4000" dirty="0" smtClean="0"/>
              <a:t> О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2463" y="2689651"/>
            <a:ext cx="1130000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Он хорошо </a:t>
            </a:r>
            <a:r>
              <a:rPr lang="ru-RU" sz="4000" dirty="0" smtClean="0">
                <a:solidFill>
                  <a:srgbClr val="7030A0"/>
                </a:solidFill>
              </a:rPr>
              <a:t>рисовал</a:t>
            </a:r>
            <a:r>
              <a:rPr lang="ru-RU" sz="4000" dirty="0" smtClean="0"/>
              <a:t>, </a:t>
            </a:r>
            <a:r>
              <a:rPr lang="ru-RU" sz="4000" dirty="0" smtClean="0">
                <a:solidFill>
                  <a:srgbClr val="C00000"/>
                </a:solidFill>
              </a:rPr>
              <a:t>да и </a:t>
            </a:r>
            <a:r>
              <a:rPr lang="ru-RU" sz="4000" dirty="0" smtClean="0">
                <a:solidFill>
                  <a:srgbClr val="7030A0"/>
                </a:solidFill>
              </a:rPr>
              <a:t>чертил</a:t>
            </a:r>
            <a:r>
              <a:rPr lang="ru-RU" sz="4000" dirty="0" smtClean="0"/>
              <a:t> </a:t>
            </a:r>
            <a:r>
              <a:rPr lang="ru-RU" sz="4500" dirty="0" smtClean="0"/>
              <a:t>неплохо.</a:t>
            </a:r>
            <a:endParaRPr lang="ru-RU" sz="45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120800" y="3454004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62463" y="3682308"/>
            <a:ext cx="118295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Он хорошо </a:t>
            </a:r>
            <a:r>
              <a:rPr lang="ru-RU" sz="4000" dirty="0" smtClean="0">
                <a:solidFill>
                  <a:srgbClr val="7030A0"/>
                </a:solidFill>
              </a:rPr>
              <a:t>рисовал</a:t>
            </a:r>
            <a:r>
              <a:rPr lang="ru-RU" sz="4000" dirty="0" smtClean="0"/>
              <a:t>, </a:t>
            </a:r>
            <a:r>
              <a:rPr lang="ru-RU" sz="4000" dirty="0" smtClean="0">
                <a:solidFill>
                  <a:srgbClr val="C00000"/>
                </a:solidFill>
              </a:rPr>
              <a:t>да </a:t>
            </a:r>
            <a:r>
              <a:rPr lang="ru-RU" sz="4000" u="sng" dirty="0" smtClean="0">
                <a:solidFill>
                  <a:srgbClr val="C00000"/>
                </a:solidFill>
              </a:rPr>
              <a:t>ещё</a:t>
            </a:r>
            <a:r>
              <a:rPr lang="ru-RU" sz="4000" dirty="0" smtClean="0">
                <a:solidFill>
                  <a:srgbClr val="C00000"/>
                </a:solidFill>
              </a:rPr>
              <a:t> и </a:t>
            </a:r>
            <a:r>
              <a:rPr lang="ru-RU" sz="4000" dirty="0" smtClean="0">
                <a:solidFill>
                  <a:srgbClr val="7030A0"/>
                </a:solidFill>
              </a:rPr>
              <a:t>чертил</a:t>
            </a:r>
            <a:r>
              <a:rPr lang="ru-RU" sz="4000" dirty="0" smtClean="0"/>
              <a:t> неплохо.</a:t>
            </a:r>
            <a:endParaRPr lang="ru-RU" sz="40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120800" y="4467138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51686" y="5008605"/>
            <a:ext cx="9271687" cy="587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158315" y="5251968"/>
            <a:ext cx="7974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C0E0D"/>
                </a:solidFill>
              </a:rPr>
              <a:t>Он слушал, слушал </a:t>
            </a:r>
            <a:r>
              <a:rPr lang="ru-RU" sz="4000" b="1" dirty="0">
                <a:solidFill>
                  <a:srgbClr val="C00000"/>
                </a:solidFill>
              </a:rPr>
              <a:t>да и</a:t>
            </a:r>
            <a:r>
              <a:rPr lang="ru-RU" sz="4000" dirty="0">
                <a:solidFill>
                  <a:srgbClr val="0C0E0D"/>
                </a:solidFill>
              </a:rPr>
              <a:t> заснул.</a:t>
            </a:r>
            <a:endParaRPr lang="ru-RU" sz="4000" dirty="0"/>
          </a:p>
        </p:txBody>
      </p:sp>
      <p:sp>
        <p:nvSpPr>
          <p:cNvPr id="14" name="Стрелка вверх 13">
            <a:hlinkClick r:id="rId2" action="ppaction://hlinksldjump"/>
          </p:cNvPr>
          <p:cNvSpPr/>
          <p:nvPr/>
        </p:nvSpPr>
        <p:spPr>
          <a:xfrm>
            <a:off x="205946" y="5750011"/>
            <a:ext cx="387178" cy="5189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97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53080" y="282190"/>
            <a:ext cx="11516497" cy="6981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1. Перед </a:t>
            </a:r>
            <a:r>
              <a:rPr lang="ru-RU" sz="4000" u="sng" dirty="0" smtClean="0">
                <a:solidFill>
                  <a:srgbClr val="FF0000"/>
                </a:solidFill>
              </a:rPr>
              <a:t>одиночными</a:t>
            </a:r>
            <a:r>
              <a:rPr lang="ru-RU" sz="4000" dirty="0" smtClean="0">
                <a:solidFill>
                  <a:srgbClr val="FF0000"/>
                </a:solidFill>
              </a:rPr>
              <a:t> союзами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" name="Двойные круглые скобки 1"/>
          <p:cNvSpPr/>
          <p:nvPr/>
        </p:nvSpPr>
        <p:spPr>
          <a:xfrm>
            <a:off x="362464" y="1696994"/>
            <a:ext cx="1573428" cy="551935"/>
          </a:xfrm>
          <a:prstGeom prst="bracketPair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62464" y="1581665"/>
            <a:ext cx="174642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 smtClean="0"/>
              <a:t>О и О</a:t>
            </a:r>
            <a:endParaRPr lang="ru-RU" sz="4500" dirty="0"/>
          </a:p>
        </p:txBody>
      </p:sp>
      <p:sp>
        <p:nvSpPr>
          <p:cNvPr id="10" name="TextBox 9"/>
          <p:cNvSpPr txBox="1"/>
          <p:nvPr/>
        </p:nvSpPr>
        <p:spPr>
          <a:xfrm>
            <a:off x="308915" y="4085612"/>
            <a:ext cx="409411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 smtClean="0"/>
              <a:t>О либо О</a:t>
            </a:r>
            <a:endParaRPr lang="ru-RU" sz="4500" dirty="0"/>
          </a:p>
        </p:txBody>
      </p:sp>
      <p:sp>
        <p:nvSpPr>
          <p:cNvPr id="14" name="Двойные круглые скобки 13"/>
          <p:cNvSpPr/>
          <p:nvPr/>
        </p:nvSpPr>
        <p:spPr>
          <a:xfrm>
            <a:off x="177111" y="4203119"/>
            <a:ext cx="2574327" cy="591241"/>
          </a:xfrm>
          <a:prstGeom prst="bracketPair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08915" y="2721957"/>
            <a:ext cx="11116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Часовой </a:t>
            </a:r>
            <a:r>
              <a:rPr lang="ru-RU" sz="4000" dirty="0">
                <a:solidFill>
                  <a:srgbClr val="7030A0"/>
                </a:solidFill>
              </a:rPr>
              <a:t>дошёл</a:t>
            </a:r>
            <a:r>
              <a:rPr lang="ru-RU" sz="4000" dirty="0"/>
              <a:t> до </a:t>
            </a:r>
            <a:r>
              <a:rPr lang="ru-RU" sz="4000" dirty="0" smtClean="0"/>
              <a:t>угла </a:t>
            </a:r>
            <a:r>
              <a:rPr lang="ru-RU" sz="4000" dirty="0">
                <a:solidFill>
                  <a:srgbClr val="C00000"/>
                </a:solidFill>
              </a:rPr>
              <a:t>и</a:t>
            </a:r>
            <a:r>
              <a:rPr lang="ru-RU" sz="4000" dirty="0"/>
              <a:t> </a:t>
            </a:r>
            <a:r>
              <a:rPr lang="ru-RU" sz="4000" dirty="0">
                <a:solidFill>
                  <a:srgbClr val="7030A0"/>
                </a:solidFill>
              </a:rPr>
              <a:t>повернул</a:t>
            </a:r>
            <a:r>
              <a:rPr lang="ru-RU" sz="4000" dirty="0"/>
              <a:t> </a:t>
            </a:r>
            <a:r>
              <a:rPr lang="ru-RU" sz="4000" dirty="0" smtClean="0"/>
              <a:t>обратно.</a:t>
            </a:r>
            <a:endParaRPr lang="ru-RU" sz="40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935362" y="3506787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5902" y="5546117"/>
            <a:ext cx="11040523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500" dirty="0">
                <a:latin typeface="Times New Roman" panose="02020603050405020304" pitchFamily="18" charset="0"/>
              </a:rPr>
              <a:t>Цветы </a:t>
            </a:r>
            <a:r>
              <a:rPr lang="ru-RU" sz="4500" dirty="0" smtClean="0">
                <a:latin typeface="Times New Roman" panose="02020603050405020304" pitchFamily="18" charset="0"/>
              </a:rPr>
              <a:t>лучше собирать </a:t>
            </a:r>
            <a:r>
              <a:rPr lang="ru-RU" sz="4500" dirty="0">
                <a:solidFill>
                  <a:srgbClr val="7030A0"/>
                </a:solidFill>
                <a:latin typeface="Times New Roman" panose="02020603050405020304" pitchFamily="18" charset="0"/>
              </a:rPr>
              <a:t>утром</a:t>
            </a:r>
            <a:r>
              <a:rPr lang="ru-RU" sz="4500" dirty="0">
                <a:latin typeface="Times New Roman" panose="02020603050405020304" pitchFamily="18" charset="0"/>
              </a:rPr>
              <a:t> </a:t>
            </a:r>
            <a:r>
              <a:rPr lang="ru-RU" sz="45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либо</a:t>
            </a:r>
            <a:r>
              <a:rPr lang="ru-RU" sz="4500" dirty="0" smtClean="0">
                <a:latin typeface="Times New Roman" panose="02020603050405020304" pitchFamily="18" charset="0"/>
              </a:rPr>
              <a:t> </a:t>
            </a:r>
            <a:r>
              <a:rPr lang="ru-RU" sz="45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вечером</a:t>
            </a:r>
            <a:r>
              <a:rPr lang="ru-RU" sz="4500" dirty="0" smtClean="0">
                <a:latin typeface="Times New Roman" panose="02020603050405020304" pitchFamily="18" charset="0"/>
              </a:rPr>
              <a:t>.</a:t>
            </a:r>
            <a:endParaRPr lang="ru-RU" sz="45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7224582" y="6262513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30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53080" y="282190"/>
            <a:ext cx="11516497" cy="6981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2</a:t>
            </a:r>
            <a:r>
              <a:rPr lang="ru-RU" sz="4000" dirty="0" smtClean="0">
                <a:solidFill>
                  <a:srgbClr val="FF0000"/>
                </a:solidFill>
              </a:rPr>
              <a:t>. Во фразеологизмах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3548" y="2133600"/>
            <a:ext cx="107938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 smtClean="0"/>
              <a:t>Мальчик проснулся </a:t>
            </a:r>
            <a:r>
              <a:rPr lang="ru-RU" sz="4500" dirty="0" smtClean="0">
                <a:solidFill>
                  <a:srgbClr val="C00000"/>
                </a:solidFill>
              </a:rPr>
              <a:t>ни</a:t>
            </a:r>
            <a:r>
              <a:rPr lang="ru-RU" sz="4500" dirty="0" smtClean="0"/>
              <a:t> </a:t>
            </a:r>
            <a:r>
              <a:rPr lang="ru-RU" sz="4500" dirty="0" smtClean="0">
                <a:solidFill>
                  <a:srgbClr val="7030A0"/>
                </a:solidFill>
              </a:rPr>
              <a:t>свет</a:t>
            </a:r>
            <a:r>
              <a:rPr lang="ru-RU" sz="4500" dirty="0" smtClean="0"/>
              <a:t> </a:t>
            </a:r>
            <a:r>
              <a:rPr lang="ru-RU" sz="4500" dirty="0" smtClean="0">
                <a:solidFill>
                  <a:srgbClr val="C00000"/>
                </a:solidFill>
              </a:rPr>
              <a:t>ни</a:t>
            </a:r>
            <a:r>
              <a:rPr lang="ru-RU" sz="4500" dirty="0" smtClean="0"/>
              <a:t> </a:t>
            </a:r>
            <a:r>
              <a:rPr lang="ru-RU" sz="4500" dirty="0" smtClean="0">
                <a:solidFill>
                  <a:srgbClr val="7030A0"/>
                </a:solidFill>
              </a:rPr>
              <a:t>заря</a:t>
            </a:r>
            <a:r>
              <a:rPr lang="ru-RU" sz="4500" dirty="0" smtClean="0"/>
              <a:t>.</a:t>
            </a:r>
            <a:endParaRPr lang="ru-RU" sz="45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8439665" y="2907660"/>
            <a:ext cx="34598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98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369</TotalTime>
  <Words>261</Words>
  <Application>Microsoft Office PowerPoint</Application>
  <PresentationFormat>Произвольный</PresentationFormat>
  <Paragraphs>61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седьмое января Классная работа</dc:title>
  <dc:creator>Дмитрий Хаткевич</dc:creator>
  <cp:lastModifiedBy>Методический центр-2</cp:lastModifiedBy>
  <cp:revision>28</cp:revision>
  <dcterms:created xsi:type="dcterms:W3CDTF">2020-01-26T09:05:00Z</dcterms:created>
  <dcterms:modified xsi:type="dcterms:W3CDTF">2021-02-03T13:35:43Z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482601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