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64" r:id="rId4"/>
    <p:sldId id="259" r:id="rId5"/>
    <p:sldId id="262" r:id="rId6"/>
    <p:sldId id="263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38C5A5-6E95-45C9-BA3E-5C299135C9D2}" v="6528" dt="2019-09-22T12:04:57.306"/>
    <p1510:client id="{FA7736B5-0B0B-4169-B40E-FBE4C0BCF2C2}" v="1700" dt="2019-09-24T01:29:46.8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3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93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972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0894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164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2090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001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49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72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77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0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54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062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58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715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97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531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26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111" y="2485506"/>
            <a:ext cx="9341042" cy="41563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«Самостоятельная </a:t>
            </a:r>
            <a:r>
              <a:rPr lang="ru-RU" dirty="0">
                <a:solidFill>
                  <a:srgbClr val="002060"/>
                </a:solidFill>
                <a:latin typeface="Times New Roman"/>
                <a:cs typeface="Times New Roman"/>
              </a:rPr>
              <a:t>деятельность детей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в соответствии с ФГОС ДО»</a:t>
            </a:r>
            <a:b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dirty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                       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Подготовил: </a:t>
            </a:r>
            <a:r>
              <a:rPr lang="ru-RU" sz="14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Долгушина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А.Ж</a:t>
            </a:r>
            <a:r>
              <a:rPr lang="ru-RU" sz="1400" smtClean="0">
                <a:solidFill>
                  <a:srgbClr val="002060"/>
                </a:solidFill>
                <a:latin typeface="Times New Roman"/>
                <a:cs typeface="Times New Roman"/>
              </a:rPr>
              <a:t>., старший воспитатель 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высшей </a:t>
            </a:r>
            <a:b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                                                                                                  квалификационной категории</a:t>
            </a:r>
            <a:b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1400" dirty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sz="1400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14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Прокопьевский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ГО, 2019.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05851" y="103029"/>
            <a:ext cx="10951187" cy="1867087"/>
          </a:xfrm>
        </p:spPr>
        <p:txBody>
          <a:bodyPr>
            <a:normAutofit/>
          </a:bodyPr>
          <a:lstStyle/>
          <a:p>
            <a:pPr algn="ctr"/>
            <a:r>
              <a:rPr lang="ru-RU" sz="1500" dirty="0">
                <a:solidFill>
                  <a:srgbClr val="002060"/>
                </a:solidFill>
                <a:latin typeface="Times New Roman"/>
                <a:cs typeface="Times New Roman"/>
              </a:rPr>
              <a:t>Муниципальное автономное дошкольное образовательное учреждение</a:t>
            </a:r>
            <a:br>
              <a:rPr lang="ru-RU" sz="1500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1500" dirty="0">
                <a:solidFill>
                  <a:srgbClr val="002060"/>
                </a:solidFill>
                <a:latin typeface="Times New Roman"/>
                <a:cs typeface="Times New Roman"/>
              </a:rPr>
              <a:t>«Детский сад № 16 в честь иконы Божией Матери «Казанская»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     Консультация </a:t>
            </a:r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для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педагогов:</a:t>
            </a:r>
            <a:endParaRPr lang="ru-RU" sz="24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607514-5EB3-453D-8835-0A8C8F4CA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957" y="940279"/>
            <a:ext cx="8869837" cy="1320800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Самостоятельная 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деятельность детей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 это одна из основных моделей организации образовательного процесса детей дошкольного возраста.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6380B86-33CD-4595-98BE-FF9C03AA5040}"/>
              </a:ext>
            </a:extLst>
          </p:cNvPr>
          <p:cNvSpPr txBox="1"/>
          <p:nvPr/>
        </p:nvSpPr>
        <p:spPr>
          <a:xfrm>
            <a:off x="669985" y="2783457"/>
            <a:ext cx="8792422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    Самостоятельность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это обобщенное свойство личности, проявляющейся в инициативности, критичности, адекватной самооценке и чувстве личной ответственности за свою деятельность и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поведение.</a:t>
            </a:r>
            <a:endParaRPr lang="ru-RU" sz="2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endParaRPr lang="ru-RU" sz="2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     Инициативность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частный случай самостоятельности, стремление к инициативе,изменение форм деятельности или уклада жизни. Это мотивационное качество, рассматривается и как волевая характеристика поведения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1629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E49780-66AA-46F3-A53F-D535EB428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93298"/>
            <a:ext cx="8596668" cy="65944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Виды детской деятельности (ФГОС ДО)</a:t>
            </a:r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C8B1ED7-E1B1-428E-ABFE-92EF692C7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5794" y="809683"/>
            <a:ext cx="4947705" cy="46283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Ранний возрасте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(1 год - 3 года) </a:t>
            </a:r>
            <a:endParaRPr lang="ru-RU" sz="2000" b="1" i="1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редметная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деятельность и игры с составными и динамическими игрушками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д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вигательная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активность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экспериментирование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с материалами и веществами (песок, вода, тесто и пр.)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общение с взрослым и совместные игры со сверстниками под руководством взрослого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самообслуживание и действия с бытовыми предметами и орудиями (ложка, совок, лопатка и пр.)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восприятие смысла музыки, сказок, стихов, рассматривание картинок,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двигательная активность;</a:t>
            </a:r>
            <a:endParaRPr lang="ru-RU" sz="20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05E05F2-EA32-4257-96FE-0B8B41C74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61342" y="842339"/>
            <a:ext cx="6754457" cy="40389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Дошкольный возраст (3 года - 7 лет) </a:t>
            </a:r>
            <a:endParaRPr lang="ru-RU" sz="2000" b="1" i="1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игровая, включая сюжетно-ролевую игру, игру с правилами и другие виды игры,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Times New Roman"/>
              </a:rPr>
              <a:t> двигательная (овладение основными движениями)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общение и взаимодействие со взрослыми и сверстниками), 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познавательно-исследовательская (исследования объектов окружающего мира и экспериментирования с ними)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восприятие художественной литературы и фольклора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самообслуживание и элементарный бытовой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труд, конструирование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из разного материала, 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изобразительная</a:t>
            </a:r>
            <a:endParaRPr lang="ru-RU" sz="2000" dirty="0">
              <a:solidFill>
                <a:srgbClr val="002060"/>
              </a:solidFill>
              <a:latin typeface="Times New Roman"/>
              <a:ea typeface="+mn-lt"/>
              <a:cs typeface="Times New Roman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 восприятие и понимание смысла музыкальных произведений, пение, музыкально-ритмические движения, игры на детских музыкальных инструментах)</a:t>
            </a:r>
            <a:endParaRPr lang="ru-RU" sz="20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74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580E273-2056-48DA-BE69-C25C6CCF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002" y="0"/>
            <a:ext cx="9516818" cy="9038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Самостоятельная деятельность 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в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образовательных областях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F8F4663-2AA5-4351-9B7F-214FD8A0540A}"/>
              </a:ext>
            </a:extLst>
          </p:cNvPr>
          <p:cNvSpPr txBox="1"/>
          <p:nvPr/>
        </p:nvSpPr>
        <p:spPr>
          <a:xfrm>
            <a:off x="621359" y="908598"/>
            <a:ext cx="9828926" cy="62786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"Социально-коммуникативное развитие"</a:t>
            </a:r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Становление самостоятельности, целенаправленности и саморегуляции собственных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действий</a:t>
            </a:r>
          </a:p>
          <a:p>
            <a:endParaRPr lang="ru-RU" sz="1400" dirty="0">
              <a:solidFill>
                <a:srgbClr val="002060"/>
              </a:solidFill>
              <a:latin typeface="Trebuchet MS" panose="020B0603020202020204"/>
              <a:cs typeface="Times New Roman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"Познавательное развитие"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Развитие интересов детей, любознательности и познавательной мотивации, развитие творческой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активности</a:t>
            </a:r>
          </a:p>
          <a:p>
            <a:endParaRPr lang="ru-RU" sz="1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"Речевое развитие"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Овладение речью как средством общения и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культуры</a:t>
            </a:r>
          </a:p>
          <a:p>
            <a:endParaRPr lang="ru-RU" sz="1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"Художественно-эстетическое развитие"</a:t>
            </a:r>
            <a:endParaRPr lang="ru-RU" sz="2400" i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Реализация самостоятельной творческой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деятельности</a:t>
            </a:r>
          </a:p>
          <a:p>
            <a:endParaRPr lang="ru-RU" sz="14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"Физическое развитие"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Приобретение опыта в двигательной деятельности; становление целенаправленности и саморегуляции в двигательной сфере</a:t>
            </a:r>
            <a:endParaRPr lang="ru-RU" sz="24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endParaRPr lang="ru-RU" sz="24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455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A12DBDD-F947-4118-8FE2-777CC21F8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432" y="242003"/>
            <a:ext cx="8596668" cy="630687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Методика организации самостоятельной деятельности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6896750-2AA0-4CC7-9CF3-885DDF3A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919" y="1398589"/>
            <a:ext cx="8596668" cy="46859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Схема развития самостоятельной деятельности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E96927C-F36F-4864-9252-87CE3FE9E4B0}"/>
              </a:ext>
            </a:extLst>
          </p:cNvPr>
          <p:cNvSpPr txBox="1"/>
          <p:nvPr/>
        </p:nvSpPr>
        <p:spPr>
          <a:xfrm>
            <a:off x="799382" y="2150853"/>
            <a:ext cx="3936520" cy="7078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деятельность </a:t>
            </a:r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>совместно со взрослым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Стрелка: вниз 4">
            <a:extLst>
              <a:ext uri="{FF2B5EF4-FFF2-40B4-BE49-F238E27FC236}">
                <a16:creationId xmlns="" xmlns:a16="http://schemas.microsoft.com/office/drawing/2014/main" id="{700620C2-44A1-4756-8B7F-BC5440A5FB62}"/>
              </a:ext>
            </a:extLst>
          </p:cNvPr>
          <p:cNvSpPr/>
          <p:nvPr/>
        </p:nvSpPr>
        <p:spPr>
          <a:xfrm>
            <a:off x="4486936" y="2852633"/>
            <a:ext cx="488830" cy="690113"/>
          </a:xfrm>
          <a:prstGeom prst="downArrow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A043C27-DDAC-4C29-993B-033E80D91287}"/>
              </a:ext>
            </a:extLst>
          </p:cNvPr>
          <p:cNvSpPr txBox="1"/>
          <p:nvPr/>
        </p:nvSpPr>
        <p:spPr>
          <a:xfrm>
            <a:off x="2896679" y="3543659"/>
            <a:ext cx="3922142" cy="7078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совместная деятельность </a:t>
            </a:r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>со сверстниками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="" xmlns:a16="http://schemas.microsoft.com/office/drawing/2014/main" id="{EFF2136A-D190-4900-A753-D7C9F674F9E3}"/>
              </a:ext>
            </a:extLst>
          </p:cNvPr>
          <p:cNvSpPr/>
          <p:nvPr/>
        </p:nvSpPr>
        <p:spPr>
          <a:xfrm>
            <a:off x="4485140" y="4259817"/>
            <a:ext cx="488830" cy="675736"/>
          </a:xfrm>
          <a:prstGeom prst="downArrow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F41C605-C3F7-4E0C-A2A5-702E9C84D83F}"/>
              </a:ext>
            </a:extLst>
          </p:cNvPr>
          <p:cNvSpPr txBox="1"/>
          <p:nvPr/>
        </p:nvSpPr>
        <p:spPr>
          <a:xfrm>
            <a:off x="4552231" y="4940790"/>
            <a:ext cx="3879010" cy="70788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самостоятельная деятельность</a:t>
            </a:r>
          </a:p>
          <a:p>
            <a:pPr algn="ctr"/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7FD17D-F6CA-469F-B13B-CCDB86145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6310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Times New Roman"/>
                <a:cs typeface="Times New Roman"/>
              </a:rPr>
              <a:t>Методика организации самостоятельной деятельности</a:t>
            </a:r>
            <a:endParaRPr lang="ru-RU" sz="2800" dirty="0">
              <a:solidFill>
                <a:srgbClr val="002060"/>
              </a:solidFill>
              <a:ea typeface="+mj-lt"/>
              <a:cs typeface="+mj-lt"/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8496344-331E-4AE3-AE38-D96C289C4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14891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Учет возрастных и индивидуальных особенностей воспитанников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Составление перспективных и календарных планов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Организация самостоятельной деятельности с учетом возрастных и индивидуальных особенностей детей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Организация самостоятельной деятельности с учетом актуальной темы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Организация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предметно-развивающей </a:t>
            </a:r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среды</a:t>
            </a:r>
          </a:p>
        </p:txBody>
      </p:sp>
    </p:spTree>
    <p:extLst>
      <p:ext uri="{BB962C8B-B14F-4D97-AF65-F5344CB8AC3E}">
        <p14:creationId xmlns:p14="http://schemas.microsoft.com/office/powerpoint/2010/main" val="36753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7E3360-2287-4858-AFB9-DE9CA5D74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680" y="617764"/>
            <a:ext cx="9847497" cy="13208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Методика организации самостоятельной деятельности</a:t>
            </a:r>
            <a:endParaRPr lang="ru-RU" sz="2800" b="1" dirty="0">
              <a:solidFill>
                <a:srgbClr val="002060"/>
              </a:solidFill>
              <a:ea typeface="+mj-lt"/>
              <a:cs typeface="+mj-lt"/>
            </a:endParaRPr>
          </a:p>
          <a:p>
            <a:endParaRPr lang="ru-RU" sz="2800" b="1" dirty="0">
              <a:solidFill>
                <a:srgbClr val="002060"/>
              </a:solidFill>
              <a:ea typeface="+mj-lt"/>
              <a:cs typeface="+mj-lt"/>
            </a:endParaRPr>
          </a:p>
          <a:p>
            <a:endParaRPr lang="ru-RU"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F832788-EC68-4940-A2E2-D73175FA1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131" y="1980974"/>
            <a:ext cx="9933760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buNone/>
            </a:pPr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Принципы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организации </a:t>
            </a:r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предметно-пространственной развивающей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среды в соответствии с ФГОС ДО</a:t>
            </a:r>
            <a:endParaRPr lang="ru-RU" sz="2400" dirty="0">
              <a:solidFill>
                <a:srgbClr val="002060"/>
              </a:solidFill>
              <a:ea typeface="+mn-lt"/>
              <a:cs typeface="+mn-lt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Доступность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Трансформируемость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Вариативность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Полифункциональность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cs typeface="Times New Roman"/>
              </a:rPr>
              <a:t>Безопасность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Содержательная насыщенность</a:t>
            </a:r>
            <a:endParaRPr lang="ru-RU" sz="24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87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8182A6-A2AA-4D0D-A835-8AEEC218D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0614"/>
            <a:ext cx="8596668" cy="1320800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/>
                <a:cs typeface="Times New Roman"/>
              </a:rPr>
              <a:t>Главный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принцип </a:t>
            </a:r>
            <a:r>
              <a:rPr lang="ru-RU" sz="2800" dirty="0">
                <a:solidFill>
                  <a:srgbClr val="002060"/>
                </a:solidFill>
                <a:latin typeface="Times New Roman"/>
                <a:cs typeface="Times New Roman"/>
              </a:rPr>
              <a:t>организации самостоятельной деятельности - поддержка инициативности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BD901B-989D-405F-A720-F8986501F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/>
                <a:cs typeface="Times New Roman"/>
              </a:rPr>
              <a:t>Характеристика инициативной личности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произвольность поведения;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самостоятельность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развитая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эмоционально волевая сфера;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инициатива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в различных видах деятельности;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стремление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к самореализации;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общительность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творческий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подход к деятельности;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высокий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уровень умственных способностей; </a:t>
            </a: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познавательная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+mn-lt"/>
                <a:cs typeface="+mn-lt"/>
              </a:rPr>
              <a:t>активность</a:t>
            </a:r>
            <a:r>
              <a:rPr lang="ru-RU" sz="2400" dirty="0">
                <a:solidFill>
                  <a:srgbClr val="002060"/>
                </a:solidFill>
                <a:ea typeface="+mn-lt"/>
                <a:cs typeface="+mn-lt"/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12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8182A6-A2AA-4D0D-A835-8AEEC218D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127" y="217714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Спасибо за внимание!!!!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3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227</Words>
  <Application>Microsoft Office PowerPoint</Application>
  <PresentationFormat>Произвольный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Facet</vt:lpstr>
      <vt:lpstr>«Самостоятельная деятельность детей  в соответствии с ФГОС ДО»                          Подготовил: Долгушина А.Ж., старший воспитатель высшей                                                                                                     квалификационной категории   Прокопьевский ГО, 2019.</vt:lpstr>
      <vt:lpstr>     Самостоятельная деятельность детей - это одна из основных моделей организации образовательного процесса детей дошкольного возраста.</vt:lpstr>
      <vt:lpstr>Виды детской деятельности (ФГОС ДО)</vt:lpstr>
      <vt:lpstr>Самостоятельная деятельность  в образовательных областях</vt:lpstr>
      <vt:lpstr>Методика организации самостоятельной деятельности</vt:lpstr>
      <vt:lpstr>Методика организации самостоятельной деятельности </vt:lpstr>
      <vt:lpstr>Методика организации самостоятельной деятельности  </vt:lpstr>
      <vt:lpstr>Главный принцип организации самостоятельной деятельности - поддержка инициативности</vt:lpstr>
      <vt:lpstr>Спасибо за внимание!!!!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Пользователь</cp:lastModifiedBy>
  <cp:revision>1443</cp:revision>
  <dcterms:created xsi:type="dcterms:W3CDTF">2012-07-30T23:42:41Z</dcterms:created>
  <dcterms:modified xsi:type="dcterms:W3CDTF">2021-10-26T09:29:05Z</dcterms:modified>
</cp:coreProperties>
</file>