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69" r:id="rId2"/>
    <p:sldId id="272" r:id="rId3"/>
    <p:sldId id="256" r:id="rId4"/>
    <p:sldId id="271" r:id="rId5"/>
    <p:sldId id="257" r:id="rId6"/>
    <p:sldId id="260" r:id="rId7"/>
    <p:sldId id="258" r:id="rId8"/>
    <p:sldId id="259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3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0000"/>
    <a:srgbClr val="FF3300"/>
    <a:srgbClr val="EDED33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701" autoAdjust="0"/>
  </p:normalViewPr>
  <p:slideViewPr>
    <p:cSldViewPr>
      <p:cViewPr>
        <p:scale>
          <a:sx n="73" d="100"/>
          <a:sy n="73" d="100"/>
        </p:scale>
        <p:origin x="-12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DC49E-95E3-4AAB-BFE4-3372FC9782B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A0029-C6EA-434C-98AA-2018425A16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29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A0029-C6EA-434C-98AA-2018425A16A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A0029-C6EA-434C-98AA-2018425A16A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A0029-C6EA-434C-98AA-2018425A16A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A0029-C6EA-434C-98AA-2018425A16A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A0029-C6EA-434C-98AA-2018425A16A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A0029-C6EA-434C-98AA-2018425A16A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A0029-C6EA-434C-98AA-2018425A16A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A0029-C6EA-434C-98AA-2018425A16A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ndars.ru/shkola/bezopasnost-zhiznedeyatelnosti/vooruzhennye-sily.html" TargetMode="External"/><Relationship Id="rId7" Type="http://schemas.openxmlformats.org/officeDocument/2006/relationships/hyperlink" Target="http://dic.academic.ru/dic.nsf/bse/75853/%D0%92%D0%BE%D0%BE%D1%80%D1%83%D0%B6%D1%91%D0%BD%D0%BD%D1%8B%D0%B5" TargetMode="External"/><Relationship Id="rId2" Type="http://schemas.openxmlformats.org/officeDocument/2006/relationships/hyperlink" Target="http://www.liveinternet.ru/users/4427164/rubric/2223197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il.ru/index.htm" TargetMode="External"/><Relationship Id="rId5" Type="http://schemas.openxmlformats.org/officeDocument/2006/relationships/hyperlink" Target="http://armyrus.ru/" TargetMode="External"/><Relationship Id="rId4" Type="http://schemas.openxmlformats.org/officeDocument/2006/relationships/hyperlink" Target="http://albert-os.narod.ru/Rod.html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№1 г. Чадана</a:t>
            </a: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3"/>
            <a:ext cx="8229600" cy="3967653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ru-RU" sz="40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Структура вооруженных сил Российской Федерации</a:t>
            </a:r>
          </a:p>
          <a:p>
            <a:pPr marL="0" indent="0" algn="ctr">
              <a:buNone/>
            </a:pPr>
            <a:endParaRPr lang="ru-RU" sz="40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dirty="0">
              <a:solidFill>
                <a:srgbClr val="FF0000"/>
              </a:solidFill>
            </a:endParaRPr>
          </a:p>
          <a:p>
            <a:pPr marL="0" indent="0" algn="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Подготовил:</a:t>
            </a:r>
          </a:p>
          <a:p>
            <a:pPr marL="0" indent="0" algn="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преподаватель </a:t>
            </a:r>
            <a:r>
              <a:rPr lang="ru-RU" sz="2400" dirty="0" smtClean="0">
                <a:solidFill>
                  <a:srgbClr val="FF0000"/>
                </a:solidFill>
              </a:rPr>
              <a:t>ОБЖ</a:t>
            </a:r>
            <a:endParaRPr lang="ru-RU" sz="2400" dirty="0" smtClean="0">
              <a:solidFill>
                <a:srgbClr val="FF0000"/>
              </a:solidFill>
            </a:endParaRPr>
          </a:p>
          <a:p>
            <a:pPr marL="0" indent="0" algn="r">
              <a:buNone/>
            </a:pPr>
            <a:r>
              <a:rPr lang="ru-RU" sz="2400" dirty="0" err="1" smtClean="0">
                <a:solidFill>
                  <a:srgbClr val="FF0000"/>
                </a:solidFill>
              </a:rPr>
              <a:t>Ооржак</a:t>
            </a:r>
            <a:r>
              <a:rPr lang="ru-RU" sz="2400" dirty="0" smtClean="0">
                <a:solidFill>
                  <a:srgbClr val="FF0000"/>
                </a:solidFill>
              </a:rPr>
              <a:t> А.А.</a:t>
            </a:r>
            <a:endParaRPr lang="ru-RU" sz="2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355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357166"/>
            <a:ext cx="5972188" cy="35719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000" u="sng" dirty="0" smtClean="0">
                <a:solidFill>
                  <a:srgbClr val="FF0000"/>
                </a:solidFill>
                <a:latin typeface="Arial Black" pitchFamily="34" charset="0"/>
              </a:rPr>
              <a:t>Военно-воздушные силы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785794"/>
            <a:ext cx="87868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ВВС как вид Вооруженных Сил РФ предназначены для защиты административных, промышленно-экономических центров, районов страны, группировок войск, важных объектов от ударов противника с воздуха, для поражения объектов войск и тыла противника.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ВВС принадлежит решающая роль в завоевании господства в воздухе.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14282" y="2425831"/>
            <a:ext cx="828680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Организационная структура ВВС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Дальняя: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 бомбардировочная;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 разведывательная;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 специальная.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EDED33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Фронтовая: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 бомбардировочная;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 истребительно-бомбардировочная;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 истребительная;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 транспортная; специальная.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Военно-транспортная.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Истребительная авиация противовоздушной обороны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Зенитно-ракетные войска ПВО (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предназначены для осуществления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зенитной ракетной обороны и прикрытия объектов в соответствующих зонах).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Радиотехнические войска ПВО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предназначены для ведения радиолокационной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разведки воздушного противника, выдачи информации предупреждения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 начале его нападения, контроля за соблюдением порядка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EDED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использования воздушного пространства.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EDED33"/>
              </a:solidFill>
              <a:effectLst/>
              <a:latin typeface="Arial" pitchFamily="34" charset="0"/>
            </a:endParaRPr>
          </a:p>
        </p:txBody>
      </p:sp>
      <p:pic>
        <p:nvPicPr>
          <p:cNvPr id="6147" name="Picture 3" descr="F:\ОВС\ВСРФ\5e0f60fb4d6cb92c477168ec96d15bf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357430"/>
            <a:ext cx="3533779" cy="2647494"/>
          </a:xfrm>
          <a:prstGeom prst="rect">
            <a:avLst/>
          </a:prstGeom>
          <a:noFill/>
        </p:spPr>
      </p:pic>
      <p:pic>
        <p:nvPicPr>
          <p:cNvPr id="8" name="Рисунок 7" descr="ВВС эмблема. "/>
          <p:cNvPicPr/>
          <p:nvPr/>
        </p:nvPicPr>
        <p:blipFill>
          <a:blip r:embed="rId4" cstate="print"/>
          <a:srcRect l="11450" t="9316" r="11259"/>
          <a:stretch>
            <a:fillRect/>
          </a:stretch>
        </p:blipFill>
        <p:spPr bwMode="auto">
          <a:xfrm>
            <a:off x="1000100" y="214290"/>
            <a:ext cx="107157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61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85728"/>
            <a:ext cx="5943584" cy="4286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u="sng" dirty="0" err="1" smtClean="0">
                <a:solidFill>
                  <a:srgbClr val="FF0000"/>
                </a:solidFill>
              </a:rPr>
              <a:t>Военно</a:t>
            </a:r>
            <a:r>
              <a:rPr lang="ru-RU" sz="2000" u="sng" dirty="0" smtClean="0">
                <a:solidFill>
                  <a:srgbClr val="FF0000"/>
                </a:solidFill>
              </a:rPr>
              <a:t>- морской флот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785795"/>
            <a:ext cx="87154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rgbClr val="EDED33"/>
                </a:solidFill>
              </a:rPr>
              <a:t>ВМФ - вид вооруженных сил, предназначенный для ведения боевых действий на морских и океанских акваториях, для нанесения ракетно-ядерных ударов по стратегическим объектам в глубоком тылу противника, для завоевания господства в воздухе в прибрежном воздушном пространстве и при сопровождении своих кораблей, для защиты прибрежных территорий от нападений противника, а также для высадки морских десантов и перевозки войск.</a:t>
            </a:r>
            <a:endParaRPr lang="ru-RU" sz="1600" dirty="0">
              <a:solidFill>
                <a:srgbClr val="EDED3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35743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EDED33"/>
                </a:solidFill>
              </a:rPr>
              <a:t>ВМФ включает в себя следующие силы и рода:</a:t>
            </a:r>
            <a:br>
              <a:rPr lang="ru-RU" dirty="0" smtClean="0">
                <a:solidFill>
                  <a:srgbClr val="EDED33"/>
                </a:solidFill>
              </a:rPr>
            </a:br>
            <a:r>
              <a:rPr lang="ru-RU" dirty="0" smtClean="0">
                <a:solidFill>
                  <a:srgbClr val="EDED33"/>
                </a:solidFill>
              </a:rPr>
              <a:t>· надводные силы;</a:t>
            </a:r>
            <a:br>
              <a:rPr lang="ru-RU" dirty="0" smtClean="0">
                <a:solidFill>
                  <a:srgbClr val="EDED33"/>
                </a:solidFill>
              </a:rPr>
            </a:br>
            <a:r>
              <a:rPr lang="ru-RU" dirty="0" smtClean="0">
                <a:solidFill>
                  <a:srgbClr val="EDED33"/>
                </a:solidFill>
              </a:rPr>
              <a:t>· подводные силы;</a:t>
            </a:r>
            <a:br>
              <a:rPr lang="ru-RU" dirty="0" smtClean="0">
                <a:solidFill>
                  <a:srgbClr val="EDED33"/>
                </a:solidFill>
              </a:rPr>
            </a:br>
            <a:r>
              <a:rPr lang="ru-RU" dirty="0" smtClean="0">
                <a:solidFill>
                  <a:srgbClr val="EDED33"/>
                </a:solidFill>
              </a:rPr>
              <a:t>· морскую авиацию;</a:t>
            </a:r>
            <a:br>
              <a:rPr lang="ru-RU" dirty="0" smtClean="0">
                <a:solidFill>
                  <a:srgbClr val="EDED33"/>
                </a:solidFill>
              </a:rPr>
            </a:br>
            <a:r>
              <a:rPr lang="ru-RU" dirty="0" smtClean="0">
                <a:solidFill>
                  <a:srgbClr val="EDED33"/>
                </a:solidFill>
              </a:rPr>
              <a:t>· береговые ракетно-артиллерийские войска;</a:t>
            </a:r>
            <a:br>
              <a:rPr lang="ru-RU" dirty="0" smtClean="0">
                <a:solidFill>
                  <a:srgbClr val="EDED33"/>
                </a:solidFill>
              </a:rPr>
            </a:br>
            <a:r>
              <a:rPr lang="ru-RU" dirty="0" smtClean="0">
                <a:solidFill>
                  <a:srgbClr val="EDED33"/>
                </a:solidFill>
              </a:rPr>
              <a:t>· морскую пехоту.</a:t>
            </a:r>
            <a:endParaRPr lang="ru-RU" dirty="0">
              <a:solidFill>
                <a:srgbClr val="EDED33"/>
              </a:solidFill>
            </a:endParaRPr>
          </a:p>
        </p:txBody>
      </p:sp>
      <p:pic>
        <p:nvPicPr>
          <p:cNvPr id="28674" name="Picture 2" descr="F:\ОВС\ВСРФ\0_64786_af889ed5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214554"/>
            <a:ext cx="2809868" cy="1872075"/>
          </a:xfrm>
          <a:prstGeom prst="rect">
            <a:avLst/>
          </a:prstGeom>
          <a:noFill/>
        </p:spPr>
      </p:pic>
      <p:pic>
        <p:nvPicPr>
          <p:cNvPr id="28675" name="Picture 3" descr="F:\ОВС\ВСРФ\x_ae991eb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857760"/>
            <a:ext cx="2714644" cy="1698899"/>
          </a:xfrm>
          <a:prstGeom prst="rect">
            <a:avLst/>
          </a:prstGeom>
          <a:noFill/>
        </p:spPr>
      </p:pic>
      <p:pic>
        <p:nvPicPr>
          <p:cNvPr id="28676" name="Picture 4" descr="F:\ОВС\ВСРФ\4e45bff668132267bde6d5d34a9b887f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4429132"/>
            <a:ext cx="2381267" cy="1785950"/>
          </a:xfrm>
          <a:prstGeom prst="rect">
            <a:avLst/>
          </a:prstGeom>
          <a:noFill/>
        </p:spPr>
      </p:pic>
      <p:pic>
        <p:nvPicPr>
          <p:cNvPr id="28677" name="Picture 5" descr="F:\ОВС\ВСРФ\8BA0DD9E-D2B6-4990-BF8B-93B9439E4097_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4286256"/>
            <a:ext cx="2309834" cy="1732376"/>
          </a:xfrm>
          <a:prstGeom prst="rect">
            <a:avLst/>
          </a:prstGeom>
          <a:noFill/>
        </p:spPr>
      </p:pic>
      <p:pic>
        <p:nvPicPr>
          <p:cNvPr id="10" name="Рисунок 9" descr="ВМФ эмблема. 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28662" y="142852"/>
            <a:ext cx="1142976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214290"/>
            <a:ext cx="6300774" cy="4611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200" u="sng" dirty="0" smtClean="0">
                <a:solidFill>
                  <a:srgbClr val="FF0000"/>
                </a:solidFill>
              </a:rPr>
              <a:t>Ракетные войска стратегического назначения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785795"/>
            <a:ext cx="864399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EDED33"/>
                </a:solidFill>
              </a:rPr>
              <a:t>Ракетные войска стратегического назначения</a:t>
            </a:r>
            <a:r>
              <a:rPr lang="ru-RU" sz="1400" dirty="0" smtClean="0">
                <a:solidFill>
                  <a:srgbClr val="EDED33"/>
                </a:solidFill>
              </a:rPr>
              <a:t> (РВСН), род войск Вооруженных Сил Российской Федерации, главный компонент ее стратегических ядерных сил. Предназначены для ядерного сдерживания возможной агрессии и поражения в составе стратегических ядерных сил или самостоятельно массированными, групповыми или одиночными ракетно-ядерными ударами стратегических объектов, находящихся на одном или нескольких стратегических воздушно-космических направлениях и составляющих основу военных и военно-экономических потенциалов противника</a:t>
            </a:r>
            <a:endParaRPr lang="ru-RU" sz="1400" dirty="0">
              <a:solidFill>
                <a:srgbClr val="EDED3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357430"/>
            <a:ext cx="478634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EDED33"/>
                </a:solidFill>
              </a:rPr>
              <a:t>Сегодня на вооружении находятся 6 типов комплексов, отвечающих современным требованиям. Реформа вооруженных сил предусматривает наличие в боевом составе лишь одного универсального ракетного комплекса, как стационарного, так и мобильного базирования, «Тополь-М».</a:t>
            </a:r>
            <a:endParaRPr lang="ru-RU" dirty="0">
              <a:solidFill>
                <a:srgbClr val="EDED33"/>
              </a:solidFill>
            </a:endParaRPr>
          </a:p>
        </p:txBody>
      </p:sp>
      <p:pic>
        <p:nvPicPr>
          <p:cNvPr id="29698" name="Picture 2" descr="F:\ОВС\ВСРФ\864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2285992"/>
            <a:ext cx="2928942" cy="2237386"/>
          </a:xfrm>
          <a:prstGeom prst="rect">
            <a:avLst/>
          </a:prstGeom>
          <a:noFill/>
        </p:spPr>
      </p:pic>
      <p:pic>
        <p:nvPicPr>
          <p:cNvPr id="29699" name="Picture 3" descr="F:\ОВС\ВСРФ\G_Missile_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429132"/>
            <a:ext cx="2928958" cy="2196719"/>
          </a:xfrm>
          <a:prstGeom prst="rect">
            <a:avLst/>
          </a:prstGeom>
          <a:noFill/>
        </p:spPr>
      </p:pic>
      <p:pic>
        <p:nvPicPr>
          <p:cNvPr id="8" name="Рисунок 7" descr="РВСН эмблема. "/>
          <p:cNvPicPr/>
          <p:nvPr/>
        </p:nvPicPr>
        <p:blipFill>
          <a:blip r:embed="rId4" cstate="print"/>
          <a:srcRect l="6250" r="6250"/>
          <a:stretch>
            <a:fillRect/>
          </a:stretch>
        </p:blipFill>
        <p:spPr bwMode="auto">
          <a:xfrm>
            <a:off x="857224" y="142852"/>
            <a:ext cx="100013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 descr="F:\ОВС\ВСРФ\18548926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4643446"/>
            <a:ext cx="3429024" cy="19431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285728"/>
            <a:ext cx="4757742" cy="53898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200" u="sng" dirty="0" smtClean="0">
                <a:solidFill>
                  <a:srgbClr val="FF0000"/>
                </a:solidFill>
              </a:rPr>
              <a:t>Космические войска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Космические войска эмблем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14290"/>
            <a:ext cx="1285883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4282" y="1214422"/>
            <a:ext cx="47149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EDED33"/>
                </a:solidFill>
              </a:rPr>
              <a:t>Космические войска становятся</a:t>
            </a:r>
          </a:p>
          <a:p>
            <a:r>
              <a:rPr lang="ru-RU" sz="1600" dirty="0" smtClean="0">
                <a:solidFill>
                  <a:srgbClr val="EDED33"/>
                </a:solidFill>
              </a:rPr>
              <a:t>родом вооруженных сил 1 июня 2001 г.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Основными задачами KB являются: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· ведение информационно-разведывательных</a:t>
            </a:r>
          </a:p>
          <a:p>
            <a:r>
              <a:rPr lang="ru-RU" sz="1600" dirty="0" smtClean="0">
                <a:solidFill>
                  <a:srgbClr val="EDED33"/>
                </a:solidFill>
              </a:rPr>
              <a:t>действий в космическом пространстве;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· выявление угроз национальной безопасности,</a:t>
            </a:r>
          </a:p>
          <a:p>
            <a:r>
              <a:rPr lang="ru-RU" sz="1600" dirty="0" smtClean="0">
                <a:solidFill>
                  <a:srgbClr val="EDED33"/>
                </a:solidFill>
              </a:rPr>
              <a:t>исходящих из космоса (через космос);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· уничтожение боевых блоков </a:t>
            </a:r>
          </a:p>
          <a:p>
            <a:r>
              <a:rPr lang="ru-RU" sz="1600" dirty="0" smtClean="0">
                <a:solidFill>
                  <a:srgbClr val="EDED33"/>
                </a:solidFill>
              </a:rPr>
              <a:t>баллистических ракет вероятного противника.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В состав KB входят: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· космодромы: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&gt; Байконур;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&gt; Плесецк;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&gt; Свободный;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· Главный центр управления</a:t>
            </a:r>
          </a:p>
          <a:p>
            <a:r>
              <a:rPr lang="ru-RU" sz="1600" dirty="0" smtClean="0">
                <a:solidFill>
                  <a:srgbClr val="EDED33"/>
                </a:solidFill>
              </a:rPr>
              <a:t>космическими аппаратами им. Г. С. Титова;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· соединения и части: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&gt;предупреждения о ракетном нападении; 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&gt;контроля космического пространства; </a:t>
            </a:r>
            <a:br>
              <a:rPr lang="ru-RU" sz="1600" dirty="0" smtClean="0">
                <a:solidFill>
                  <a:srgbClr val="EDED33"/>
                </a:solidFill>
              </a:rPr>
            </a:br>
            <a:r>
              <a:rPr lang="ru-RU" sz="1600" dirty="0" smtClean="0">
                <a:solidFill>
                  <a:srgbClr val="EDED33"/>
                </a:solidFill>
              </a:rPr>
              <a:t>&gt;противоракетной обороны.</a:t>
            </a:r>
            <a:endParaRPr lang="ru-RU" sz="1600" dirty="0">
              <a:solidFill>
                <a:srgbClr val="EDED33"/>
              </a:solidFill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1000108"/>
            <a:ext cx="264320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3" name="Picture 3" descr="F:\ОВС\ВСРФ\72991529_16782775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214422"/>
            <a:ext cx="5653987" cy="5214974"/>
          </a:xfrm>
          <a:prstGeom prst="rect">
            <a:avLst/>
          </a:prstGeom>
          <a:noFill/>
        </p:spPr>
      </p:pic>
      <p:pic>
        <p:nvPicPr>
          <p:cNvPr id="30724" name="Picture 4" descr="F:\ОВС\ВСРФ\0_7322_d288b24_XL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3929065"/>
            <a:ext cx="2857520" cy="26080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7554" y="285728"/>
            <a:ext cx="5572164" cy="50006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u="sng" dirty="0" smtClean="0">
                <a:solidFill>
                  <a:srgbClr val="FF0000"/>
                </a:solidFill>
              </a:rPr>
              <a:t>Воздушно-десантные войска</a:t>
            </a:r>
            <a:endParaRPr lang="ru-RU" sz="2000" u="sng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Эмблема ВДВ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1429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4282" y="1142984"/>
            <a:ext cx="87154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EDED33"/>
                </a:solidFill>
              </a:rPr>
              <a:t>Воздушно-десантные войска</a:t>
            </a:r>
            <a:r>
              <a:rPr lang="ru-RU" dirty="0" smtClean="0">
                <a:solidFill>
                  <a:srgbClr val="EDED33"/>
                </a:solidFill>
              </a:rPr>
              <a:t> (ВДВ), высокомобильный род войск вооруженных сил, предназначенный для охвата противника по воздуху и ведения боевых действий в его тылу. ВДВ РФ являются средством ВГК и могут составлять основу мобильных сил. Они подчиняются непосредственно командующему ВДВ и состоят из воздушно-десантных дивизий, бригад, отд. частей и учреждений. </a:t>
            </a:r>
            <a:endParaRPr lang="ru-RU" dirty="0">
              <a:solidFill>
                <a:srgbClr val="EDED33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571744"/>
            <a:ext cx="8786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EDED33"/>
                </a:solidFill>
              </a:rPr>
              <a:t>С первых дней своего существования десантники находились там, где было труднее всего, там, где требовались мужество и высокий профессионализм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1746" name="Picture 2" descr="F:\ОВС\ВСРФ\nk1174desa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929066"/>
            <a:ext cx="2571768" cy="2363950"/>
          </a:xfrm>
          <a:prstGeom prst="rect">
            <a:avLst/>
          </a:prstGeom>
          <a:noFill/>
        </p:spPr>
      </p:pic>
      <p:pic>
        <p:nvPicPr>
          <p:cNvPr id="31747" name="Picture 3" descr="F:\ОВС\ВСРФ\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214687"/>
            <a:ext cx="2786082" cy="1643073"/>
          </a:xfrm>
          <a:prstGeom prst="rect">
            <a:avLst/>
          </a:prstGeom>
          <a:noFill/>
        </p:spPr>
      </p:pic>
      <p:pic>
        <p:nvPicPr>
          <p:cNvPr id="31748" name="Picture 4" descr="F:\ОВС\ВСРФ\0_5bcfb_6c080ab_XL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3857628"/>
            <a:ext cx="2684337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818328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  <a:scene3d>
              <a:camera prst="perspectiveRigh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/>
                <a:latin typeface="+mj-lt"/>
              </a:rPr>
              <a:t>Войска</a:t>
            </a:r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+mj-lt"/>
              </a:rPr>
              <a:t>специального</a:t>
            </a:r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+mj-lt"/>
              </a:rPr>
              <a:t>назначения</a:t>
            </a:r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,</a:t>
            </a:r>
            <a:r>
              <a:rPr lang="ru-RU" sz="2000" b="1" dirty="0">
                <a:solidFill>
                  <a:srgbClr val="FF0000"/>
                </a:solidFill>
                <a:effectLst/>
                <a:latin typeface="+mj-lt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+mj-lt"/>
              </a:rPr>
              <a:t>тыл </a:t>
            </a:r>
            <a:r>
              <a:rPr lang="ru-RU" sz="2000" b="1" dirty="0">
                <a:solidFill>
                  <a:srgbClr val="FF0000"/>
                </a:solidFill>
                <a:effectLst/>
                <a:latin typeface="+mj-lt"/>
              </a:rPr>
              <a:t>ВС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+mj-lt"/>
              </a:rPr>
              <a:t>РФ, организации</a:t>
            </a:r>
            <a:r>
              <a:rPr lang="ru-RU" sz="2000" b="1" dirty="0">
                <a:solidFill>
                  <a:srgbClr val="FF0000"/>
                </a:solidFill>
                <a:effectLst/>
                <a:latin typeface="+mj-lt"/>
              </a:rPr>
              <a:t>, воинские части строительства и расквартирования войск</a:t>
            </a:r>
            <a:r>
              <a:rPr lang="ru-RU" sz="2000" b="1" u="sng" dirty="0" smtClean="0">
                <a:solidFill>
                  <a:srgbClr val="FF0000"/>
                </a:solidFill>
                <a:latin typeface="+mj-lt"/>
              </a:rPr>
              <a:t> </a:t>
            </a:r>
            <a:endParaRPr lang="ru-RU" sz="2000" b="1" u="sng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2770" name="Picture 2" descr="F:\ОВС\ВСРФ\post-12320304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724" y="1196752"/>
            <a:ext cx="3600400" cy="4518264"/>
          </a:xfrm>
          <a:prstGeom prst="rect">
            <a:avLst/>
          </a:prstGeom>
          <a:noFill/>
        </p:spPr>
      </p:pic>
      <p:pic>
        <p:nvPicPr>
          <p:cNvPr id="32771" name="Picture 3" descr="F:\ОВС\ВСРФ\Инженерные-войска-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3" y="1155584"/>
            <a:ext cx="4133139" cy="444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188640"/>
            <a:ext cx="7560840" cy="738664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Войска не входящие в виды и рода войск </a:t>
            </a:r>
            <a:r>
              <a:rPr lang="ru-RU" sz="2400" dirty="0" smtClean="0">
                <a:solidFill>
                  <a:srgbClr val="FF0000"/>
                </a:solidFill>
              </a:rPr>
              <a:t>РФ</a:t>
            </a:r>
            <a:endParaRPr lang="ru-RU" sz="2400" dirty="0">
              <a:solidFill>
                <a:srgbClr val="FF0000"/>
              </a:solidFill>
            </a:endParaRPr>
          </a:p>
          <a:p>
            <a:pPr algn="ctr"/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268760"/>
            <a:ext cx="2448272" cy="646331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Пограничные войска  </a:t>
            </a:r>
          </a:p>
        </p:txBody>
      </p:sp>
      <p:pic>
        <p:nvPicPr>
          <p:cNvPr id="3074" name="Picture 2" descr="D:\раб стол\39c1206ee99c0d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26216"/>
            <a:ext cx="3144349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раб стол\39515502_raz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058" y="4358464"/>
            <a:ext cx="4032448" cy="231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516216" y="1255574"/>
            <a:ext cx="2384420" cy="646331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Войска Гражданской обороны 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1268760"/>
            <a:ext cx="2738842" cy="646331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Внутренние войска МВД России</a:t>
            </a:r>
            <a:endParaRPr lang="ru-RU" dirty="0"/>
          </a:p>
        </p:txBody>
      </p:sp>
      <p:pic>
        <p:nvPicPr>
          <p:cNvPr id="3076" name="Picture 4" descr="D:\раб стол\inc5_17042012_an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821" y="2126216"/>
            <a:ext cx="3681751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162" y="2276872"/>
            <a:ext cx="8280920" cy="2308324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u="sng" dirty="0">
                <a:solidFill>
                  <a:srgbClr val="00B0F0"/>
                </a:solidFill>
                <a:hlinkClick r:id="rId2"/>
              </a:rPr>
              <a:t>http://www.liveinternet.ru/users/4427164/rubric/2223197/</a:t>
            </a:r>
            <a:endParaRPr lang="ru-RU" dirty="0">
              <a:solidFill>
                <a:srgbClr val="00B0F0"/>
              </a:solidFill>
            </a:endParaRPr>
          </a:p>
          <a:p>
            <a:r>
              <a:rPr lang="ru-RU" u="sng" dirty="0">
                <a:solidFill>
                  <a:srgbClr val="00B0F0"/>
                </a:solidFill>
                <a:hlinkClick r:id="rId3"/>
              </a:rPr>
              <a:t>http://www.grandars.ru/shkola/bezopasnost-zhiznedeyatelnosti/vooruzhennye-sily.html</a:t>
            </a:r>
            <a:endParaRPr lang="ru-RU" dirty="0">
              <a:solidFill>
                <a:srgbClr val="00B0F0"/>
              </a:solidFill>
            </a:endParaRPr>
          </a:p>
          <a:p>
            <a:r>
              <a:rPr lang="ru-RU" u="sng" dirty="0">
                <a:solidFill>
                  <a:srgbClr val="00B0F0"/>
                </a:solidFill>
                <a:hlinkClick r:id="rId4"/>
              </a:rPr>
              <a:t>http://albert-os.narod.ru/Rod.html</a:t>
            </a:r>
            <a:endParaRPr lang="ru-RU" dirty="0">
              <a:solidFill>
                <a:srgbClr val="00B0F0"/>
              </a:solidFill>
            </a:endParaRPr>
          </a:p>
          <a:p>
            <a:r>
              <a:rPr lang="ru-RU" u="sng" dirty="0">
                <a:solidFill>
                  <a:srgbClr val="00B0F0"/>
                </a:solidFill>
                <a:hlinkClick r:id="rId5"/>
              </a:rPr>
              <a:t>http://armyrus.ru/</a:t>
            </a:r>
            <a:endParaRPr lang="ru-RU" dirty="0">
              <a:solidFill>
                <a:srgbClr val="00B0F0"/>
              </a:solidFill>
            </a:endParaRPr>
          </a:p>
          <a:p>
            <a:r>
              <a:rPr lang="ru-RU" u="sng" dirty="0">
                <a:solidFill>
                  <a:srgbClr val="00B0F0"/>
                </a:solidFill>
                <a:hlinkClick r:id="rId6"/>
              </a:rPr>
              <a:t>http://mil.ru/index.htm</a:t>
            </a:r>
            <a:endParaRPr lang="ru-RU" dirty="0">
              <a:solidFill>
                <a:srgbClr val="00B0F0"/>
              </a:solidFill>
            </a:endParaRPr>
          </a:p>
          <a:p>
            <a:r>
              <a:rPr lang="ru-RU" u="sng" dirty="0">
                <a:solidFill>
                  <a:srgbClr val="00B0F0"/>
                </a:solidFill>
                <a:hlinkClick r:id="rId7"/>
              </a:rPr>
              <a:t>http://dic.academic.ru/dic.nsf/bse/75853/%D0%92%D0%BE%D0%BE%D1%80%D1%83%D0%B6%D1%91%D0%BD%D0%BD%D1%8B%D0%B5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628800"/>
            <a:ext cx="4522841" cy="369332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hardEdg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Список используемых интернет ресурсов</a:t>
            </a:r>
          </a:p>
        </p:txBody>
      </p:sp>
    </p:spTree>
    <p:extLst>
      <p:ext uri="{BB962C8B-B14F-4D97-AF65-F5344CB8AC3E}">
        <p14:creationId xmlns:p14="http://schemas.microsoft.com/office/powerpoint/2010/main" val="3419314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аб стол\флаг росси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75" y="332656"/>
            <a:ext cx="8028384" cy="638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9007" y="620688"/>
            <a:ext cx="864691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dirty="0">
                <a:solidFill>
                  <a:srgbClr val="FFC000"/>
                </a:solidFill>
              </a:rPr>
              <a:t>Спасибо за </a:t>
            </a:r>
            <a:r>
              <a:rPr lang="ru-RU" sz="6600" dirty="0" smtClean="0">
                <a:solidFill>
                  <a:srgbClr val="FFC000"/>
                </a:solidFill>
              </a:rPr>
              <a:t>внимание!</a:t>
            </a:r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73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аб стол\x_555396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534308"/>
            <a:ext cx="8928991" cy="5537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5293" y="2492896"/>
            <a:ext cx="8280920" cy="138499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Цель:</a:t>
            </a:r>
            <a:r>
              <a:rPr lang="ru-RU" sz="2800" dirty="0">
                <a:solidFill>
                  <a:srgbClr val="FF0000"/>
                </a:solidFill>
              </a:rPr>
              <a:t> познакомить учащихся со структурой, </a:t>
            </a:r>
            <a:r>
              <a:rPr lang="ru-RU" sz="2800" dirty="0" smtClean="0">
                <a:solidFill>
                  <a:srgbClr val="FF0000"/>
                </a:solidFill>
              </a:rPr>
              <a:t>назначением и  </a:t>
            </a:r>
            <a:r>
              <a:rPr lang="ru-RU" sz="2800" dirty="0">
                <a:solidFill>
                  <a:srgbClr val="FF0000"/>
                </a:solidFill>
              </a:rPr>
              <a:t>вооружением </a:t>
            </a:r>
            <a:r>
              <a:rPr lang="ru-RU" sz="2800" dirty="0" smtClean="0">
                <a:solidFill>
                  <a:srgbClr val="FF0000"/>
                </a:solidFill>
              </a:rPr>
              <a:t>Вооруженных Сил Российской Федерации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94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9532" y="332656"/>
            <a:ext cx="8424936" cy="1872208"/>
          </a:xfr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 algn="just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Вооруженные силы Российской Федерации</a:t>
            </a: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Monotype Corsiva" pitchFamily="66" charset="0"/>
              </a:rPr>
              <a:t>–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  <a:latin typeface="Monotype Corsiva" pitchFamily="66" charset="0"/>
              </a:rPr>
              <a:t>военная организация государства, обеспечивающая основу обороны и военную безопасность России. Они предназначены для отражения агрессии, направленной против России.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4" name="Рисунок 3" descr="курсанты. 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39214" y="2960948"/>
            <a:ext cx="388843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эмблема 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3284984"/>
            <a:ext cx="158417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ВВС эмблема. "/>
          <p:cNvPicPr/>
          <p:nvPr/>
        </p:nvPicPr>
        <p:blipFill>
          <a:blip r:embed="rId5" cstate="print"/>
          <a:srcRect l="10714" r="10714"/>
          <a:stretch>
            <a:fillRect/>
          </a:stretch>
        </p:blipFill>
        <p:spPr bwMode="auto">
          <a:xfrm>
            <a:off x="323528" y="3315816"/>
            <a:ext cx="205172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2686" y="344776"/>
            <a:ext cx="8494662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3300"/>
                </a:solidFill>
              </a:rPr>
              <a:t>Президент Российской Федерации – Верховный главнокомандующий ВС РФ</a:t>
            </a:r>
          </a:p>
        </p:txBody>
      </p:sp>
      <p:pic>
        <p:nvPicPr>
          <p:cNvPr id="2050" name="Picture 2" descr="D:\раб стол\4636060bl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6" y="344776"/>
            <a:ext cx="8985769" cy="6324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88555" y="839034"/>
            <a:ext cx="4593117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Министр обороны Российской Федерации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444308"/>
            <a:ext cx="3456384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Министерство обороны РФ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409813" y="1444308"/>
            <a:ext cx="3528392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Генеральный штаб ВС РФ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23628" y="2072601"/>
            <a:ext cx="1512168" cy="369332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riblet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Виды </a:t>
            </a:r>
            <a:r>
              <a:rPr lang="ru-RU" dirty="0" smtClean="0">
                <a:solidFill>
                  <a:srgbClr val="FF0000"/>
                </a:solidFill>
              </a:rPr>
              <a:t>ВС РФ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96259" y="2072924"/>
            <a:ext cx="1355499" cy="369332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divot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Рода ВС РФ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2686" y="2691810"/>
            <a:ext cx="2823170" cy="923330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Сухопутные войска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Военно-воздушные </a:t>
            </a:r>
            <a:r>
              <a:rPr lang="ru-RU" dirty="0">
                <a:solidFill>
                  <a:srgbClr val="FF0000"/>
                </a:solidFill>
              </a:rPr>
              <a:t>силы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Военно-морской </a:t>
            </a:r>
            <a:r>
              <a:rPr lang="ru-RU" dirty="0">
                <a:solidFill>
                  <a:srgbClr val="FF0000"/>
                </a:solidFill>
              </a:rPr>
              <a:t>флот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697845" y="2691810"/>
            <a:ext cx="3240360" cy="923330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РВСН</a:t>
            </a:r>
          </a:p>
          <a:p>
            <a:r>
              <a:rPr lang="ru-RU" dirty="0">
                <a:solidFill>
                  <a:srgbClr val="FF0000"/>
                </a:solidFill>
              </a:rPr>
              <a:t>Космические войска</a:t>
            </a:r>
          </a:p>
          <a:p>
            <a:r>
              <a:rPr lang="ru-RU" dirty="0">
                <a:solidFill>
                  <a:srgbClr val="FF0000"/>
                </a:solidFill>
              </a:rPr>
              <a:t>Воздушно-десантные войска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469613" y="4590256"/>
            <a:ext cx="1997968" cy="923330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Войска не входящие в виды и рода войск РФ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000836" y="5661248"/>
            <a:ext cx="4968553" cy="923330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Пограничные </a:t>
            </a:r>
            <a:r>
              <a:rPr lang="ru-RU" dirty="0" smtClean="0">
                <a:solidFill>
                  <a:srgbClr val="FF0000"/>
                </a:solidFill>
              </a:rPr>
              <a:t>войска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Внутренние </a:t>
            </a:r>
            <a:r>
              <a:rPr lang="ru-RU" dirty="0">
                <a:solidFill>
                  <a:srgbClr val="FF0000"/>
                </a:solidFill>
              </a:rPr>
              <a:t>войска МВД </a:t>
            </a:r>
            <a:r>
              <a:rPr lang="ru-RU" dirty="0" smtClean="0">
                <a:solidFill>
                  <a:srgbClr val="FF0000"/>
                </a:solidFill>
              </a:rPr>
              <a:t>России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Войска </a:t>
            </a:r>
            <a:r>
              <a:rPr lang="ru-RU" dirty="0">
                <a:solidFill>
                  <a:srgbClr val="FF0000"/>
                </a:solidFill>
              </a:rPr>
              <a:t>Гражданской обороны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32668" y="3759889"/>
            <a:ext cx="8505537" cy="646331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Тыл ВС РФ</a:t>
            </a:r>
          </a:p>
          <a:p>
            <a:pPr algn="ctr"/>
            <a:r>
              <a:rPr lang="ru-RU" dirty="0">
                <a:solidFill>
                  <a:srgbClr val="FF0000"/>
                </a:solidFill>
              </a:rPr>
              <a:t>Организации, воинские части строительства и расквартирования войск</a:t>
            </a:r>
          </a:p>
        </p:txBody>
      </p:sp>
    </p:spTree>
    <p:extLst>
      <p:ext uri="{BB962C8B-B14F-4D97-AF65-F5344CB8AC3E}">
        <p14:creationId xmlns:p14="http://schemas.microsoft.com/office/powerpoint/2010/main" val="3157340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dverGothic" pitchFamily="2" charset="0"/>
              </a:rPr>
              <a:t>Руководство ВС РФ</a:t>
            </a:r>
            <a:endParaRPr lang="ru-RU" b="1" dirty="0">
              <a:solidFill>
                <a:srgbClr val="FF0000"/>
              </a:solidFill>
              <a:latin typeface="AdverGothic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>
              <a:buSzPct val="130000"/>
              <a:buFont typeface="Monotype Sorts" pitchFamily="2" charset="2"/>
              <a:buBlip>
                <a:blip r:embed="rId3"/>
              </a:buBlip>
              <a:defRPr/>
            </a:pPr>
            <a:r>
              <a:rPr lang="ru-RU" b="1" i="1" dirty="0" smtClean="0">
                <a:solidFill>
                  <a:srgbClr val="FF0000"/>
                </a:solidFill>
                <a:latin typeface="AdverGothic" pitchFamily="2" charset="0"/>
              </a:rPr>
              <a:t>Общее руководство ВС осуществляет Президент страны, который в соответствии с Конституцией РФ является Верховным Главнокомандующим. </a:t>
            </a:r>
            <a:endParaRPr lang="ru-RU" b="1" i="1" dirty="0">
              <a:solidFill>
                <a:srgbClr val="FF0000"/>
              </a:solidFill>
              <a:latin typeface="AdverGothic" pitchFamily="2" charset="0"/>
            </a:endParaRPr>
          </a:p>
          <a:p>
            <a:pPr>
              <a:buSzPct val="130000"/>
              <a:buFont typeface="Monotype Sorts" pitchFamily="2" charset="2"/>
              <a:buBlip>
                <a:blip r:embed="rId3"/>
              </a:buBlip>
              <a:defRPr/>
            </a:pPr>
            <a:r>
              <a:rPr lang="ru-RU" b="1" i="1" dirty="0" smtClean="0">
                <a:solidFill>
                  <a:srgbClr val="FF0000"/>
                </a:solidFill>
                <a:latin typeface="AdverGothic" pitchFamily="2" charset="0"/>
              </a:rPr>
              <a:t>Полномочия Президента Российской Федерации как Верховного Главнокомандующего изложены в Федеральном законе «Об обороне» /</a:t>
            </a:r>
            <a:r>
              <a:rPr lang="ru-RU" sz="2200" dirty="0" smtClean="0">
                <a:solidFill>
                  <a:srgbClr val="FF0000"/>
                </a:solidFill>
              </a:rPr>
              <a:t>Федеральный </a:t>
            </a:r>
            <a:r>
              <a:rPr lang="ru-RU" sz="2200" dirty="0">
                <a:solidFill>
                  <a:srgbClr val="FF0000"/>
                </a:solidFill>
              </a:rPr>
              <a:t>закон от 31.05.1996 N 61-ФЗ (ред. от 02.07.2013) </a:t>
            </a:r>
            <a:r>
              <a:rPr lang="ru-RU" sz="2200" dirty="0" smtClean="0">
                <a:solidFill>
                  <a:srgbClr val="FF0000"/>
                </a:solidFill>
              </a:rPr>
              <a:t>«Об обороне»/</a:t>
            </a:r>
            <a:endParaRPr lang="ru-RU" sz="2200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dverGothic" pitchFamily="2" charset="0"/>
              </a:rPr>
              <a:t>Руководство ВС РФ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428736"/>
            <a:ext cx="4286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FFFF00"/>
                </a:solidFill>
              </a:rPr>
              <a:t>Непосредственное руководство ВС РФ возложено на </a:t>
            </a:r>
            <a:r>
              <a:rPr lang="ru-RU" i="1" dirty="0" smtClean="0">
                <a:solidFill>
                  <a:srgbClr val="FF0000"/>
                </a:solidFill>
              </a:rPr>
              <a:t>министра обороны РФ </a:t>
            </a:r>
            <a:r>
              <a:rPr lang="ru-RU" dirty="0" smtClean="0">
                <a:solidFill>
                  <a:srgbClr val="FFFF00"/>
                </a:solidFill>
              </a:rPr>
              <a:t>через </a:t>
            </a:r>
            <a:r>
              <a:rPr lang="ru-RU" i="1" dirty="0" smtClean="0">
                <a:solidFill>
                  <a:srgbClr val="FFFF00"/>
                </a:solidFill>
              </a:rPr>
              <a:t>Министерство обороны РФ, </a:t>
            </a:r>
            <a:r>
              <a:rPr lang="ru-RU" dirty="0" smtClean="0">
                <a:solidFill>
                  <a:srgbClr val="FFFF00"/>
                </a:solidFill>
              </a:rPr>
              <a:t>которое реализует политику в области строительства ВС РФ в соответствии с решениями высших органов государственной власти Российской Федерации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Министерство обороны РФ, флаг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643050"/>
            <a:ext cx="357190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3718679"/>
            <a:ext cx="521497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EDED33"/>
                </a:solidFill>
              </a:rPr>
              <a:t>Основным органом оперативного управления войсками и силами флота ВС РФ является </a:t>
            </a:r>
            <a:r>
              <a:rPr lang="ru-RU" i="1" dirty="0" smtClean="0">
                <a:solidFill>
                  <a:srgbClr val="FF0000"/>
                </a:solidFill>
              </a:rPr>
              <a:t>Генеральный штаб</a:t>
            </a:r>
            <a:r>
              <a:rPr lang="ru-RU" i="1" dirty="0" smtClean="0">
                <a:solidFill>
                  <a:srgbClr val="EDED33"/>
                </a:solidFill>
              </a:rPr>
              <a:t>. </a:t>
            </a:r>
            <a:r>
              <a:rPr lang="ru-RU" dirty="0" smtClean="0">
                <a:solidFill>
                  <a:srgbClr val="EDED33"/>
                </a:solidFill>
              </a:rPr>
              <a:t>Он осуществляет руководство по вопросам планирования, применения войск в целях обороны, совершенствования оперативного оборудования страны, ее мобилизационной подготовки, координации планов строительства других войск для решения главной задачи - обороны России.</a:t>
            </a:r>
            <a:endParaRPr lang="ru-RU" dirty="0">
              <a:solidFill>
                <a:srgbClr val="EDED33"/>
              </a:solidFill>
            </a:endParaRPr>
          </a:p>
        </p:txBody>
      </p:sp>
      <p:pic>
        <p:nvPicPr>
          <p:cNvPr id="6" name="Рисунок 5" descr="Министерство обороны эмблема. 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786190"/>
            <a:ext cx="314327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34888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3300"/>
                </a:solidFill>
                <a:latin typeface="AdverGothic" pitchFamily="2" charset="0"/>
              </a:rPr>
              <a:t>Виды и рода войск ВС РФ </a:t>
            </a:r>
            <a:endParaRPr lang="ru-RU" b="1" dirty="0">
              <a:solidFill>
                <a:srgbClr val="FF3300"/>
              </a:solidFill>
              <a:latin typeface="AdverGothic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501008"/>
            <a:ext cx="8568952" cy="3150915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В настоящее время Вооруженные Силы РФ состоят : </a:t>
            </a:r>
          </a:p>
          <a:p>
            <a:r>
              <a:rPr lang="ru-RU" sz="2400" b="1" dirty="0" smtClean="0"/>
              <a:t>из трех видов Вооруженных Сил, </a:t>
            </a:r>
          </a:p>
          <a:p>
            <a:r>
              <a:rPr lang="ru-RU" sz="2400" b="1" dirty="0" smtClean="0"/>
              <a:t>трех родов войск,  </a:t>
            </a:r>
          </a:p>
          <a:p>
            <a:r>
              <a:rPr lang="ru-RU" sz="2400" b="1" dirty="0" smtClean="0"/>
              <a:t>тыла Вооружённых Сил РФ,</a:t>
            </a:r>
          </a:p>
          <a:p>
            <a:r>
              <a:rPr lang="ru-RU" sz="2400" b="1" dirty="0" smtClean="0"/>
              <a:t>службы расквартирования и обустройства , </a:t>
            </a:r>
          </a:p>
          <a:p>
            <a:r>
              <a:rPr lang="ru-RU" sz="2400" b="1" dirty="0" smtClean="0"/>
              <a:t>министерства обороны,</a:t>
            </a:r>
          </a:p>
          <a:p>
            <a:r>
              <a:rPr lang="ru-RU" sz="2400" b="1" dirty="0" smtClean="0"/>
              <a:t>железнодорожных войск и других войск, не входящих в виды Вооруженных Сил.</a:t>
            </a:r>
          </a:p>
          <a:p>
            <a:endParaRPr lang="ru-RU" dirty="0"/>
          </a:p>
        </p:txBody>
      </p:sp>
      <p:pic>
        <p:nvPicPr>
          <p:cNvPr id="4" name="Рисунок 3" descr="шинель . 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620688"/>
            <a:ext cx="249555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8" descr="герб (6)"/>
          <p:cNvPicPr>
            <a:picLocks noChangeAspect="1" noChangeArrowheads="1"/>
          </p:cNvPicPr>
          <p:nvPr/>
        </p:nvPicPr>
        <p:blipFill>
          <a:blip r:embed="rId4" cstate="print">
            <a:lum bright="6000" contrast="24000"/>
          </a:blip>
          <a:srcRect/>
          <a:stretch>
            <a:fillRect/>
          </a:stretch>
        </p:blipFill>
        <p:spPr bwMode="auto">
          <a:xfrm>
            <a:off x="3923928" y="764704"/>
            <a:ext cx="1214438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andrej11\Рабочий стол\ВСРФ\93b33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332656"/>
            <a:ext cx="2088232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260648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В настоящее время  ВС РФ структурно включают в себя три вида войск: </a:t>
            </a:r>
            <a:endParaRPr lang="ru-RU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142984"/>
            <a:ext cx="3340979" cy="5232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FFFF00"/>
                </a:solidFill>
              </a:rPr>
              <a:t>Сухопутные войска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785926"/>
            <a:ext cx="3692036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u="sng" dirty="0" smtClean="0">
                <a:solidFill>
                  <a:srgbClr val="FFFF00"/>
                </a:solidFill>
              </a:rPr>
              <a:t>Военно-воздушные</a:t>
            </a:r>
            <a:r>
              <a:rPr lang="ru-RU" sz="2000" u="sng" dirty="0" smtClean="0">
                <a:solidFill>
                  <a:srgbClr val="FFFF00"/>
                </a:solidFill>
              </a:rPr>
              <a:t> </a:t>
            </a:r>
            <a:r>
              <a:rPr lang="ru-RU" sz="2400" u="sng" dirty="0" smtClean="0">
                <a:solidFill>
                  <a:srgbClr val="FFFF00"/>
                </a:solidFill>
              </a:rPr>
              <a:t>силы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357430"/>
            <a:ext cx="3303468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u="sng" dirty="0" err="1" smtClean="0">
                <a:solidFill>
                  <a:srgbClr val="FFFF00"/>
                </a:solidFill>
              </a:rPr>
              <a:t>Военно</a:t>
            </a:r>
            <a:r>
              <a:rPr lang="ru-RU" sz="2400" u="sng" dirty="0" smtClean="0">
                <a:solidFill>
                  <a:srgbClr val="FFFF00"/>
                </a:solidFill>
              </a:rPr>
              <a:t>-</a:t>
            </a:r>
            <a:r>
              <a:rPr lang="ru-RU" u="sng" dirty="0" smtClean="0">
                <a:solidFill>
                  <a:srgbClr val="FFFF00"/>
                </a:solidFill>
              </a:rPr>
              <a:t> </a:t>
            </a:r>
            <a:r>
              <a:rPr lang="ru-RU" sz="2400" u="sng" dirty="0" smtClean="0">
                <a:solidFill>
                  <a:srgbClr val="FFFF00"/>
                </a:solidFill>
              </a:rPr>
              <a:t>морской</a:t>
            </a:r>
            <a:r>
              <a:rPr lang="ru-RU" u="sng" dirty="0" smtClean="0">
                <a:solidFill>
                  <a:srgbClr val="FFFF00"/>
                </a:solidFill>
              </a:rPr>
              <a:t> </a:t>
            </a:r>
            <a:r>
              <a:rPr lang="ru-RU" sz="2400" u="sng" dirty="0" smtClean="0">
                <a:solidFill>
                  <a:srgbClr val="FFFF00"/>
                </a:solidFill>
              </a:rPr>
              <a:t>флот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43174" y="2928934"/>
            <a:ext cx="34339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  <a:t>Три рода войск:</a:t>
            </a:r>
            <a:endParaRPr lang="ru-RU" sz="28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3500438"/>
            <a:ext cx="4572000" cy="8309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sz="2400" u="sng" dirty="0" smtClean="0">
                <a:solidFill>
                  <a:srgbClr val="FFFF00"/>
                </a:solidFill>
              </a:rPr>
              <a:t>Ракетные войска стратегического назначения</a:t>
            </a:r>
            <a:endParaRPr lang="ru-RU" sz="2400" u="sng" dirty="0">
              <a:solidFill>
                <a:srgbClr val="FFFF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4500570"/>
            <a:ext cx="3038781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u="sng" dirty="0" smtClean="0">
                <a:solidFill>
                  <a:srgbClr val="FFFF00"/>
                </a:solidFill>
              </a:rPr>
              <a:t>Космические войска</a:t>
            </a:r>
            <a:endParaRPr lang="ru-RU" sz="2400" u="sng" dirty="0">
              <a:solidFill>
                <a:srgbClr val="FFFF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5072074"/>
            <a:ext cx="4233851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Воздушно-десантные войска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F:\ОВС\ВСРФ\0817e71c2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000108"/>
            <a:ext cx="2928938" cy="2001441"/>
          </a:xfrm>
          <a:prstGeom prst="rect">
            <a:avLst/>
          </a:prstGeom>
          <a:noFill/>
        </p:spPr>
      </p:pic>
      <p:pic>
        <p:nvPicPr>
          <p:cNvPr id="1027" name="Picture 3" descr="F:\ОВС\ВСРФ\na-marshe-vooruzhennye-sily-rossii-parad-pobedy-9-0001688576-preview.jpg"/>
          <p:cNvPicPr>
            <a:picLocks noChangeAspect="1" noChangeArrowheads="1"/>
          </p:cNvPicPr>
          <p:nvPr/>
        </p:nvPicPr>
        <p:blipFill>
          <a:blip r:embed="rId4" cstate="print"/>
          <a:srcRect l="1887" t="2528" r="1887" b="14050"/>
          <a:stretch>
            <a:fillRect/>
          </a:stretch>
        </p:blipFill>
        <p:spPr bwMode="auto">
          <a:xfrm>
            <a:off x="5143504" y="3500438"/>
            <a:ext cx="3643338" cy="2357454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714348" y="5929331"/>
            <a:ext cx="7786742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А также войска специального назначения и других войск, не входящих в виды Вооруженных Сил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7" grpId="0" animBg="1"/>
      <p:bldP spid="9" grpId="0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285728"/>
            <a:ext cx="542928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u="sng" dirty="0" smtClean="0">
                <a:solidFill>
                  <a:srgbClr val="FF0000"/>
                </a:solidFill>
                <a:latin typeface="Arial Black" pitchFamily="34" charset="0"/>
              </a:rPr>
              <a:t>Сухопутные войска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785794"/>
            <a:ext cx="87154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FF00"/>
                </a:solidFill>
              </a:rPr>
              <a:t>Назначение </a:t>
            </a:r>
            <a:r>
              <a:rPr lang="ru-RU" dirty="0" smtClean="0">
                <a:solidFill>
                  <a:srgbClr val="FFFF00"/>
                </a:solidFill>
              </a:rPr>
              <a:t>сухопутных войск - во взаимодействии с другими видами вооруженных сил решать задачи по отражению агрессии, защите национальных интересов страны, а также действовать в рамках ее международных обязательств. Они составляют основу группировок войск, действующих на стратегических направлениях (континентальных театрах военных действий).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357430"/>
            <a:ext cx="40005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состав сухопутных войск входят:</a:t>
            </a:r>
            <a:br>
              <a:rPr lang="ru-RU" dirty="0" smtClean="0"/>
            </a:br>
            <a:r>
              <a:rPr lang="ru-RU" dirty="0" smtClean="0"/>
              <a:t>1.  рода войск:</a:t>
            </a:r>
            <a:br>
              <a:rPr lang="ru-RU" dirty="0" smtClean="0"/>
            </a:br>
            <a:r>
              <a:rPr lang="ru-RU" dirty="0" smtClean="0"/>
              <a:t>мотострелковые;</a:t>
            </a:r>
            <a:br>
              <a:rPr lang="ru-RU" dirty="0" smtClean="0"/>
            </a:br>
            <a:r>
              <a:rPr lang="ru-RU" dirty="0" smtClean="0"/>
              <a:t>танковые;</a:t>
            </a:r>
            <a:br>
              <a:rPr lang="ru-RU" dirty="0" smtClean="0"/>
            </a:br>
            <a:r>
              <a:rPr lang="ru-RU" dirty="0" smtClean="0"/>
              <a:t>ракетные войска и артиллерия; </a:t>
            </a:r>
            <a:br>
              <a:rPr lang="ru-RU" dirty="0" smtClean="0"/>
            </a:br>
            <a:r>
              <a:rPr lang="ru-RU" dirty="0" smtClean="0"/>
              <a:t>войска ПВО;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4876" y="2285992"/>
            <a:ext cx="40005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2. специальные войска (соединения и части): </a:t>
            </a:r>
            <a:br>
              <a:rPr lang="ru-RU" dirty="0" smtClean="0"/>
            </a:br>
            <a:r>
              <a:rPr lang="ru-RU" dirty="0" smtClean="0"/>
              <a:t>разведывательные;</a:t>
            </a:r>
            <a:br>
              <a:rPr lang="ru-RU" dirty="0" smtClean="0"/>
            </a:br>
            <a:r>
              <a:rPr lang="ru-RU" dirty="0" smtClean="0"/>
              <a:t>связи; </a:t>
            </a:r>
            <a:br>
              <a:rPr lang="ru-RU" dirty="0" smtClean="0"/>
            </a:br>
            <a:r>
              <a:rPr lang="ru-RU" dirty="0" smtClean="0"/>
              <a:t>РЭБ;</a:t>
            </a:r>
            <a:br>
              <a:rPr lang="ru-RU" dirty="0" smtClean="0"/>
            </a:br>
            <a:r>
              <a:rPr lang="ru-RU" dirty="0" smtClean="0"/>
              <a:t>инженерные; </a:t>
            </a:r>
            <a:br>
              <a:rPr lang="ru-RU" dirty="0" smtClean="0"/>
            </a:br>
            <a:r>
              <a:rPr lang="ru-RU" dirty="0" smtClean="0"/>
              <a:t>РХБЗ;</a:t>
            </a:r>
            <a:br>
              <a:rPr lang="ru-RU" dirty="0" smtClean="0"/>
            </a:br>
            <a:r>
              <a:rPr lang="ru-RU" dirty="0" smtClean="0"/>
              <a:t>ядерно-технические; </a:t>
            </a:r>
            <a:br>
              <a:rPr lang="ru-RU" dirty="0" smtClean="0"/>
            </a:br>
            <a:r>
              <a:rPr lang="ru-RU" dirty="0" smtClean="0"/>
              <a:t>технического обеспечения; </a:t>
            </a:r>
            <a:br>
              <a:rPr lang="ru-RU" dirty="0" smtClean="0"/>
            </a:br>
            <a:r>
              <a:rPr lang="ru-RU" dirty="0" smtClean="0"/>
              <a:t>автомобильные;</a:t>
            </a:r>
            <a:br>
              <a:rPr lang="ru-RU" dirty="0" smtClean="0"/>
            </a:br>
            <a:r>
              <a:rPr lang="ru-RU" dirty="0" smtClean="0"/>
              <a:t>охраны тыла;</a:t>
            </a:r>
            <a:br>
              <a:rPr lang="ru-RU" dirty="0" smtClean="0"/>
            </a:br>
            <a:r>
              <a:rPr lang="ru-RU" dirty="0" smtClean="0"/>
              <a:t>3. воинские части и учреждения тыла.</a:t>
            </a:r>
            <a:endParaRPr lang="ru-RU" dirty="0"/>
          </a:p>
        </p:txBody>
      </p:sp>
      <p:pic>
        <p:nvPicPr>
          <p:cNvPr id="2050" name="Picture 2" descr="F:\ОВС\ВСРФ\0466d4b85b3c5cd7740dc82835aeb65b.jpeg"/>
          <p:cNvPicPr>
            <a:picLocks noChangeAspect="1" noChangeArrowheads="1"/>
          </p:cNvPicPr>
          <p:nvPr/>
        </p:nvPicPr>
        <p:blipFill>
          <a:blip r:embed="rId3" cstate="print"/>
          <a:srcRect r="9224" b="17528"/>
          <a:stretch>
            <a:fillRect/>
          </a:stretch>
        </p:blipFill>
        <p:spPr bwMode="auto">
          <a:xfrm>
            <a:off x="571472" y="4143380"/>
            <a:ext cx="3571900" cy="2352700"/>
          </a:xfrm>
          <a:prstGeom prst="rect">
            <a:avLst/>
          </a:prstGeom>
          <a:noFill/>
        </p:spPr>
      </p:pic>
      <p:pic>
        <p:nvPicPr>
          <p:cNvPr id="7" name="Рисунок 6" descr="СВ эмблема. "/>
          <p:cNvPicPr/>
          <p:nvPr/>
        </p:nvPicPr>
        <p:blipFill>
          <a:blip r:embed="rId4" cstate="print"/>
          <a:srcRect l="9923" t="3416" r="9923" b="8074"/>
          <a:stretch>
            <a:fillRect/>
          </a:stretch>
        </p:blipFill>
        <p:spPr bwMode="auto">
          <a:xfrm>
            <a:off x="1071538" y="142852"/>
            <a:ext cx="1071570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302</TotalTime>
  <Words>777</Words>
  <Application>Microsoft Office PowerPoint</Application>
  <PresentationFormat>Экран (4:3)</PresentationFormat>
  <Paragraphs>101</Paragraphs>
  <Slides>18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Литейная</vt:lpstr>
      <vt:lpstr>МБОУ СОШ №1 г. Чадана </vt:lpstr>
      <vt:lpstr>Презентация PowerPoint</vt:lpstr>
      <vt:lpstr>Презентация PowerPoint</vt:lpstr>
      <vt:lpstr>Презентация PowerPoint</vt:lpstr>
      <vt:lpstr>Руководство ВС РФ</vt:lpstr>
      <vt:lpstr>Руководство ВС РФ</vt:lpstr>
      <vt:lpstr>Виды и рода войск ВС РФ </vt:lpstr>
      <vt:lpstr>Презентация PowerPoint</vt:lpstr>
      <vt:lpstr>Презентация PowerPoint</vt:lpstr>
      <vt:lpstr>Военно-воздушные силы </vt:lpstr>
      <vt:lpstr>Военно- морской флот</vt:lpstr>
      <vt:lpstr>Ракетные войска стратегического назначения</vt:lpstr>
      <vt:lpstr>Космические войска</vt:lpstr>
      <vt:lpstr>Воздушно-десантные войска</vt:lpstr>
      <vt:lpstr>Войска специального назначения, тыл ВС РФ, организации, воинские части строительства и расквартирования войск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Вооруженных сил Российской Федерации</dc:title>
  <dc:creator>света</dc:creator>
  <cp:lastModifiedBy>Школа-1</cp:lastModifiedBy>
  <cp:revision>37</cp:revision>
  <dcterms:created xsi:type="dcterms:W3CDTF">2012-03-16T03:12:12Z</dcterms:created>
  <dcterms:modified xsi:type="dcterms:W3CDTF">2018-03-15T07:41:25Z</dcterms:modified>
</cp:coreProperties>
</file>