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6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80" r:id="rId24"/>
    <p:sldId id="278" r:id="rId25"/>
    <p:sldId id="279" r:id="rId26"/>
    <p:sldId id="281" r:id="rId27"/>
    <p:sldId id="284" r:id="rId28"/>
    <p:sldId id="282" r:id="rId29"/>
    <p:sldId id="283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34" autoAdjust="0"/>
    <p:restoredTop sz="94624" autoAdjust="0"/>
  </p:normalViewPr>
  <p:slideViewPr>
    <p:cSldViewPr>
      <p:cViewPr>
        <p:scale>
          <a:sx n="77" d="100"/>
          <a:sy n="77" d="100"/>
        </p:scale>
        <p:origin x="-954" y="-6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40;&#1076;&#1084;&#1080;&#1085;&#1080;&#1089;&#1090;&#1088;&#1072;&#1090;&#1086;&#1088;\Desktop\&#1090;&#1088;&#1072;&#1075;&#1080;&#1095;&#1085;&#1072;&#1103;%20&#1084;&#1091;&#1079;&#1099;&#1082;&#1072;%20-%20Without%20Sound%20Effects.mp3" TargetMode="Externa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71501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Терроризм - угроза обществу</a:t>
            </a:r>
            <a:endParaRPr lang="ru-RU" sz="6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71501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1470025"/>
          </a:xfrm>
        </p:spPr>
        <p:txBody>
          <a:bodyPr>
            <a:normAutofit fontScale="90000"/>
          </a:bodyPr>
          <a:lstStyle/>
          <a:p>
            <a:pPr marL="363538" indent="-282575">
              <a:tabLst>
                <a:tab pos="363538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b="1" dirty="0" err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Террористический</a:t>
            </a:r>
            <a:r>
              <a:rPr lang="en-GB" b="1" dirty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GB" b="1" dirty="0" err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акт</a:t>
            </a:r>
            <a:r>
              <a:rPr lang="en-GB" b="1" dirty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GB" b="1" dirty="0" err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около</a:t>
            </a:r>
            <a:r>
              <a:rPr lang="en-GB" b="1" dirty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br>
              <a:rPr lang="en-GB" b="1" dirty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GB" b="1" dirty="0" err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гостиницы</a:t>
            </a:r>
            <a:r>
              <a:rPr lang="en-GB" b="1" dirty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«</a:t>
            </a:r>
            <a:r>
              <a:rPr lang="en-GB" b="1" dirty="0" err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Националь</a:t>
            </a:r>
            <a:r>
              <a:rPr lang="en-GB" b="1" dirty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»</a:t>
            </a:r>
            <a:br>
              <a:rPr lang="en-GB" b="1" dirty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628800"/>
            <a:ext cx="8820472" cy="4010000"/>
          </a:xfrm>
        </p:spPr>
        <p:txBody>
          <a:bodyPr>
            <a:normAutofit/>
          </a:bodyPr>
          <a:lstStyle/>
          <a:p>
            <a:pPr algn="l"/>
            <a:r>
              <a:rPr lang="en-GB" b="1" dirty="0" smtClean="0">
                <a:solidFill>
                  <a:schemeClr val="tx1"/>
                </a:solidFill>
              </a:rPr>
              <a:t>9 </a:t>
            </a:r>
            <a:r>
              <a:rPr lang="en-GB" b="1" dirty="0" err="1" smtClean="0">
                <a:solidFill>
                  <a:schemeClr val="tx1"/>
                </a:solidFill>
              </a:rPr>
              <a:t>декабря</a:t>
            </a:r>
            <a:r>
              <a:rPr lang="en-GB" b="1" dirty="0" smtClean="0">
                <a:solidFill>
                  <a:schemeClr val="tx1"/>
                </a:solidFill>
              </a:rPr>
              <a:t> 2003 </a:t>
            </a:r>
            <a:r>
              <a:rPr lang="en-GB" b="1" dirty="0" err="1" smtClean="0">
                <a:solidFill>
                  <a:schemeClr val="tx1"/>
                </a:solidFill>
              </a:rPr>
              <a:t>года</a:t>
            </a:r>
            <a:r>
              <a:rPr lang="en-GB" b="1" dirty="0" smtClean="0">
                <a:solidFill>
                  <a:schemeClr val="tx1"/>
                </a:solidFill>
              </a:rPr>
              <a:t> в </a:t>
            </a:r>
            <a:r>
              <a:rPr lang="en-GB" b="1" dirty="0" err="1" smtClean="0">
                <a:solidFill>
                  <a:schemeClr val="tx1"/>
                </a:solidFill>
              </a:rPr>
              <a:t>результате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взрыва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около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гостиницы</a:t>
            </a:r>
            <a:r>
              <a:rPr lang="en-GB" b="1" dirty="0" smtClean="0">
                <a:solidFill>
                  <a:schemeClr val="tx1"/>
                </a:solidFill>
              </a:rPr>
              <a:t> "</a:t>
            </a:r>
            <a:r>
              <a:rPr lang="en-GB" b="1" dirty="0" err="1" smtClean="0">
                <a:solidFill>
                  <a:schemeClr val="tx1"/>
                </a:solidFill>
              </a:rPr>
              <a:t>Националь</a:t>
            </a:r>
            <a:r>
              <a:rPr lang="en-GB" b="1" dirty="0" smtClean="0">
                <a:solidFill>
                  <a:schemeClr val="tx1"/>
                </a:solidFill>
              </a:rPr>
              <a:t>" в </a:t>
            </a:r>
            <a:r>
              <a:rPr lang="en-GB" b="1" dirty="0" err="1" smtClean="0">
                <a:solidFill>
                  <a:schemeClr val="tx1"/>
                </a:solidFill>
              </a:rPr>
              <a:t>центре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Москвы</a:t>
            </a:r>
            <a:r>
              <a:rPr lang="en-GB" b="1" dirty="0" smtClean="0">
                <a:solidFill>
                  <a:schemeClr val="tx1"/>
                </a:solidFill>
              </a:rPr>
              <a:t>, </a:t>
            </a:r>
            <a:r>
              <a:rPr lang="en-GB" b="1" dirty="0" err="1" smtClean="0">
                <a:solidFill>
                  <a:schemeClr val="tx1"/>
                </a:solidFill>
              </a:rPr>
              <a:t>по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уточненным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данным</a:t>
            </a:r>
            <a:r>
              <a:rPr lang="en-GB" b="1" dirty="0" smtClean="0">
                <a:solidFill>
                  <a:schemeClr val="tx1"/>
                </a:solidFill>
              </a:rPr>
              <a:t>, </a:t>
            </a:r>
            <a:r>
              <a:rPr lang="en-GB" b="1" dirty="0" err="1" smtClean="0">
                <a:solidFill>
                  <a:schemeClr val="tx1"/>
                </a:solidFill>
              </a:rPr>
              <a:t>пять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человек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погибли</a:t>
            </a:r>
            <a:r>
              <a:rPr lang="en-GB" b="1" dirty="0" smtClean="0">
                <a:solidFill>
                  <a:schemeClr val="tx1"/>
                </a:solidFill>
              </a:rPr>
              <a:t> и 13 </a:t>
            </a:r>
            <a:r>
              <a:rPr lang="en-GB" b="1" dirty="0" err="1" smtClean="0">
                <a:solidFill>
                  <a:schemeClr val="tx1"/>
                </a:solidFill>
              </a:rPr>
              <a:t>получили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ранения</a:t>
            </a:r>
            <a:r>
              <a:rPr lang="en-GB" b="1" dirty="0" smtClean="0">
                <a:solidFill>
                  <a:schemeClr val="tx1"/>
                </a:solidFill>
              </a:rPr>
              <a:t>. </a:t>
            </a:r>
            <a:r>
              <a:rPr lang="en-GB" b="1" dirty="0" err="1" smtClean="0">
                <a:solidFill>
                  <a:schemeClr val="tx1"/>
                </a:solidFill>
              </a:rPr>
              <a:t>Теракт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возле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гостиницы</a:t>
            </a:r>
            <a:r>
              <a:rPr lang="en-GB" b="1" dirty="0" smtClean="0">
                <a:solidFill>
                  <a:schemeClr val="tx1"/>
                </a:solidFill>
              </a:rPr>
              <a:t> "</a:t>
            </a:r>
            <a:r>
              <a:rPr lang="en-GB" b="1" dirty="0" err="1" smtClean="0">
                <a:solidFill>
                  <a:schemeClr val="tx1"/>
                </a:solidFill>
              </a:rPr>
              <a:t>Националь</a:t>
            </a:r>
            <a:r>
              <a:rPr lang="en-GB" b="1" dirty="0" smtClean="0">
                <a:solidFill>
                  <a:schemeClr val="tx1"/>
                </a:solidFill>
              </a:rPr>
              <a:t>" </a:t>
            </a:r>
            <a:r>
              <a:rPr lang="en-GB" b="1" dirty="0" err="1" smtClean="0">
                <a:solidFill>
                  <a:schemeClr val="tx1"/>
                </a:solidFill>
              </a:rPr>
              <a:t>совершила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одна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террористка-смертница</a:t>
            </a:r>
            <a:r>
              <a:rPr lang="en-GB" b="1" dirty="0" smtClean="0">
                <a:solidFill>
                  <a:schemeClr val="tx1"/>
                </a:solidFill>
              </a:rPr>
              <a:t>.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71501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7772400" cy="1470025"/>
          </a:xfrm>
        </p:spPr>
        <p:txBody>
          <a:bodyPr/>
          <a:lstStyle/>
          <a:p>
            <a:r>
              <a:rPr lang="en-GB" b="1" dirty="0" err="1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Захват</a:t>
            </a:r>
            <a:r>
              <a:rPr lang="en-GB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GB" b="1" dirty="0" err="1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заложников</a:t>
            </a:r>
            <a:r>
              <a:rPr lang="en-GB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в </a:t>
            </a:r>
            <a:r>
              <a:rPr lang="en-GB" b="1" dirty="0" err="1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Беслане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268760"/>
            <a:ext cx="8892480" cy="5328592"/>
          </a:xfrm>
        </p:spPr>
        <p:txBody>
          <a:bodyPr>
            <a:normAutofit lnSpcReduction="10000"/>
          </a:bodyPr>
          <a:lstStyle/>
          <a:p>
            <a:pPr marL="363538" indent="-282575" algn="l">
              <a:lnSpc>
                <a:spcPct val="80000"/>
              </a:lnSpc>
              <a:spcBef>
                <a:spcPts val="500"/>
              </a:spcBef>
              <a:buClr>
                <a:srgbClr val="99FF99"/>
              </a:buClr>
              <a:buSzPct val="80000"/>
              <a:tabLst>
                <a:tab pos="363538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dirty="0" err="1">
                <a:solidFill>
                  <a:schemeClr val="tx1"/>
                </a:solidFill>
              </a:rPr>
              <a:t>Примерно</a:t>
            </a:r>
            <a:r>
              <a:rPr lang="en-GB" dirty="0">
                <a:solidFill>
                  <a:schemeClr val="tx1"/>
                </a:solidFill>
              </a:rPr>
              <a:t> в 8 </a:t>
            </a:r>
            <a:r>
              <a:rPr lang="en-GB" dirty="0" err="1">
                <a:solidFill>
                  <a:schemeClr val="tx1"/>
                </a:solidFill>
              </a:rPr>
              <a:t>утра</a:t>
            </a:r>
            <a:r>
              <a:rPr lang="en-GB" dirty="0">
                <a:solidFill>
                  <a:schemeClr val="tx1"/>
                </a:solidFill>
              </a:rPr>
              <a:t> 1 </a:t>
            </a:r>
            <a:r>
              <a:rPr lang="en-GB" dirty="0" err="1">
                <a:solidFill>
                  <a:schemeClr val="tx1"/>
                </a:solidFill>
              </a:rPr>
              <a:t>сентября</a:t>
            </a:r>
            <a:r>
              <a:rPr lang="en-GB" dirty="0">
                <a:solidFill>
                  <a:schemeClr val="tx1"/>
                </a:solidFill>
              </a:rPr>
              <a:t> в </a:t>
            </a:r>
            <a:r>
              <a:rPr lang="en-GB" dirty="0" err="1">
                <a:solidFill>
                  <a:schemeClr val="tx1"/>
                </a:solidFill>
              </a:rPr>
              <a:t>районе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села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Хурикау</a:t>
            </a:r>
            <a:r>
              <a:rPr lang="en-GB" dirty="0">
                <a:solidFill>
                  <a:schemeClr val="tx1"/>
                </a:solidFill>
              </a:rPr>
              <a:t>, </a:t>
            </a:r>
            <a:r>
              <a:rPr lang="en-GB" dirty="0" err="1">
                <a:solidFill>
                  <a:schemeClr val="tx1"/>
                </a:solidFill>
              </a:rPr>
              <a:t>на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границе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Моздокского</a:t>
            </a:r>
            <a:r>
              <a:rPr lang="en-GB" dirty="0">
                <a:solidFill>
                  <a:schemeClr val="tx1"/>
                </a:solidFill>
              </a:rPr>
              <a:t> и </a:t>
            </a:r>
            <a:r>
              <a:rPr lang="en-GB" dirty="0" err="1">
                <a:solidFill>
                  <a:schemeClr val="tx1"/>
                </a:solidFill>
              </a:rPr>
              <a:t>Правобережного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районов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Северной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Осетии</a:t>
            </a:r>
            <a:r>
              <a:rPr lang="en-GB" dirty="0">
                <a:solidFill>
                  <a:schemeClr val="tx1"/>
                </a:solidFill>
              </a:rPr>
              <a:t>, </a:t>
            </a:r>
            <a:r>
              <a:rPr lang="en-GB" dirty="0" err="1">
                <a:solidFill>
                  <a:schemeClr val="tx1"/>
                </a:solidFill>
              </a:rPr>
              <a:t>примерно</a:t>
            </a:r>
            <a:r>
              <a:rPr lang="en-GB" dirty="0">
                <a:solidFill>
                  <a:schemeClr val="tx1"/>
                </a:solidFill>
              </a:rPr>
              <a:t> в 60 </a:t>
            </a:r>
            <a:r>
              <a:rPr lang="en-GB" dirty="0" err="1">
                <a:solidFill>
                  <a:schemeClr val="tx1"/>
                </a:solidFill>
              </a:rPr>
              <a:t>км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от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Беслана</a:t>
            </a:r>
            <a:r>
              <a:rPr lang="en-GB" dirty="0">
                <a:solidFill>
                  <a:schemeClr val="tx1"/>
                </a:solidFill>
              </a:rPr>
              <a:t>, </a:t>
            </a:r>
            <a:r>
              <a:rPr lang="en-GB" dirty="0" err="1">
                <a:solidFill>
                  <a:schemeClr val="tx1"/>
                </a:solidFill>
              </a:rPr>
              <a:t>вооруженные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люди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остановили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местного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участкового</a:t>
            </a:r>
            <a:r>
              <a:rPr lang="en-GB" dirty="0">
                <a:solidFill>
                  <a:schemeClr val="tx1"/>
                </a:solidFill>
              </a:rPr>
              <a:t>, </a:t>
            </a:r>
            <a:r>
              <a:rPr lang="en-GB" dirty="0" err="1">
                <a:solidFill>
                  <a:schemeClr val="tx1"/>
                </a:solidFill>
              </a:rPr>
              <a:t>майора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милиции</a:t>
            </a:r>
            <a:r>
              <a:rPr lang="en-GB" dirty="0">
                <a:solidFill>
                  <a:schemeClr val="tx1"/>
                </a:solidFill>
              </a:rPr>
              <a:t> и </a:t>
            </a:r>
            <a:r>
              <a:rPr lang="en-GB" dirty="0" err="1">
                <a:solidFill>
                  <a:schemeClr val="tx1"/>
                </a:solidFill>
              </a:rPr>
              <a:t>посадили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его</a:t>
            </a:r>
            <a:r>
              <a:rPr lang="en-GB" dirty="0">
                <a:solidFill>
                  <a:schemeClr val="tx1"/>
                </a:solidFill>
              </a:rPr>
              <a:t> в </a:t>
            </a:r>
            <a:r>
              <a:rPr lang="en-GB" dirty="0" err="1">
                <a:solidFill>
                  <a:schemeClr val="tx1"/>
                </a:solidFill>
              </a:rPr>
              <a:t>свою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машину</a:t>
            </a:r>
            <a:r>
              <a:rPr lang="en-GB" dirty="0">
                <a:solidFill>
                  <a:schemeClr val="tx1"/>
                </a:solidFill>
              </a:rPr>
              <a:t>. </a:t>
            </a:r>
            <a:r>
              <a:rPr lang="en-GB" dirty="0" err="1" smtClean="0">
                <a:solidFill>
                  <a:schemeClr val="tx1"/>
                </a:solidFill>
              </a:rPr>
              <a:t>По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предварительным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данным</a:t>
            </a:r>
            <a:r>
              <a:rPr lang="en-GB" dirty="0">
                <a:solidFill>
                  <a:schemeClr val="tx1"/>
                </a:solidFill>
              </a:rPr>
              <a:t>, </a:t>
            </a:r>
            <a:r>
              <a:rPr lang="en-GB" dirty="0" err="1">
                <a:solidFill>
                  <a:schemeClr val="tx1"/>
                </a:solidFill>
              </a:rPr>
              <a:t>именно</a:t>
            </a:r>
            <a:r>
              <a:rPr lang="en-GB" dirty="0">
                <a:solidFill>
                  <a:schemeClr val="tx1"/>
                </a:solidFill>
              </a:rPr>
              <a:t> с </a:t>
            </a:r>
            <a:r>
              <a:rPr lang="en-GB" dirty="0" err="1" smtClean="0">
                <a:solidFill>
                  <a:schemeClr val="tx1"/>
                </a:solidFill>
              </a:rPr>
              <a:t>помощью</a:t>
            </a:r>
            <a:endParaRPr lang="ru-RU" dirty="0" smtClean="0">
              <a:solidFill>
                <a:schemeClr val="tx1"/>
              </a:solidFill>
            </a:endParaRPr>
          </a:p>
          <a:p>
            <a:pPr marL="363538" indent="-282575" algn="l">
              <a:lnSpc>
                <a:spcPct val="80000"/>
              </a:lnSpc>
              <a:spcBef>
                <a:spcPts val="500"/>
              </a:spcBef>
              <a:buClr>
                <a:srgbClr val="99FF99"/>
              </a:buClr>
              <a:buSzPct val="80000"/>
              <a:tabLst>
                <a:tab pos="363538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удостоверения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 smtClean="0">
                <a:solidFill>
                  <a:schemeClr val="tx1"/>
                </a:solidFill>
              </a:rPr>
              <a:t>сотрудника</a:t>
            </a:r>
            <a:endParaRPr lang="ru-RU" dirty="0" smtClean="0">
              <a:solidFill>
                <a:schemeClr val="tx1"/>
              </a:solidFill>
            </a:endParaRPr>
          </a:p>
          <a:p>
            <a:pPr marL="363538" indent="-282575" algn="l">
              <a:lnSpc>
                <a:spcPct val="80000"/>
              </a:lnSpc>
              <a:spcBef>
                <a:spcPts val="500"/>
              </a:spcBef>
              <a:buClr>
                <a:srgbClr val="99FF99"/>
              </a:buClr>
              <a:buSzPct val="80000"/>
              <a:tabLst>
                <a:tab pos="363538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dirty="0">
                <a:solidFill>
                  <a:schemeClr val="tx1"/>
                </a:solidFill>
              </a:rPr>
              <a:t>МВД </a:t>
            </a:r>
            <a:r>
              <a:rPr lang="en-GB" dirty="0" err="1">
                <a:solidFill>
                  <a:schemeClr val="tx1"/>
                </a:solidFill>
              </a:rPr>
              <a:t>боевики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на</a:t>
            </a:r>
            <a:r>
              <a:rPr lang="en-GB" dirty="0">
                <a:solidFill>
                  <a:schemeClr val="tx1"/>
                </a:solidFill>
              </a:rPr>
              <a:t> ГАЗ-66 и </a:t>
            </a:r>
            <a:endParaRPr lang="ru-RU" dirty="0" smtClean="0">
              <a:solidFill>
                <a:schemeClr val="tx1"/>
              </a:solidFill>
            </a:endParaRPr>
          </a:p>
          <a:p>
            <a:pPr marL="363538" indent="-282575" algn="l">
              <a:lnSpc>
                <a:spcPct val="80000"/>
              </a:lnSpc>
              <a:spcBef>
                <a:spcPts val="500"/>
              </a:spcBef>
              <a:buClr>
                <a:srgbClr val="99FF99"/>
              </a:buClr>
              <a:buSzPct val="80000"/>
              <a:tabLst>
                <a:tab pos="363538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dirty="0" err="1" smtClean="0">
                <a:solidFill>
                  <a:schemeClr val="tx1"/>
                </a:solidFill>
              </a:rPr>
              <a:t>двух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легковых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автомобилях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беспрепятственно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миновали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несколько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smtClean="0">
                <a:solidFill>
                  <a:schemeClr val="tx1"/>
                </a:solidFill>
              </a:rPr>
              <a:t>КПП</a:t>
            </a:r>
            <a:endParaRPr lang="ru-RU" dirty="0" smtClean="0">
              <a:solidFill>
                <a:schemeClr val="tx1"/>
              </a:solidFill>
            </a:endParaRPr>
          </a:p>
          <a:p>
            <a:pPr marL="363538" indent="-282575" algn="l">
              <a:lnSpc>
                <a:spcPct val="80000"/>
              </a:lnSpc>
              <a:spcBef>
                <a:spcPts val="500"/>
              </a:spcBef>
              <a:buClr>
                <a:srgbClr val="99FF99"/>
              </a:buClr>
              <a:buSzPct val="80000"/>
              <a:tabLst>
                <a:tab pos="363538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по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пути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до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Беслана</a:t>
            </a:r>
            <a:r>
              <a:rPr lang="en-GB" dirty="0">
                <a:solidFill>
                  <a:schemeClr val="tx1"/>
                </a:solidFill>
              </a:rPr>
              <a:t>.</a:t>
            </a:r>
          </a:p>
          <a:p>
            <a:endParaRPr lang="ru-RU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4077072"/>
            <a:ext cx="3898900" cy="2924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71501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95936" y="188640"/>
            <a:ext cx="4960640" cy="6669360"/>
          </a:xfrm>
        </p:spPr>
        <p:txBody>
          <a:bodyPr>
            <a:normAutofit fontScale="85000" lnSpcReduction="20000"/>
          </a:bodyPr>
          <a:lstStyle/>
          <a:p>
            <a:pPr marL="363538" indent="-282575" algn="just">
              <a:lnSpc>
                <a:spcPct val="80000"/>
              </a:lnSpc>
              <a:spcBef>
                <a:spcPts val="500"/>
              </a:spcBef>
              <a:buClr>
                <a:srgbClr val="99FF99"/>
              </a:buClr>
              <a:buSzPct val="80000"/>
              <a:tabLst>
                <a:tab pos="363538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dirty="0" err="1">
                <a:solidFill>
                  <a:schemeClr val="tx1"/>
                </a:solidFill>
                <a:ea typeface="Batang" pitchFamily="16" charset="-127"/>
              </a:rPr>
              <a:t>Во</a:t>
            </a:r>
            <a:r>
              <a:rPr lang="en-GB" dirty="0">
                <a:solidFill>
                  <a:schemeClr val="tx1"/>
                </a:solidFill>
                <a:ea typeface="Batang" pitchFamily="16" charset="-127"/>
              </a:rPr>
              <a:t> </a:t>
            </a:r>
            <a:r>
              <a:rPr lang="en-GB" dirty="0" err="1">
                <a:solidFill>
                  <a:schemeClr val="tx1"/>
                </a:solidFill>
                <a:ea typeface="Batang" pitchFamily="16" charset="-127"/>
              </a:rPr>
              <a:t>время</a:t>
            </a:r>
            <a:r>
              <a:rPr lang="en-GB" dirty="0">
                <a:solidFill>
                  <a:schemeClr val="tx1"/>
                </a:solidFill>
                <a:ea typeface="Batang" pitchFamily="16" charset="-127"/>
              </a:rPr>
              <a:t> </a:t>
            </a:r>
            <a:r>
              <a:rPr lang="en-GB" dirty="0" err="1">
                <a:solidFill>
                  <a:schemeClr val="tx1"/>
                </a:solidFill>
                <a:ea typeface="Batang" pitchFamily="16" charset="-127"/>
              </a:rPr>
              <a:t>проведения</a:t>
            </a:r>
            <a:r>
              <a:rPr lang="en-GB" dirty="0">
                <a:solidFill>
                  <a:schemeClr val="tx1"/>
                </a:solidFill>
                <a:ea typeface="Batang" pitchFamily="16" charset="-127"/>
              </a:rPr>
              <a:t> </a:t>
            </a:r>
            <a:r>
              <a:rPr lang="en-GB" dirty="0" err="1">
                <a:solidFill>
                  <a:schemeClr val="tx1"/>
                </a:solidFill>
                <a:ea typeface="Batang" pitchFamily="16" charset="-127"/>
              </a:rPr>
              <a:t>торжественной</a:t>
            </a:r>
            <a:r>
              <a:rPr lang="en-GB" dirty="0">
                <a:solidFill>
                  <a:schemeClr val="tx1"/>
                </a:solidFill>
                <a:ea typeface="Batang" pitchFamily="16" charset="-127"/>
              </a:rPr>
              <a:t> </a:t>
            </a:r>
            <a:r>
              <a:rPr lang="en-GB" dirty="0" err="1">
                <a:solidFill>
                  <a:schemeClr val="tx1"/>
                </a:solidFill>
                <a:ea typeface="Batang" pitchFamily="16" charset="-127"/>
              </a:rPr>
              <a:t>линейки</a:t>
            </a:r>
            <a:r>
              <a:rPr lang="en-GB" dirty="0">
                <a:solidFill>
                  <a:schemeClr val="tx1"/>
                </a:solidFill>
                <a:ea typeface="Batang" pitchFamily="16" charset="-127"/>
              </a:rPr>
              <a:t> </a:t>
            </a:r>
            <a:r>
              <a:rPr lang="en-GB" dirty="0" err="1">
                <a:solidFill>
                  <a:schemeClr val="tx1"/>
                </a:solidFill>
                <a:ea typeface="Batang" pitchFamily="16" charset="-127"/>
              </a:rPr>
              <a:t>по</a:t>
            </a:r>
            <a:r>
              <a:rPr lang="en-GB" dirty="0">
                <a:solidFill>
                  <a:schemeClr val="tx1"/>
                </a:solidFill>
                <a:ea typeface="Batang" pitchFamily="16" charset="-127"/>
              </a:rPr>
              <a:t> </a:t>
            </a:r>
            <a:r>
              <a:rPr lang="en-GB" dirty="0" err="1">
                <a:solidFill>
                  <a:schemeClr val="tx1"/>
                </a:solidFill>
                <a:ea typeface="Batang" pitchFamily="16" charset="-127"/>
              </a:rPr>
              <a:t>случаю</a:t>
            </a:r>
            <a:r>
              <a:rPr lang="en-GB" dirty="0">
                <a:solidFill>
                  <a:schemeClr val="tx1"/>
                </a:solidFill>
                <a:ea typeface="Batang" pitchFamily="16" charset="-127"/>
              </a:rPr>
              <a:t> 1 </a:t>
            </a:r>
            <a:r>
              <a:rPr lang="en-GB" dirty="0" err="1">
                <a:solidFill>
                  <a:schemeClr val="tx1"/>
                </a:solidFill>
                <a:ea typeface="Batang" pitchFamily="16" charset="-127"/>
              </a:rPr>
              <a:t>сентября</a:t>
            </a:r>
            <a:r>
              <a:rPr lang="en-GB" dirty="0">
                <a:solidFill>
                  <a:schemeClr val="tx1"/>
                </a:solidFill>
                <a:ea typeface="Batang" pitchFamily="16" charset="-127"/>
              </a:rPr>
              <a:t> </a:t>
            </a:r>
            <a:r>
              <a:rPr lang="en-GB" dirty="0" err="1">
                <a:solidFill>
                  <a:schemeClr val="tx1"/>
                </a:solidFill>
                <a:ea typeface="Batang" pitchFamily="16" charset="-127"/>
              </a:rPr>
              <a:t>они</a:t>
            </a:r>
            <a:r>
              <a:rPr lang="en-GB" dirty="0">
                <a:solidFill>
                  <a:schemeClr val="tx1"/>
                </a:solidFill>
                <a:ea typeface="Batang" pitchFamily="16" charset="-127"/>
              </a:rPr>
              <a:t> </a:t>
            </a:r>
            <a:r>
              <a:rPr lang="en-GB" dirty="0" err="1">
                <a:solidFill>
                  <a:schemeClr val="tx1"/>
                </a:solidFill>
                <a:ea typeface="Batang" pitchFamily="16" charset="-127"/>
              </a:rPr>
              <a:t>ворвались</a:t>
            </a:r>
            <a:r>
              <a:rPr lang="en-GB" dirty="0">
                <a:solidFill>
                  <a:schemeClr val="tx1"/>
                </a:solidFill>
                <a:ea typeface="Batang" pitchFamily="16" charset="-127"/>
              </a:rPr>
              <a:t> </a:t>
            </a:r>
            <a:r>
              <a:rPr lang="en-GB" dirty="0" err="1">
                <a:solidFill>
                  <a:schemeClr val="tx1"/>
                </a:solidFill>
                <a:ea typeface="Batang" pitchFamily="16" charset="-127"/>
              </a:rPr>
              <a:t>на</a:t>
            </a:r>
            <a:r>
              <a:rPr lang="en-GB" dirty="0">
                <a:solidFill>
                  <a:schemeClr val="tx1"/>
                </a:solidFill>
                <a:ea typeface="Batang" pitchFamily="16" charset="-127"/>
              </a:rPr>
              <a:t> </a:t>
            </a:r>
            <a:r>
              <a:rPr lang="en-GB" dirty="0" err="1">
                <a:solidFill>
                  <a:schemeClr val="tx1"/>
                </a:solidFill>
                <a:ea typeface="Batang" pitchFamily="16" charset="-127"/>
              </a:rPr>
              <a:t>территорию</a:t>
            </a:r>
            <a:r>
              <a:rPr lang="en-GB" dirty="0">
                <a:solidFill>
                  <a:schemeClr val="tx1"/>
                </a:solidFill>
                <a:ea typeface="Batang" pitchFamily="16" charset="-127"/>
              </a:rPr>
              <a:t> </a:t>
            </a:r>
            <a:r>
              <a:rPr lang="en-GB" dirty="0" err="1">
                <a:solidFill>
                  <a:schemeClr val="tx1"/>
                </a:solidFill>
                <a:ea typeface="Batang" pitchFamily="16" charset="-127"/>
              </a:rPr>
              <a:t>школы</a:t>
            </a:r>
            <a:r>
              <a:rPr lang="en-GB" dirty="0">
                <a:solidFill>
                  <a:schemeClr val="tx1"/>
                </a:solidFill>
                <a:ea typeface="Batang" pitchFamily="16" charset="-127"/>
              </a:rPr>
              <a:t> №1. </a:t>
            </a:r>
          </a:p>
          <a:p>
            <a:pPr marL="363538" indent="-282575" algn="just">
              <a:lnSpc>
                <a:spcPct val="80000"/>
              </a:lnSpc>
              <a:spcBef>
                <a:spcPts val="500"/>
              </a:spcBef>
              <a:buClr>
                <a:srgbClr val="99FF99"/>
              </a:buClr>
              <a:buSzPct val="80000"/>
              <a:tabLst>
                <a:tab pos="363538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dirty="0">
                <a:solidFill>
                  <a:schemeClr val="tx1"/>
                </a:solidFill>
                <a:ea typeface="Batang" pitchFamily="16" charset="-127"/>
              </a:rPr>
              <a:t>	</a:t>
            </a:r>
            <a:r>
              <a:rPr lang="en-GB" dirty="0" err="1">
                <a:solidFill>
                  <a:schemeClr val="tx1"/>
                </a:solidFill>
                <a:ea typeface="Batang" pitchFamily="16" charset="-127"/>
              </a:rPr>
              <a:t>Всего</a:t>
            </a:r>
            <a:r>
              <a:rPr lang="en-GB" dirty="0">
                <a:solidFill>
                  <a:schemeClr val="tx1"/>
                </a:solidFill>
                <a:ea typeface="Batang" pitchFamily="16" charset="-127"/>
              </a:rPr>
              <a:t> </a:t>
            </a:r>
            <a:r>
              <a:rPr lang="en-GB" dirty="0" err="1">
                <a:solidFill>
                  <a:schemeClr val="tx1"/>
                </a:solidFill>
                <a:ea typeface="Batang" pitchFamily="16" charset="-127"/>
              </a:rPr>
              <a:t>на</a:t>
            </a:r>
            <a:r>
              <a:rPr lang="en-GB" dirty="0">
                <a:solidFill>
                  <a:schemeClr val="tx1"/>
                </a:solidFill>
                <a:ea typeface="Batang" pitchFamily="16" charset="-127"/>
              </a:rPr>
              <a:t> </a:t>
            </a:r>
            <a:r>
              <a:rPr lang="en-GB" dirty="0" err="1">
                <a:solidFill>
                  <a:schemeClr val="tx1"/>
                </a:solidFill>
                <a:ea typeface="Batang" pitchFamily="16" charset="-127"/>
              </a:rPr>
              <a:t>линейке</a:t>
            </a:r>
            <a:r>
              <a:rPr lang="en-GB" dirty="0">
                <a:solidFill>
                  <a:schemeClr val="tx1"/>
                </a:solidFill>
                <a:ea typeface="Batang" pitchFamily="16" charset="-127"/>
              </a:rPr>
              <a:t>, </a:t>
            </a:r>
            <a:r>
              <a:rPr lang="en-GB" dirty="0" err="1">
                <a:solidFill>
                  <a:schemeClr val="tx1"/>
                </a:solidFill>
                <a:ea typeface="Batang" pitchFamily="16" charset="-127"/>
              </a:rPr>
              <a:t>по</a:t>
            </a:r>
            <a:r>
              <a:rPr lang="en-GB" dirty="0">
                <a:solidFill>
                  <a:schemeClr val="tx1"/>
                </a:solidFill>
                <a:ea typeface="Batang" pitchFamily="16" charset="-127"/>
              </a:rPr>
              <a:t> </a:t>
            </a:r>
            <a:r>
              <a:rPr lang="en-GB" dirty="0" err="1">
                <a:solidFill>
                  <a:schemeClr val="tx1"/>
                </a:solidFill>
                <a:ea typeface="Batang" pitchFamily="16" charset="-127"/>
              </a:rPr>
              <a:t>данным</a:t>
            </a:r>
            <a:r>
              <a:rPr lang="en-GB" dirty="0">
                <a:solidFill>
                  <a:schemeClr val="tx1"/>
                </a:solidFill>
                <a:ea typeface="Batang" pitchFamily="16" charset="-127"/>
              </a:rPr>
              <a:t> </a:t>
            </a:r>
            <a:r>
              <a:rPr lang="en-GB" dirty="0" err="1">
                <a:solidFill>
                  <a:schemeClr val="tx1"/>
                </a:solidFill>
                <a:ea typeface="Batang" pitchFamily="16" charset="-127"/>
              </a:rPr>
              <a:t>комитета</a:t>
            </a:r>
            <a:r>
              <a:rPr lang="en-GB" dirty="0">
                <a:solidFill>
                  <a:schemeClr val="tx1"/>
                </a:solidFill>
                <a:ea typeface="Batang" pitchFamily="16" charset="-127"/>
              </a:rPr>
              <a:t> </a:t>
            </a:r>
            <a:r>
              <a:rPr lang="en-GB" dirty="0" err="1">
                <a:solidFill>
                  <a:schemeClr val="tx1"/>
                </a:solidFill>
                <a:ea typeface="Batang" pitchFamily="16" charset="-127"/>
              </a:rPr>
              <a:t>образования</a:t>
            </a:r>
            <a:r>
              <a:rPr lang="en-GB" dirty="0">
                <a:solidFill>
                  <a:schemeClr val="tx1"/>
                </a:solidFill>
                <a:ea typeface="Batang" pitchFamily="16" charset="-127"/>
              </a:rPr>
              <a:t> </a:t>
            </a:r>
            <a:r>
              <a:rPr lang="en-GB" dirty="0" err="1">
                <a:solidFill>
                  <a:schemeClr val="tx1"/>
                </a:solidFill>
                <a:ea typeface="Batang" pitchFamily="16" charset="-127"/>
              </a:rPr>
              <a:t>администрации</a:t>
            </a:r>
            <a:r>
              <a:rPr lang="en-GB" dirty="0">
                <a:solidFill>
                  <a:schemeClr val="tx1"/>
                </a:solidFill>
                <a:ea typeface="Batang" pitchFamily="16" charset="-127"/>
              </a:rPr>
              <a:t> </a:t>
            </a:r>
            <a:r>
              <a:rPr lang="en-GB" dirty="0" err="1">
                <a:solidFill>
                  <a:schemeClr val="tx1"/>
                </a:solidFill>
                <a:ea typeface="Batang" pitchFamily="16" charset="-127"/>
              </a:rPr>
              <a:t>Беслана</a:t>
            </a:r>
            <a:r>
              <a:rPr lang="en-GB" dirty="0">
                <a:solidFill>
                  <a:schemeClr val="tx1"/>
                </a:solidFill>
                <a:ea typeface="Batang" pitchFamily="16" charset="-127"/>
              </a:rPr>
              <a:t>, </a:t>
            </a:r>
            <a:r>
              <a:rPr lang="en-GB" dirty="0" err="1">
                <a:solidFill>
                  <a:schemeClr val="tx1"/>
                </a:solidFill>
                <a:ea typeface="Batang" pitchFamily="16" charset="-127"/>
              </a:rPr>
              <a:t>присутствовали</a:t>
            </a:r>
            <a:r>
              <a:rPr lang="en-GB" dirty="0">
                <a:solidFill>
                  <a:schemeClr val="tx1"/>
                </a:solidFill>
                <a:ea typeface="Batang" pitchFamily="16" charset="-127"/>
              </a:rPr>
              <a:t> 895 </a:t>
            </a:r>
            <a:r>
              <a:rPr lang="en-GB" dirty="0" err="1">
                <a:solidFill>
                  <a:schemeClr val="tx1"/>
                </a:solidFill>
                <a:ea typeface="Batang" pitchFamily="16" charset="-127"/>
              </a:rPr>
              <a:t>учеников</a:t>
            </a:r>
            <a:r>
              <a:rPr lang="en-GB" dirty="0">
                <a:solidFill>
                  <a:schemeClr val="tx1"/>
                </a:solidFill>
                <a:ea typeface="Batang" pitchFamily="16" charset="-127"/>
              </a:rPr>
              <a:t> и 59 </a:t>
            </a:r>
            <a:r>
              <a:rPr lang="en-GB" dirty="0" err="1">
                <a:solidFill>
                  <a:schemeClr val="tx1"/>
                </a:solidFill>
                <a:ea typeface="Batang" pitchFamily="16" charset="-127"/>
              </a:rPr>
              <a:t>учителей</a:t>
            </a:r>
            <a:r>
              <a:rPr lang="en-GB" dirty="0">
                <a:solidFill>
                  <a:schemeClr val="tx1"/>
                </a:solidFill>
                <a:ea typeface="Batang" pitchFamily="16" charset="-127"/>
              </a:rPr>
              <a:t> и </a:t>
            </a:r>
            <a:r>
              <a:rPr lang="en-GB" dirty="0" err="1">
                <a:solidFill>
                  <a:schemeClr val="tx1"/>
                </a:solidFill>
                <a:ea typeface="Batang" pitchFamily="16" charset="-127"/>
              </a:rPr>
              <a:t>технических</a:t>
            </a:r>
            <a:r>
              <a:rPr lang="en-GB" dirty="0">
                <a:solidFill>
                  <a:schemeClr val="tx1"/>
                </a:solidFill>
                <a:ea typeface="Batang" pitchFamily="16" charset="-127"/>
              </a:rPr>
              <a:t> </a:t>
            </a:r>
            <a:r>
              <a:rPr lang="en-GB" dirty="0" err="1">
                <a:solidFill>
                  <a:schemeClr val="tx1"/>
                </a:solidFill>
                <a:ea typeface="Batang" pitchFamily="16" charset="-127"/>
              </a:rPr>
              <a:t>сотрудников</a:t>
            </a:r>
            <a:r>
              <a:rPr lang="en-GB" dirty="0">
                <a:solidFill>
                  <a:schemeClr val="tx1"/>
                </a:solidFill>
                <a:ea typeface="Batang" pitchFamily="16" charset="-127"/>
              </a:rPr>
              <a:t> </a:t>
            </a:r>
            <a:r>
              <a:rPr lang="en-GB" dirty="0" err="1">
                <a:solidFill>
                  <a:schemeClr val="tx1"/>
                </a:solidFill>
                <a:ea typeface="Batang" pitchFamily="16" charset="-127"/>
              </a:rPr>
              <a:t>школы</a:t>
            </a:r>
            <a:r>
              <a:rPr lang="en-GB" dirty="0">
                <a:solidFill>
                  <a:schemeClr val="tx1"/>
                </a:solidFill>
                <a:ea typeface="Batang" pitchFamily="16" charset="-127"/>
              </a:rPr>
              <a:t>. </a:t>
            </a:r>
          </a:p>
          <a:p>
            <a:pPr marL="363538" indent="-282575" algn="just">
              <a:lnSpc>
                <a:spcPct val="80000"/>
              </a:lnSpc>
              <a:spcBef>
                <a:spcPts val="500"/>
              </a:spcBef>
              <a:buClr>
                <a:srgbClr val="99FF99"/>
              </a:buClr>
              <a:buSzPct val="80000"/>
              <a:tabLst>
                <a:tab pos="363538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dirty="0">
                <a:solidFill>
                  <a:schemeClr val="tx1"/>
                </a:solidFill>
                <a:ea typeface="Batang" pitchFamily="16" charset="-127"/>
              </a:rPr>
              <a:t>	</a:t>
            </a:r>
            <a:r>
              <a:rPr lang="en-GB" dirty="0" err="1">
                <a:solidFill>
                  <a:schemeClr val="tx1"/>
                </a:solidFill>
                <a:ea typeface="Batang" pitchFamily="16" charset="-127"/>
              </a:rPr>
              <a:t>Количество</a:t>
            </a:r>
            <a:r>
              <a:rPr lang="en-GB" dirty="0">
                <a:solidFill>
                  <a:schemeClr val="tx1"/>
                </a:solidFill>
                <a:ea typeface="Batang" pitchFamily="16" charset="-127"/>
              </a:rPr>
              <a:t> </a:t>
            </a:r>
            <a:r>
              <a:rPr lang="en-GB" dirty="0" err="1">
                <a:solidFill>
                  <a:schemeClr val="tx1"/>
                </a:solidFill>
                <a:ea typeface="Batang" pitchFamily="16" charset="-127"/>
              </a:rPr>
              <a:t>родителей</a:t>
            </a:r>
            <a:r>
              <a:rPr lang="en-GB" dirty="0">
                <a:solidFill>
                  <a:schemeClr val="tx1"/>
                </a:solidFill>
                <a:ea typeface="Batang" pitchFamily="16" charset="-127"/>
              </a:rPr>
              <a:t>, </a:t>
            </a:r>
            <a:r>
              <a:rPr lang="en-GB" dirty="0" err="1">
                <a:solidFill>
                  <a:schemeClr val="tx1"/>
                </a:solidFill>
                <a:ea typeface="Batang" pitchFamily="16" charset="-127"/>
              </a:rPr>
              <a:t>пришедших</a:t>
            </a:r>
            <a:r>
              <a:rPr lang="en-GB" dirty="0">
                <a:solidFill>
                  <a:schemeClr val="tx1"/>
                </a:solidFill>
                <a:ea typeface="Batang" pitchFamily="16" charset="-127"/>
              </a:rPr>
              <a:t> </a:t>
            </a:r>
            <a:r>
              <a:rPr lang="en-GB" dirty="0" err="1">
                <a:solidFill>
                  <a:schemeClr val="tx1"/>
                </a:solidFill>
                <a:ea typeface="Batang" pitchFamily="16" charset="-127"/>
              </a:rPr>
              <a:t>проводить</a:t>
            </a:r>
            <a:r>
              <a:rPr lang="en-GB" dirty="0">
                <a:solidFill>
                  <a:schemeClr val="tx1"/>
                </a:solidFill>
                <a:ea typeface="Batang" pitchFamily="16" charset="-127"/>
              </a:rPr>
              <a:t> </a:t>
            </a:r>
            <a:r>
              <a:rPr lang="en-GB" dirty="0" err="1">
                <a:solidFill>
                  <a:schemeClr val="tx1"/>
                </a:solidFill>
                <a:ea typeface="Batang" pitchFamily="16" charset="-127"/>
              </a:rPr>
              <a:t>детей</a:t>
            </a:r>
            <a:r>
              <a:rPr lang="en-GB" dirty="0">
                <a:solidFill>
                  <a:schemeClr val="tx1"/>
                </a:solidFill>
                <a:ea typeface="Batang" pitchFamily="16" charset="-127"/>
              </a:rPr>
              <a:t> в </a:t>
            </a:r>
            <a:r>
              <a:rPr lang="en-GB" dirty="0" err="1">
                <a:solidFill>
                  <a:schemeClr val="tx1"/>
                </a:solidFill>
                <a:ea typeface="Batang" pitchFamily="16" charset="-127"/>
              </a:rPr>
              <a:t>школу</a:t>
            </a:r>
            <a:r>
              <a:rPr lang="en-GB" dirty="0">
                <a:solidFill>
                  <a:schemeClr val="tx1"/>
                </a:solidFill>
                <a:ea typeface="Batang" pitchFamily="16" charset="-127"/>
              </a:rPr>
              <a:t>, </a:t>
            </a:r>
            <a:r>
              <a:rPr lang="en-GB" dirty="0" err="1">
                <a:solidFill>
                  <a:schemeClr val="tx1"/>
                </a:solidFill>
                <a:ea typeface="Batang" pitchFamily="16" charset="-127"/>
              </a:rPr>
              <a:t>неизвестно</a:t>
            </a:r>
            <a:r>
              <a:rPr lang="en-GB" dirty="0">
                <a:solidFill>
                  <a:schemeClr val="tx1"/>
                </a:solidFill>
                <a:ea typeface="Batang" pitchFamily="16" charset="-127"/>
              </a:rPr>
              <a:t>. </a:t>
            </a:r>
            <a:r>
              <a:rPr lang="en-GB" dirty="0" err="1">
                <a:solidFill>
                  <a:schemeClr val="tx1"/>
                </a:solidFill>
                <a:ea typeface="Batang" pitchFamily="16" charset="-127"/>
              </a:rPr>
              <a:t>Открыв</a:t>
            </a:r>
            <a:r>
              <a:rPr lang="en-GB" dirty="0">
                <a:solidFill>
                  <a:schemeClr val="tx1"/>
                </a:solidFill>
                <a:ea typeface="Batang" pitchFamily="16" charset="-127"/>
              </a:rPr>
              <a:t> </a:t>
            </a:r>
            <a:r>
              <a:rPr lang="en-GB" dirty="0" err="1">
                <a:solidFill>
                  <a:schemeClr val="tx1"/>
                </a:solidFill>
                <a:ea typeface="Batang" pitchFamily="16" charset="-127"/>
              </a:rPr>
              <a:t>беспорядочную</a:t>
            </a:r>
            <a:r>
              <a:rPr lang="en-GB" dirty="0">
                <a:solidFill>
                  <a:schemeClr val="tx1"/>
                </a:solidFill>
                <a:ea typeface="Batang" pitchFamily="16" charset="-127"/>
              </a:rPr>
              <a:t> </a:t>
            </a:r>
            <a:r>
              <a:rPr lang="en-GB" dirty="0" err="1">
                <a:solidFill>
                  <a:schemeClr val="tx1"/>
                </a:solidFill>
                <a:ea typeface="Batang" pitchFamily="16" charset="-127"/>
              </a:rPr>
              <a:t>стрельбу</a:t>
            </a:r>
            <a:r>
              <a:rPr lang="en-GB" dirty="0">
                <a:solidFill>
                  <a:schemeClr val="tx1"/>
                </a:solidFill>
                <a:ea typeface="Batang" pitchFamily="16" charset="-127"/>
              </a:rPr>
              <a:t> в </a:t>
            </a:r>
            <a:r>
              <a:rPr lang="en-GB" dirty="0" err="1">
                <a:solidFill>
                  <a:schemeClr val="tx1"/>
                </a:solidFill>
                <a:ea typeface="Batang" pitchFamily="16" charset="-127"/>
              </a:rPr>
              <a:t>воздух</a:t>
            </a:r>
            <a:r>
              <a:rPr lang="en-GB" dirty="0">
                <a:solidFill>
                  <a:schemeClr val="tx1"/>
                </a:solidFill>
                <a:ea typeface="Batang" pitchFamily="16" charset="-127"/>
              </a:rPr>
              <a:t>, </a:t>
            </a:r>
            <a:r>
              <a:rPr lang="en-GB" dirty="0" err="1">
                <a:solidFill>
                  <a:schemeClr val="tx1"/>
                </a:solidFill>
                <a:ea typeface="Batang" pitchFamily="16" charset="-127"/>
              </a:rPr>
              <a:t>боевики</a:t>
            </a:r>
            <a:r>
              <a:rPr lang="en-GB" dirty="0">
                <a:solidFill>
                  <a:schemeClr val="tx1"/>
                </a:solidFill>
                <a:ea typeface="Batang" pitchFamily="16" charset="-127"/>
              </a:rPr>
              <a:t> </a:t>
            </a:r>
            <a:r>
              <a:rPr lang="en-GB" dirty="0" err="1">
                <a:solidFill>
                  <a:schemeClr val="tx1"/>
                </a:solidFill>
                <a:ea typeface="Batang" pitchFamily="16" charset="-127"/>
              </a:rPr>
              <a:t>приказали</a:t>
            </a:r>
            <a:r>
              <a:rPr lang="en-GB" dirty="0">
                <a:solidFill>
                  <a:schemeClr val="tx1"/>
                </a:solidFill>
                <a:ea typeface="Batang" pitchFamily="16" charset="-127"/>
              </a:rPr>
              <a:t> </a:t>
            </a:r>
            <a:r>
              <a:rPr lang="en-GB" dirty="0" err="1">
                <a:solidFill>
                  <a:schemeClr val="tx1"/>
                </a:solidFill>
                <a:ea typeface="Batang" pitchFamily="16" charset="-127"/>
              </a:rPr>
              <a:t>всем</a:t>
            </a:r>
            <a:r>
              <a:rPr lang="en-GB" dirty="0">
                <a:solidFill>
                  <a:schemeClr val="tx1"/>
                </a:solidFill>
                <a:ea typeface="Batang" pitchFamily="16" charset="-127"/>
              </a:rPr>
              <a:t> </a:t>
            </a:r>
            <a:r>
              <a:rPr lang="en-GB" dirty="0" err="1">
                <a:solidFill>
                  <a:schemeClr val="tx1"/>
                </a:solidFill>
                <a:ea typeface="Batang" pitchFamily="16" charset="-127"/>
              </a:rPr>
              <a:t>присутствующим</a:t>
            </a:r>
            <a:r>
              <a:rPr lang="en-GB" dirty="0">
                <a:solidFill>
                  <a:schemeClr val="tx1"/>
                </a:solidFill>
                <a:ea typeface="Batang" pitchFamily="16" charset="-127"/>
              </a:rPr>
              <a:t> </a:t>
            </a:r>
            <a:r>
              <a:rPr lang="en-GB" dirty="0" err="1">
                <a:solidFill>
                  <a:schemeClr val="tx1"/>
                </a:solidFill>
                <a:ea typeface="Batang" pitchFamily="16" charset="-127"/>
              </a:rPr>
              <a:t>зайти</a:t>
            </a:r>
            <a:r>
              <a:rPr lang="en-GB" dirty="0">
                <a:solidFill>
                  <a:schemeClr val="tx1"/>
                </a:solidFill>
                <a:ea typeface="Batang" pitchFamily="16" charset="-127"/>
              </a:rPr>
              <a:t> в </a:t>
            </a:r>
            <a:r>
              <a:rPr lang="en-GB" dirty="0" err="1">
                <a:solidFill>
                  <a:schemeClr val="tx1"/>
                </a:solidFill>
                <a:ea typeface="Batang" pitchFamily="16" charset="-127"/>
              </a:rPr>
              <a:t>здание</a:t>
            </a:r>
            <a:r>
              <a:rPr lang="en-GB" dirty="0">
                <a:solidFill>
                  <a:schemeClr val="tx1"/>
                </a:solidFill>
                <a:ea typeface="Batang" pitchFamily="16" charset="-127"/>
              </a:rPr>
              <a:t> </a:t>
            </a:r>
            <a:r>
              <a:rPr lang="en-GB" dirty="0" err="1">
                <a:solidFill>
                  <a:schemeClr val="tx1"/>
                </a:solidFill>
                <a:ea typeface="Batang" pitchFamily="16" charset="-127"/>
              </a:rPr>
              <a:t>школы</a:t>
            </a:r>
            <a:r>
              <a:rPr lang="en-GB" dirty="0">
                <a:solidFill>
                  <a:schemeClr val="tx1"/>
                </a:solidFill>
                <a:ea typeface="Batang" pitchFamily="16" charset="-127"/>
              </a:rPr>
              <a:t>, </a:t>
            </a:r>
            <a:r>
              <a:rPr lang="en-GB" dirty="0" err="1">
                <a:solidFill>
                  <a:schemeClr val="tx1"/>
                </a:solidFill>
                <a:ea typeface="Batang" pitchFamily="16" charset="-127"/>
              </a:rPr>
              <a:t>однако</a:t>
            </a:r>
            <a:r>
              <a:rPr lang="en-GB" dirty="0">
                <a:solidFill>
                  <a:schemeClr val="tx1"/>
                </a:solidFill>
                <a:ea typeface="Batang" pitchFamily="16" charset="-127"/>
              </a:rPr>
              <a:t> </a:t>
            </a:r>
            <a:r>
              <a:rPr lang="en-GB" dirty="0" err="1">
                <a:solidFill>
                  <a:schemeClr val="tx1"/>
                </a:solidFill>
                <a:ea typeface="Batang" pitchFamily="16" charset="-127"/>
              </a:rPr>
              <a:t>большинство</a:t>
            </a:r>
            <a:r>
              <a:rPr lang="en-GB" dirty="0">
                <a:solidFill>
                  <a:schemeClr val="tx1"/>
                </a:solidFill>
                <a:ea typeface="Batang" pitchFamily="16" charset="-127"/>
              </a:rPr>
              <a:t> - в </a:t>
            </a:r>
            <a:r>
              <a:rPr lang="en-GB" dirty="0" err="1">
                <a:solidFill>
                  <a:schemeClr val="tx1"/>
                </a:solidFill>
                <a:ea typeface="Batang" pitchFamily="16" charset="-127"/>
              </a:rPr>
              <a:t>основном</a:t>
            </a:r>
            <a:r>
              <a:rPr lang="en-GB" dirty="0">
                <a:solidFill>
                  <a:schemeClr val="tx1"/>
                </a:solidFill>
                <a:ea typeface="Batang" pitchFamily="16" charset="-127"/>
              </a:rPr>
              <a:t> </a:t>
            </a:r>
            <a:r>
              <a:rPr lang="en-GB" dirty="0" err="1">
                <a:solidFill>
                  <a:schemeClr val="tx1"/>
                </a:solidFill>
                <a:ea typeface="Batang" pitchFamily="16" charset="-127"/>
              </a:rPr>
              <a:t>старшеклассники</a:t>
            </a:r>
            <a:r>
              <a:rPr lang="en-GB" dirty="0">
                <a:solidFill>
                  <a:schemeClr val="tx1"/>
                </a:solidFill>
                <a:ea typeface="Batang" pitchFamily="16" charset="-127"/>
              </a:rPr>
              <a:t> и </a:t>
            </a:r>
            <a:r>
              <a:rPr lang="en-GB" dirty="0" err="1">
                <a:solidFill>
                  <a:schemeClr val="tx1"/>
                </a:solidFill>
                <a:ea typeface="Batang" pitchFamily="16" charset="-127"/>
              </a:rPr>
              <a:t>взрослые</a:t>
            </a:r>
            <a:r>
              <a:rPr lang="en-GB" dirty="0">
                <a:solidFill>
                  <a:schemeClr val="tx1"/>
                </a:solidFill>
                <a:ea typeface="Batang" pitchFamily="16" charset="-127"/>
              </a:rPr>
              <a:t> - </a:t>
            </a:r>
            <a:r>
              <a:rPr lang="en-GB" dirty="0" err="1">
                <a:solidFill>
                  <a:schemeClr val="tx1"/>
                </a:solidFill>
                <a:ea typeface="Batang" pitchFamily="16" charset="-127"/>
              </a:rPr>
              <a:t>смогли</a:t>
            </a:r>
            <a:r>
              <a:rPr lang="en-GB" dirty="0">
                <a:solidFill>
                  <a:schemeClr val="tx1"/>
                </a:solidFill>
                <a:ea typeface="Batang" pitchFamily="16" charset="-127"/>
              </a:rPr>
              <a:t> </a:t>
            </a:r>
            <a:r>
              <a:rPr lang="en-GB" dirty="0" err="1">
                <a:solidFill>
                  <a:schemeClr val="tx1"/>
                </a:solidFill>
                <a:ea typeface="Batang" pitchFamily="16" charset="-127"/>
              </a:rPr>
              <a:t>просто</a:t>
            </a:r>
            <a:r>
              <a:rPr lang="en-GB" dirty="0">
                <a:solidFill>
                  <a:schemeClr val="tx1"/>
                </a:solidFill>
                <a:ea typeface="Batang" pitchFamily="16" charset="-127"/>
              </a:rPr>
              <a:t> </a:t>
            </a:r>
            <a:r>
              <a:rPr lang="en-GB" dirty="0" err="1">
                <a:solidFill>
                  <a:schemeClr val="tx1"/>
                </a:solidFill>
                <a:ea typeface="Batang" pitchFamily="16" charset="-127"/>
              </a:rPr>
              <a:t>разбежаться</a:t>
            </a:r>
            <a:r>
              <a:rPr lang="en-GB" dirty="0">
                <a:solidFill>
                  <a:schemeClr val="tx1"/>
                </a:solidFill>
                <a:ea typeface="Batang" pitchFamily="16" charset="-127"/>
              </a:rPr>
              <a:t>. </a:t>
            </a:r>
            <a:r>
              <a:rPr lang="en-GB" dirty="0" err="1">
                <a:solidFill>
                  <a:schemeClr val="tx1"/>
                </a:solidFill>
                <a:ea typeface="Batang" pitchFamily="16" charset="-127"/>
              </a:rPr>
              <a:t>Тех</a:t>
            </a:r>
            <a:r>
              <a:rPr lang="en-GB" dirty="0">
                <a:solidFill>
                  <a:schemeClr val="tx1"/>
                </a:solidFill>
                <a:ea typeface="Batang" pitchFamily="16" charset="-127"/>
              </a:rPr>
              <a:t> </a:t>
            </a:r>
            <a:r>
              <a:rPr lang="en-GB" dirty="0" err="1">
                <a:solidFill>
                  <a:schemeClr val="tx1"/>
                </a:solidFill>
                <a:ea typeface="Batang" pitchFamily="16" charset="-127"/>
              </a:rPr>
              <a:t>кто</a:t>
            </a:r>
            <a:r>
              <a:rPr lang="en-GB" dirty="0">
                <a:solidFill>
                  <a:schemeClr val="tx1"/>
                </a:solidFill>
                <a:ea typeface="Batang" pitchFamily="16" charset="-127"/>
              </a:rPr>
              <a:t> </a:t>
            </a:r>
            <a:r>
              <a:rPr lang="en-GB" dirty="0" err="1">
                <a:solidFill>
                  <a:schemeClr val="tx1"/>
                </a:solidFill>
                <a:ea typeface="Batang" pitchFamily="16" charset="-127"/>
              </a:rPr>
              <a:t>не</a:t>
            </a:r>
            <a:r>
              <a:rPr lang="en-GB" dirty="0">
                <a:solidFill>
                  <a:schemeClr val="tx1"/>
                </a:solidFill>
                <a:ea typeface="Batang" pitchFamily="16" charset="-127"/>
              </a:rPr>
              <a:t> </a:t>
            </a:r>
            <a:r>
              <a:rPr lang="en-GB" dirty="0" err="1">
                <a:solidFill>
                  <a:schemeClr val="tx1"/>
                </a:solidFill>
                <a:ea typeface="Batang" pitchFamily="16" charset="-127"/>
              </a:rPr>
              <a:t>смог</a:t>
            </a:r>
            <a:r>
              <a:rPr lang="en-GB" dirty="0">
                <a:solidFill>
                  <a:schemeClr val="tx1"/>
                </a:solidFill>
                <a:ea typeface="Batang" pitchFamily="16" charset="-127"/>
              </a:rPr>
              <a:t> </a:t>
            </a:r>
            <a:r>
              <a:rPr lang="en-GB" dirty="0" err="1">
                <a:solidFill>
                  <a:schemeClr val="tx1"/>
                </a:solidFill>
                <a:ea typeface="Batang" pitchFamily="16" charset="-127"/>
              </a:rPr>
              <a:t>это</a:t>
            </a:r>
            <a:r>
              <a:rPr lang="en-GB" dirty="0">
                <a:solidFill>
                  <a:schemeClr val="tx1"/>
                </a:solidFill>
                <a:ea typeface="Batang" pitchFamily="16" charset="-127"/>
              </a:rPr>
              <a:t> </a:t>
            </a:r>
            <a:r>
              <a:rPr lang="en-GB" dirty="0" err="1">
                <a:solidFill>
                  <a:schemeClr val="tx1"/>
                </a:solidFill>
                <a:ea typeface="Batang" pitchFamily="16" charset="-127"/>
              </a:rPr>
              <a:t>сделать</a:t>
            </a:r>
            <a:r>
              <a:rPr lang="en-GB" dirty="0">
                <a:solidFill>
                  <a:schemeClr val="tx1"/>
                </a:solidFill>
                <a:ea typeface="Batang" pitchFamily="16" charset="-127"/>
              </a:rPr>
              <a:t> - </a:t>
            </a:r>
            <a:r>
              <a:rPr lang="en-GB" dirty="0" err="1">
                <a:solidFill>
                  <a:schemeClr val="tx1"/>
                </a:solidFill>
                <a:ea typeface="Batang" pitchFamily="16" charset="-127"/>
              </a:rPr>
              <a:t>учеников</a:t>
            </a:r>
            <a:r>
              <a:rPr lang="en-GB" dirty="0">
                <a:solidFill>
                  <a:schemeClr val="tx1"/>
                </a:solidFill>
                <a:ea typeface="Batang" pitchFamily="16" charset="-127"/>
              </a:rPr>
              <a:t> </a:t>
            </a:r>
            <a:r>
              <a:rPr lang="en-GB" dirty="0" err="1">
                <a:solidFill>
                  <a:schemeClr val="tx1"/>
                </a:solidFill>
                <a:ea typeface="Batang" pitchFamily="16" charset="-127"/>
              </a:rPr>
              <a:t>младших</a:t>
            </a:r>
            <a:r>
              <a:rPr lang="en-GB" dirty="0">
                <a:solidFill>
                  <a:schemeClr val="tx1"/>
                </a:solidFill>
                <a:ea typeface="Batang" pitchFamily="16" charset="-127"/>
              </a:rPr>
              <a:t> </a:t>
            </a:r>
            <a:r>
              <a:rPr lang="en-GB" dirty="0" err="1">
                <a:solidFill>
                  <a:schemeClr val="tx1"/>
                </a:solidFill>
                <a:ea typeface="Batang" pitchFamily="16" charset="-127"/>
              </a:rPr>
              <a:t>классов</a:t>
            </a:r>
            <a:r>
              <a:rPr lang="en-GB" dirty="0">
                <a:solidFill>
                  <a:schemeClr val="tx1"/>
                </a:solidFill>
                <a:ea typeface="Batang" pitchFamily="16" charset="-127"/>
              </a:rPr>
              <a:t> и </a:t>
            </a:r>
            <a:r>
              <a:rPr lang="en-GB" dirty="0" err="1">
                <a:solidFill>
                  <a:schemeClr val="tx1"/>
                </a:solidFill>
                <a:ea typeface="Batang" pitchFamily="16" charset="-127"/>
              </a:rPr>
              <a:t>их</a:t>
            </a:r>
            <a:r>
              <a:rPr lang="en-GB" dirty="0">
                <a:solidFill>
                  <a:schemeClr val="tx1"/>
                </a:solidFill>
                <a:ea typeface="Batang" pitchFamily="16" charset="-127"/>
              </a:rPr>
              <a:t> </a:t>
            </a:r>
            <a:r>
              <a:rPr lang="en-GB" dirty="0" err="1">
                <a:solidFill>
                  <a:schemeClr val="tx1"/>
                </a:solidFill>
                <a:ea typeface="Batang" pitchFamily="16" charset="-127"/>
              </a:rPr>
              <a:t>родителей</a:t>
            </a:r>
            <a:r>
              <a:rPr lang="en-GB" dirty="0">
                <a:solidFill>
                  <a:schemeClr val="tx1"/>
                </a:solidFill>
                <a:ea typeface="Batang" pitchFamily="16" charset="-127"/>
              </a:rPr>
              <a:t> и </a:t>
            </a:r>
            <a:r>
              <a:rPr lang="en-GB" dirty="0" err="1">
                <a:solidFill>
                  <a:schemeClr val="tx1"/>
                </a:solidFill>
                <a:ea typeface="Batang" pitchFamily="16" charset="-127"/>
              </a:rPr>
              <a:t>часть</a:t>
            </a:r>
            <a:r>
              <a:rPr lang="en-GB" dirty="0">
                <a:solidFill>
                  <a:schemeClr val="tx1"/>
                </a:solidFill>
                <a:ea typeface="Batang" pitchFamily="16" charset="-127"/>
              </a:rPr>
              <a:t> </a:t>
            </a:r>
            <a:r>
              <a:rPr lang="en-GB" dirty="0" err="1">
                <a:solidFill>
                  <a:schemeClr val="tx1"/>
                </a:solidFill>
                <a:ea typeface="Batang" pitchFamily="16" charset="-127"/>
              </a:rPr>
              <a:t>учителей</a:t>
            </a:r>
            <a:r>
              <a:rPr lang="en-GB" dirty="0">
                <a:solidFill>
                  <a:schemeClr val="tx1"/>
                </a:solidFill>
                <a:ea typeface="Batang" pitchFamily="16" charset="-127"/>
              </a:rPr>
              <a:t> - </a:t>
            </a:r>
            <a:r>
              <a:rPr lang="en-GB" dirty="0" err="1">
                <a:solidFill>
                  <a:schemeClr val="tx1"/>
                </a:solidFill>
                <a:ea typeface="Batang" pitchFamily="16" charset="-127"/>
              </a:rPr>
              <a:t>бандиты</a:t>
            </a:r>
            <a:r>
              <a:rPr lang="en-GB" dirty="0">
                <a:solidFill>
                  <a:schemeClr val="tx1"/>
                </a:solidFill>
                <a:ea typeface="Batang" pitchFamily="16" charset="-127"/>
              </a:rPr>
              <a:t> </a:t>
            </a:r>
            <a:r>
              <a:rPr lang="en-GB" dirty="0" err="1">
                <a:solidFill>
                  <a:schemeClr val="tx1"/>
                </a:solidFill>
                <a:ea typeface="Batang" pitchFamily="16" charset="-127"/>
              </a:rPr>
              <a:t>загнали</a:t>
            </a:r>
            <a:r>
              <a:rPr lang="en-GB" dirty="0">
                <a:solidFill>
                  <a:schemeClr val="tx1"/>
                </a:solidFill>
                <a:ea typeface="Batang" pitchFamily="16" charset="-127"/>
              </a:rPr>
              <a:t> в </a:t>
            </a:r>
            <a:r>
              <a:rPr lang="en-GB" dirty="0" err="1">
                <a:solidFill>
                  <a:schemeClr val="tx1"/>
                </a:solidFill>
                <a:ea typeface="Batang" pitchFamily="16" charset="-127"/>
              </a:rPr>
              <a:t>спортзал</a:t>
            </a:r>
            <a:r>
              <a:rPr lang="en-GB" dirty="0">
                <a:solidFill>
                  <a:schemeClr val="tx1"/>
                </a:solidFill>
                <a:ea typeface="Batang" pitchFamily="16" charset="-127"/>
              </a:rPr>
              <a:t>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549275"/>
            <a:ext cx="3619500" cy="2714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3644900"/>
            <a:ext cx="3643313" cy="2732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71501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04664"/>
            <a:ext cx="8136904" cy="2808312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en-GB" b="1" dirty="0" smtClean="0">
                <a:solidFill>
                  <a:schemeClr val="tx1"/>
                </a:solidFill>
              </a:rPr>
              <a:t>В </a:t>
            </a:r>
            <a:r>
              <a:rPr lang="en-GB" b="1" dirty="0" err="1" smtClean="0">
                <a:solidFill>
                  <a:schemeClr val="tx1"/>
                </a:solidFill>
              </a:rPr>
              <a:t>первые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же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минуты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захвата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на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звуки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выстрелов</a:t>
            </a:r>
            <a:r>
              <a:rPr lang="en-GB" b="1" dirty="0" smtClean="0">
                <a:solidFill>
                  <a:schemeClr val="tx1"/>
                </a:solidFill>
              </a:rPr>
              <a:t> к </a:t>
            </a:r>
            <a:r>
              <a:rPr lang="en-GB" b="1" dirty="0" err="1" smtClean="0">
                <a:solidFill>
                  <a:schemeClr val="tx1"/>
                </a:solidFill>
              </a:rPr>
              <a:t>школе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начали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сбегаться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сотрудники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горотдела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милиции</a:t>
            </a:r>
            <a:r>
              <a:rPr lang="en-GB" b="1" dirty="0" smtClean="0">
                <a:solidFill>
                  <a:schemeClr val="tx1"/>
                </a:solidFill>
              </a:rPr>
              <a:t>. В </a:t>
            </a:r>
            <a:r>
              <a:rPr lang="en-GB" b="1" dirty="0" err="1" smtClean="0">
                <a:solidFill>
                  <a:schemeClr val="tx1"/>
                </a:solidFill>
              </a:rPr>
              <a:t>хаотичной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перестрелке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погибли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трое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человек</a:t>
            </a:r>
            <a:r>
              <a:rPr lang="en-GB" b="1" dirty="0" smtClean="0">
                <a:solidFill>
                  <a:schemeClr val="tx1"/>
                </a:solidFill>
              </a:rPr>
              <a:t>. </a:t>
            </a:r>
            <a:r>
              <a:rPr lang="en-GB" b="1" dirty="0" err="1" smtClean="0">
                <a:solidFill>
                  <a:schemeClr val="tx1"/>
                </a:solidFill>
              </a:rPr>
              <a:t>Одно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тело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лежало</a:t>
            </a:r>
            <a:r>
              <a:rPr lang="en-GB" b="1" dirty="0" smtClean="0">
                <a:solidFill>
                  <a:schemeClr val="tx1"/>
                </a:solidFill>
              </a:rPr>
              <a:t> у </a:t>
            </a:r>
            <a:r>
              <a:rPr lang="en-GB" b="1" dirty="0" err="1" smtClean="0">
                <a:solidFill>
                  <a:schemeClr val="tx1"/>
                </a:solidFill>
              </a:rPr>
              <a:t>входа</a:t>
            </a:r>
            <a:r>
              <a:rPr lang="en-GB" b="1" dirty="0" smtClean="0">
                <a:solidFill>
                  <a:schemeClr val="tx1"/>
                </a:solidFill>
              </a:rPr>
              <a:t> в </a:t>
            </a:r>
            <a:r>
              <a:rPr lang="en-GB" b="1" dirty="0" err="1" smtClean="0">
                <a:solidFill>
                  <a:schemeClr val="tx1"/>
                </a:solidFill>
              </a:rPr>
              <a:t>здание</a:t>
            </a:r>
            <a:r>
              <a:rPr lang="en-GB" b="1" dirty="0" smtClean="0">
                <a:solidFill>
                  <a:schemeClr val="tx1"/>
                </a:solidFill>
              </a:rPr>
              <a:t>, </a:t>
            </a:r>
            <a:r>
              <a:rPr lang="en-GB" b="1" dirty="0" err="1" smtClean="0">
                <a:solidFill>
                  <a:schemeClr val="tx1"/>
                </a:solidFill>
              </a:rPr>
              <a:t>два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других</a:t>
            </a:r>
            <a:r>
              <a:rPr lang="en-GB" b="1" dirty="0" smtClean="0">
                <a:solidFill>
                  <a:schemeClr val="tx1"/>
                </a:solidFill>
              </a:rPr>
              <a:t> - </a:t>
            </a:r>
            <a:r>
              <a:rPr lang="en-GB" b="1" dirty="0" err="1" smtClean="0">
                <a:solidFill>
                  <a:schemeClr val="tx1"/>
                </a:solidFill>
              </a:rPr>
              <a:t>на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проезжей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части</a:t>
            </a:r>
            <a:r>
              <a:rPr lang="en-GB" b="1" dirty="0" smtClean="0">
                <a:solidFill>
                  <a:schemeClr val="tx1"/>
                </a:solidFill>
              </a:rPr>
              <a:t> у </a:t>
            </a:r>
            <a:r>
              <a:rPr lang="en-GB" b="1" dirty="0" err="1" smtClean="0">
                <a:solidFill>
                  <a:schemeClr val="tx1"/>
                </a:solidFill>
              </a:rPr>
              <a:t>ограды</a:t>
            </a:r>
            <a:r>
              <a:rPr lang="en-GB" b="1" dirty="0" smtClean="0">
                <a:solidFill>
                  <a:schemeClr val="tx1"/>
                </a:solidFill>
              </a:rPr>
              <a:t>. </a:t>
            </a:r>
            <a:r>
              <a:rPr lang="en-GB" b="1" dirty="0" err="1" smtClean="0">
                <a:solidFill>
                  <a:schemeClr val="tx1"/>
                </a:solidFill>
              </a:rPr>
              <a:t>Все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погибшие</a:t>
            </a:r>
            <a:r>
              <a:rPr lang="en-GB" b="1" dirty="0" smtClean="0">
                <a:solidFill>
                  <a:schemeClr val="tx1"/>
                </a:solidFill>
              </a:rPr>
              <a:t> - </a:t>
            </a:r>
            <a:r>
              <a:rPr lang="en-GB" b="1" dirty="0" err="1" smtClean="0">
                <a:solidFill>
                  <a:schemeClr val="tx1"/>
                </a:solidFill>
              </a:rPr>
              <a:t>гражданские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лица</a:t>
            </a:r>
            <a:r>
              <a:rPr lang="en-GB" b="1" dirty="0" smtClean="0">
                <a:solidFill>
                  <a:schemeClr val="tx1"/>
                </a:solidFill>
              </a:rPr>
              <a:t>. В </a:t>
            </a:r>
            <a:r>
              <a:rPr lang="en-GB" b="1" dirty="0" err="1" smtClean="0">
                <a:solidFill>
                  <a:schemeClr val="tx1"/>
                </a:solidFill>
              </a:rPr>
              <a:t>течение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всего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дня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боевики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не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давали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забрать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тела</a:t>
            </a:r>
            <a:r>
              <a:rPr lang="en-GB" b="1" dirty="0" smtClean="0">
                <a:solidFill>
                  <a:schemeClr val="tx1"/>
                </a:solidFill>
              </a:rPr>
              <a:t>, </a:t>
            </a:r>
            <a:r>
              <a:rPr lang="en-GB" b="1" dirty="0" err="1" smtClean="0">
                <a:solidFill>
                  <a:schemeClr val="tx1"/>
                </a:solidFill>
              </a:rPr>
              <a:t>открывая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огонь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при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приближении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людей</a:t>
            </a:r>
            <a:r>
              <a:rPr lang="en-GB" b="1" dirty="0" smtClean="0">
                <a:solidFill>
                  <a:schemeClr val="tx1"/>
                </a:solidFill>
              </a:rPr>
              <a:t> к </a:t>
            </a:r>
            <a:r>
              <a:rPr lang="en-GB" b="1" dirty="0" err="1" smtClean="0">
                <a:solidFill>
                  <a:schemeClr val="tx1"/>
                </a:solidFill>
              </a:rPr>
              <a:t>школе</a:t>
            </a:r>
            <a:r>
              <a:rPr lang="en-GB" b="1" dirty="0" smtClean="0">
                <a:solidFill>
                  <a:schemeClr val="tx1"/>
                </a:solidFill>
              </a:rPr>
              <a:t>.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12333" y="3263900"/>
            <a:ext cx="3946525" cy="2857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4121150"/>
            <a:ext cx="3665538" cy="2736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71501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6" name="Group 1"/>
          <p:cNvGrpSpPr>
            <a:grpSpLocks/>
          </p:cNvGrpSpPr>
          <p:nvPr/>
        </p:nvGrpSpPr>
        <p:grpSpPr bwMode="auto">
          <a:xfrm>
            <a:off x="0" y="0"/>
            <a:ext cx="3311525" cy="2636838"/>
            <a:chOff x="0" y="0"/>
            <a:chExt cx="2086" cy="1661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2087" cy="166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8" name="Text Box 3"/>
            <p:cNvSpPr txBox="1">
              <a:spLocks noChangeArrowheads="1"/>
            </p:cNvSpPr>
            <p:nvPr/>
          </p:nvSpPr>
          <p:spPr bwMode="auto">
            <a:xfrm>
              <a:off x="0" y="0"/>
              <a:ext cx="2087" cy="166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1050" y="1773238"/>
            <a:ext cx="3781425" cy="28352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0825" y="4076700"/>
            <a:ext cx="3355975" cy="25161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48263" y="0"/>
            <a:ext cx="3787775" cy="28400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148263" y="3789363"/>
            <a:ext cx="3816350" cy="28622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71501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0"/>
            <a:ext cx="7772400" cy="1470025"/>
          </a:xfrm>
        </p:spPr>
        <p:txBody>
          <a:bodyPr/>
          <a:lstStyle/>
          <a:p>
            <a:r>
              <a:rPr lang="ru-RU" b="1" dirty="0">
                <a:solidFill>
                  <a:schemeClr val="accent6"/>
                </a:solidFill>
              </a:rPr>
              <a:t>Теракт в Луксоре 10.06.2015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980728"/>
            <a:ext cx="8280920" cy="2904728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b="1" dirty="0">
                <a:solidFill>
                  <a:schemeClr val="tx1"/>
                </a:solidFill>
              </a:rPr>
              <a:t>Полный список жертв и пострадавших  в результате теракте в Луксоре 2015 состоит из убитого террориста и террориста смертника. Ранены пять египтян, в том числе офицер полиции, рядовой полиции и двое сотрудников придорожного кафе.</a:t>
            </a: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  <p:pic>
        <p:nvPicPr>
          <p:cNvPr id="5" name="Рисунок 4" descr="terror-luxor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3645024"/>
            <a:ext cx="57531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71501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0"/>
            <a:ext cx="7772400" cy="1470025"/>
          </a:xfrm>
        </p:spPr>
        <p:txBody>
          <a:bodyPr/>
          <a:lstStyle/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Теракт в Тунисе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32040" y="1484784"/>
            <a:ext cx="4024536" cy="3888432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ru-RU" b="1" dirty="0">
                <a:solidFill>
                  <a:schemeClr val="tx1"/>
                </a:solidFill>
              </a:rPr>
              <a:t>Теракт в Тунисе унес жизни 40 туристов, еще столько же были ранены. Инцидент произошел в пятницу, 26 июня 2015 года, на курорте под городом </a:t>
            </a:r>
            <a:r>
              <a:rPr lang="ru-RU" b="1" dirty="0" err="1">
                <a:solidFill>
                  <a:schemeClr val="tx1"/>
                </a:solidFill>
              </a:rPr>
              <a:t>Сус</a:t>
            </a:r>
            <a:r>
              <a:rPr lang="ru-RU" b="1" dirty="0">
                <a:solidFill>
                  <a:schemeClr val="tx1"/>
                </a:solidFill>
              </a:rPr>
              <a:t>. Там студент расстрелял на пляже отдыхающих. Сам террорист был убит. 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http://www.dp.ru/images/article/2015/06/29/c66ce476-6341-4990-8ceb-57d3488a3d9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484784"/>
            <a:ext cx="4536504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71501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0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Теракты в Турции 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412776"/>
            <a:ext cx="8784976" cy="5760640"/>
          </a:xfrm>
        </p:spPr>
        <p:txBody>
          <a:bodyPr>
            <a:normAutofit fontScale="40000" lnSpcReduction="20000"/>
          </a:bodyPr>
          <a:lstStyle/>
          <a:p>
            <a:pPr algn="l"/>
            <a:r>
              <a:rPr lang="ru-RU" sz="5000" b="1" i="1" dirty="0">
                <a:solidFill>
                  <a:schemeClr val="tx1"/>
                </a:solidFill>
              </a:rPr>
              <a:t>10 октября 2015 года</a:t>
            </a:r>
            <a:endParaRPr lang="ru-RU" sz="5000" b="1" dirty="0">
              <a:solidFill>
                <a:schemeClr val="tx1"/>
              </a:solidFill>
            </a:endParaRPr>
          </a:p>
          <a:p>
            <a:pPr algn="l"/>
            <a:r>
              <a:rPr lang="ru-RU" sz="5000" b="1" dirty="0">
                <a:solidFill>
                  <a:schemeClr val="tx1"/>
                </a:solidFill>
              </a:rPr>
              <a:t>В Анкаре в ходе мирной демонстрации два террориста-смертника произвели взрывы. Погибли 97 человек, свыше 240 человек получили ранения.</a:t>
            </a:r>
          </a:p>
          <a:p>
            <a:pPr algn="l"/>
            <a:r>
              <a:rPr lang="ru-RU" sz="5000" b="1" i="1" dirty="0">
                <a:solidFill>
                  <a:schemeClr val="tx1"/>
                </a:solidFill>
              </a:rPr>
              <a:t>20 июля 2015 года</a:t>
            </a:r>
            <a:endParaRPr lang="ru-RU" sz="5000" b="1" dirty="0">
              <a:solidFill>
                <a:schemeClr val="tx1"/>
              </a:solidFill>
            </a:endParaRPr>
          </a:p>
          <a:p>
            <a:pPr algn="l"/>
            <a:r>
              <a:rPr lang="ru-RU" sz="5000" b="1" dirty="0">
                <a:solidFill>
                  <a:schemeClr val="tx1"/>
                </a:solidFill>
              </a:rPr>
              <a:t>В </a:t>
            </a:r>
            <a:r>
              <a:rPr lang="ru-RU" sz="5000" b="1" dirty="0" err="1">
                <a:solidFill>
                  <a:schemeClr val="tx1"/>
                </a:solidFill>
              </a:rPr>
              <a:t>Шанлиурфе</a:t>
            </a:r>
            <a:r>
              <a:rPr lang="ru-RU" sz="5000" b="1" dirty="0">
                <a:solidFill>
                  <a:schemeClr val="tx1"/>
                </a:solidFill>
              </a:rPr>
              <a:t> во время пресс-конференции взорвал себя террорист-смертник. Погибли 34 человека, более 100 человек получили ранения. Террорист оказался связан с группировкой ИГ.</a:t>
            </a:r>
          </a:p>
          <a:p>
            <a:pPr algn="l"/>
            <a:r>
              <a:rPr lang="ru-RU" sz="5000" b="1" i="1" dirty="0">
                <a:solidFill>
                  <a:schemeClr val="tx1"/>
                </a:solidFill>
              </a:rPr>
              <a:t>11 мая 2013 года</a:t>
            </a:r>
            <a:endParaRPr lang="ru-RU" sz="5000" b="1" dirty="0">
              <a:solidFill>
                <a:schemeClr val="tx1"/>
              </a:solidFill>
            </a:endParaRPr>
          </a:p>
          <a:p>
            <a:pPr algn="l"/>
            <a:r>
              <a:rPr lang="ru-RU" sz="5000" b="1" dirty="0">
                <a:solidFill>
                  <a:schemeClr val="tx1"/>
                </a:solidFill>
              </a:rPr>
              <a:t>В уезде </a:t>
            </a:r>
            <a:r>
              <a:rPr lang="ru-RU" sz="5000" b="1" dirty="0" err="1">
                <a:solidFill>
                  <a:schemeClr val="tx1"/>
                </a:solidFill>
              </a:rPr>
              <a:t>Рейханлы</a:t>
            </a:r>
            <a:r>
              <a:rPr lang="ru-RU" sz="5000" b="1" dirty="0">
                <a:solidFill>
                  <a:schemeClr val="tx1"/>
                </a:solidFill>
              </a:rPr>
              <a:t> в </a:t>
            </a:r>
            <a:r>
              <a:rPr lang="ru-RU" sz="5000" b="1" dirty="0" err="1">
                <a:solidFill>
                  <a:schemeClr val="tx1"/>
                </a:solidFill>
              </a:rPr>
              <a:t>Хатае</a:t>
            </a:r>
            <a:r>
              <a:rPr lang="ru-RU" sz="5000" b="1" dirty="0">
                <a:solidFill>
                  <a:schemeClr val="tx1"/>
                </a:solidFill>
              </a:rPr>
              <a:t> </a:t>
            </a:r>
            <a:r>
              <a:rPr lang="ru-RU" sz="5000" b="1" dirty="0" err="1">
                <a:solidFill>
                  <a:schemeClr val="tx1"/>
                </a:solidFill>
              </a:rPr>
              <a:t>в</a:t>
            </a:r>
            <a:r>
              <a:rPr lang="ru-RU" sz="5000" b="1" dirty="0">
                <a:solidFill>
                  <a:schemeClr val="tx1"/>
                </a:solidFill>
              </a:rPr>
              <a:t> результате взрыва двух автомобилей, начиненных взрывчаткой, погибли 52 человека, 146 человек получили ранения.</a:t>
            </a:r>
          </a:p>
          <a:p>
            <a:pPr algn="l"/>
            <a:r>
              <a:rPr lang="ru-RU" sz="5000" b="1" i="1" dirty="0">
                <a:solidFill>
                  <a:schemeClr val="tx1"/>
                </a:solidFill>
              </a:rPr>
              <a:t>20 августа 2012 года</a:t>
            </a:r>
            <a:endParaRPr lang="ru-RU" sz="5000" b="1" dirty="0">
              <a:solidFill>
                <a:schemeClr val="tx1"/>
              </a:solidFill>
            </a:endParaRPr>
          </a:p>
          <a:p>
            <a:pPr algn="l"/>
            <a:r>
              <a:rPr lang="ru-RU" sz="5000" b="1" dirty="0">
                <a:solidFill>
                  <a:schemeClr val="tx1"/>
                </a:solidFill>
              </a:rPr>
              <a:t>Во время праздника Рамазан в </a:t>
            </a:r>
            <a:r>
              <a:rPr lang="ru-RU" sz="5000" b="1" dirty="0" err="1">
                <a:solidFill>
                  <a:schemeClr val="tx1"/>
                </a:solidFill>
              </a:rPr>
              <a:t>Газиантепе</a:t>
            </a:r>
            <a:r>
              <a:rPr lang="ru-RU" sz="5000" b="1" dirty="0">
                <a:solidFill>
                  <a:schemeClr val="tx1"/>
                </a:solidFill>
              </a:rPr>
              <a:t> осуществлен теракт. Погибли 10 человек, 66 человек получили ранения, в том числе тяжелые.</a:t>
            </a:r>
          </a:p>
          <a:p>
            <a:pPr algn="l"/>
            <a:r>
              <a:rPr lang="ru-RU" sz="5000" b="1" i="1" dirty="0">
                <a:solidFill>
                  <a:schemeClr val="tx1"/>
                </a:solidFill>
              </a:rPr>
              <a:t>27 июля 2008 года</a:t>
            </a:r>
            <a:endParaRPr lang="ru-RU" sz="5000" b="1" dirty="0">
              <a:solidFill>
                <a:schemeClr val="tx1"/>
              </a:solidFill>
            </a:endParaRPr>
          </a:p>
          <a:p>
            <a:pPr algn="l"/>
            <a:r>
              <a:rPr lang="ru-RU" sz="5000" b="1" dirty="0">
                <a:solidFill>
                  <a:schemeClr val="tx1"/>
                </a:solidFill>
              </a:rPr>
              <a:t>В Стамбуле, на оживленной улице в квартале </a:t>
            </a:r>
            <a:r>
              <a:rPr lang="ru-RU" sz="5000" b="1" dirty="0" err="1">
                <a:solidFill>
                  <a:schemeClr val="tx1"/>
                </a:solidFill>
              </a:rPr>
              <a:t>Гюнгёрен</a:t>
            </a:r>
            <a:r>
              <a:rPr lang="ru-RU" sz="5000" b="1" dirty="0">
                <a:solidFill>
                  <a:schemeClr val="tx1"/>
                </a:solidFill>
              </a:rPr>
              <a:t> прогремели два взрыва. Погибли 18 человек, в том числе дети. 154 человека получили ранения.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71501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60648"/>
            <a:ext cx="7772400" cy="2060848"/>
          </a:xfrm>
        </p:spPr>
        <p:txBody>
          <a:bodyPr>
            <a:normAutofit fontScale="90000"/>
          </a:bodyPr>
          <a:lstStyle/>
          <a:p>
            <a:r>
              <a:rPr lang="en-GB" b="1" dirty="0" smtClean="0">
                <a:solidFill>
                  <a:schemeClr val="accent6">
                    <a:lumMod val="75000"/>
                  </a:schemeClr>
                </a:solidFill>
              </a:rPr>
              <a:t>«ФЕДЕРАЛЬН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ЫЙ</a:t>
            </a:r>
            <a:r>
              <a:rPr lang="en-GB" b="1" dirty="0" smtClean="0">
                <a:solidFill>
                  <a:schemeClr val="accent6">
                    <a:lumMod val="75000"/>
                  </a:schemeClr>
                </a:solidFill>
              </a:rPr>
              <a:t> ЗАКОН РОССИЙСКОЙ ФЕДЕРАЦИИ О БОРЬБЕ С ТЕРРОРИЗМОМ»</a:t>
            </a:r>
            <a:r>
              <a:rPr lang="en-GB" sz="48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GB" sz="4800" b="1" dirty="0" smtClean="0">
                <a:solidFill>
                  <a:srgbClr val="CCEC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n-GB" sz="4800" b="1" dirty="0" smtClean="0">
                <a:solidFill>
                  <a:srgbClr val="CCEC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988840"/>
            <a:ext cx="8424936" cy="3649960"/>
          </a:xfrm>
        </p:spPr>
        <p:txBody>
          <a:bodyPr>
            <a:normAutofit fontScale="70000" lnSpcReduction="20000"/>
          </a:bodyPr>
          <a:lstStyle/>
          <a:p>
            <a:pPr marL="363538" indent="-282575" algn="just">
              <a:spcBef>
                <a:spcPts val="500"/>
              </a:spcBef>
              <a:buClr>
                <a:srgbClr val="99FF99"/>
              </a:buClr>
              <a:buSzPct val="80000"/>
              <a:tabLst>
                <a:tab pos="363538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sz="4400" b="1" dirty="0">
                <a:solidFill>
                  <a:schemeClr val="tx1"/>
                </a:solidFill>
              </a:rPr>
              <a:t>- </a:t>
            </a:r>
            <a:r>
              <a:rPr lang="en-GB" b="1" dirty="0" err="1">
                <a:solidFill>
                  <a:schemeClr val="tx1"/>
                </a:solidFill>
              </a:rPr>
              <a:t>принят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Государственной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Думой</a:t>
            </a:r>
            <a:r>
              <a:rPr lang="en-GB" b="1" dirty="0">
                <a:solidFill>
                  <a:schemeClr val="tx1"/>
                </a:solidFill>
              </a:rPr>
              <a:t> 3 </a:t>
            </a:r>
            <a:r>
              <a:rPr lang="en-GB" b="1" dirty="0" err="1">
                <a:solidFill>
                  <a:schemeClr val="tx1"/>
                </a:solidFill>
              </a:rPr>
              <a:t>июля</a:t>
            </a:r>
            <a:r>
              <a:rPr lang="en-GB" b="1" dirty="0">
                <a:solidFill>
                  <a:schemeClr val="tx1"/>
                </a:solidFill>
              </a:rPr>
              <a:t> 1998 </a:t>
            </a:r>
            <a:r>
              <a:rPr lang="en-GB" b="1" dirty="0" err="1">
                <a:solidFill>
                  <a:schemeClr val="tx1"/>
                </a:solidFill>
              </a:rPr>
              <a:t>года</a:t>
            </a:r>
            <a:r>
              <a:rPr lang="en-GB" b="1" dirty="0">
                <a:solidFill>
                  <a:schemeClr val="tx1"/>
                </a:solidFill>
              </a:rPr>
              <a:t> и </a:t>
            </a:r>
            <a:r>
              <a:rPr lang="en-GB" b="1" dirty="0" err="1">
                <a:solidFill>
                  <a:schemeClr val="tx1"/>
                </a:solidFill>
              </a:rPr>
              <a:t>одобрен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Советом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Федерации</a:t>
            </a:r>
            <a:r>
              <a:rPr lang="en-GB" b="1" dirty="0">
                <a:solidFill>
                  <a:schemeClr val="tx1"/>
                </a:solidFill>
              </a:rPr>
              <a:t> 9 </a:t>
            </a:r>
            <a:r>
              <a:rPr lang="en-GB" b="1" dirty="0" err="1">
                <a:solidFill>
                  <a:schemeClr val="tx1"/>
                </a:solidFill>
              </a:rPr>
              <a:t>июля</a:t>
            </a:r>
            <a:r>
              <a:rPr lang="en-GB" b="1" dirty="0">
                <a:solidFill>
                  <a:schemeClr val="tx1"/>
                </a:solidFill>
              </a:rPr>
              <a:t> 1998 </a:t>
            </a:r>
            <a:r>
              <a:rPr lang="en-GB" b="1" dirty="0" err="1">
                <a:solidFill>
                  <a:schemeClr val="tx1"/>
                </a:solidFill>
              </a:rPr>
              <a:t>года</a:t>
            </a:r>
            <a:r>
              <a:rPr lang="en-GB" b="1" dirty="0">
                <a:solidFill>
                  <a:schemeClr val="tx1"/>
                </a:solidFill>
              </a:rPr>
              <a:t>.     </a:t>
            </a:r>
          </a:p>
          <a:p>
            <a:pPr marL="363538" indent="-282575" algn="just">
              <a:spcBef>
                <a:spcPts val="500"/>
              </a:spcBef>
              <a:buClr>
                <a:srgbClr val="99FF99"/>
              </a:buClr>
              <a:buSzPct val="80000"/>
              <a:tabLst>
                <a:tab pos="363538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b="1" dirty="0">
                <a:solidFill>
                  <a:schemeClr val="tx1"/>
                </a:solidFill>
              </a:rPr>
              <a:t>	</a:t>
            </a:r>
            <a:r>
              <a:rPr lang="en-GB" b="1" dirty="0" err="1">
                <a:solidFill>
                  <a:schemeClr val="tx1"/>
                </a:solidFill>
              </a:rPr>
              <a:t>Закон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определяет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правовые</a:t>
            </a:r>
            <a:r>
              <a:rPr lang="en-GB" b="1" dirty="0">
                <a:solidFill>
                  <a:schemeClr val="tx1"/>
                </a:solidFill>
              </a:rPr>
              <a:t> и </a:t>
            </a:r>
            <a:r>
              <a:rPr lang="en-GB" b="1" dirty="0" err="1">
                <a:solidFill>
                  <a:schemeClr val="tx1"/>
                </a:solidFill>
              </a:rPr>
              <a:t>организационные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основы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борьбы</a:t>
            </a:r>
            <a:r>
              <a:rPr lang="en-GB" b="1" dirty="0">
                <a:solidFill>
                  <a:schemeClr val="tx1"/>
                </a:solidFill>
              </a:rPr>
              <a:t> с </a:t>
            </a:r>
            <a:r>
              <a:rPr lang="en-GB" b="1" dirty="0" err="1">
                <a:solidFill>
                  <a:schemeClr val="tx1"/>
                </a:solidFill>
              </a:rPr>
              <a:t>терроризмом</a:t>
            </a:r>
            <a:r>
              <a:rPr lang="en-GB" b="1" dirty="0">
                <a:solidFill>
                  <a:schemeClr val="tx1"/>
                </a:solidFill>
              </a:rPr>
              <a:t> в </a:t>
            </a:r>
            <a:r>
              <a:rPr lang="en-GB" b="1" dirty="0" err="1">
                <a:solidFill>
                  <a:schemeClr val="tx1"/>
                </a:solidFill>
              </a:rPr>
              <a:t>Российской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Федерации</a:t>
            </a:r>
            <a:r>
              <a:rPr lang="en-GB" b="1" dirty="0">
                <a:solidFill>
                  <a:schemeClr val="tx1"/>
                </a:solidFill>
              </a:rPr>
              <a:t>, </a:t>
            </a:r>
            <a:r>
              <a:rPr lang="en-GB" b="1" dirty="0" err="1">
                <a:solidFill>
                  <a:schemeClr val="tx1"/>
                </a:solidFill>
              </a:rPr>
              <a:t>порядок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координации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деятельности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осуществляющих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борьбу</a:t>
            </a:r>
            <a:r>
              <a:rPr lang="en-GB" b="1" dirty="0">
                <a:solidFill>
                  <a:schemeClr val="tx1"/>
                </a:solidFill>
              </a:rPr>
              <a:t> с </a:t>
            </a:r>
            <a:r>
              <a:rPr lang="en-GB" b="1" dirty="0" err="1">
                <a:solidFill>
                  <a:schemeClr val="tx1"/>
                </a:solidFill>
              </a:rPr>
              <a:t>терроризмом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федеральных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органов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исполнительной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власти</a:t>
            </a:r>
            <a:r>
              <a:rPr lang="en-GB" b="1" dirty="0">
                <a:solidFill>
                  <a:schemeClr val="tx1"/>
                </a:solidFill>
              </a:rPr>
              <a:t>, </a:t>
            </a:r>
            <a:r>
              <a:rPr lang="en-GB" b="1" dirty="0" err="1">
                <a:solidFill>
                  <a:schemeClr val="tx1"/>
                </a:solidFill>
              </a:rPr>
              <a:t>органов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исполнительной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власти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субъектов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Российской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Федерации</a:t>
            </a:r>
            <a:r>
              <a:rPr lang="en-GB" b="1" dirty="0">
                <a:solidFill>
                  <a:schemeClr val="tx1"/>
                </a:solidFill>
              </a:rPr>
              <a:t>, </a:t>
            </a:r>
            <a:r>
              <a:rPr lang="en-GB" b="1" dirty="0" err="1">
                <a:solidFill>
                  <a:schemeClr val="tx1"/>
                </a:solidFill>
              </a:rPr>
              <a:t>общественных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объединений</a:t>
            </a:r>
            <a:r>
              <a:rPr lang="en-GB" b="1" dirty="0">
                <a:solidFill>
                  <a:schemeClr val="tx1"/>
                </a:solidFill>
              </a:rPr>
              <a:t> и </a:t>
            </a:r>
            <a:r>
              <a:rPr lang="en-GB" b="1" dirty="0" err="1">
                <a:solidFill>
                  <a:schemeClr val="tx1"/>
                </a:solidFill>
              </a:rPr>
              <a:t>организаций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независимо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от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форм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собственности</a:t>
            </a:r>
            <a:r>
              <a:rPr lang="en-GB" b="1" dirty="0">
                <a:solidFill>
                  <a:schemeClr val="tx1"/>
                </a:solidFill>
              </a:rPr>
              <a:t>, </a:t>
            </a:r>
            <a:r>
              <a:rPr lang="en-GB" b="1" dirty="0" err="1">
                <a:solidFill>
                  <a:schemeClr val="tx1"/>
                </a:solidFill>
              </a:rPr>
              <a:t>должностных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лиц</a:t>
            </a:r>
            <a:r>
              <a:rPr lang="en-GB" b="1" dirty="0">
                <a:solidFill>
                  <a:schemeClr val="tx1"/>
                </a:solidFill>
              </a:rPr>
              <a:t> и </a:t>
            </a:r>
            <a:r>
              <a:rPr lang="en-GB" b="1" dirty="0" err="1">
                <a:solidFill>
                  <a:schemeClr val="tx1"/>
                </a:solidFill>
              </a:rPr>
              <a:t>отдельных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граждан</a:t>
            </a:r>
            <a:r>
              <a:rPr lang="en-GB" b="1" dirty="0">
                <a:solidFill>
                  <a:schemeClr val="tx1"/>
                </a:solidFill>
              </a:rPr>
              <a:t>, а </a:t>
            </a:r>
            <a:r>
              <a:rPr lang="en-GB" b="1" dirty="0" err="1">
                <a:solidFill>
                  <a:schemeClr val="tx1"/>
                </a:solidFill>
              </a:rPr>
              <a:t>также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права</a:t>
            </a:r>
            <a:r>
              <a:rPr lang="en-GB" b="1" dirty="0">
                <a:solidFill>
                  <a:schemeClr val="tx1"/>
                </a:solidFill>
              </a:rPr>
              <a:t>, </a:t>
            </a:r>
            <a:r>
              <a:rPr lang="en-GB" b="1" dirty="0" err="1">
                <a:solidFill>
                  <a:schemeClr val="tx1"/>
                </a:solidFill>
              </a:rPr>
              <a:t>обязанности</a:t>
            </a:r>
            <a:r>
              <a:rPr lang="en-GB" b="1" dirty="0">
                <a:solidFill>
                  <a:schemeClr val="tx1"/>
                </a:solidFill>
              </a:rPr>
              <a:t> и </a:t>
            </a:r>
            <a:r>
              <a:rPr lang="en-GB" b="1" dirty="0" err="1">
                <a:solidFill>
                  <a:schemeClr val="tx1"/>
                </a:solidFill>
              </a:rPr>
              <a:t>гарантии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граждан</a:t>
            </a:r>
            <a:r>
              <a:rPr lang="en-GB" b="1" dirty="0">
                <a:solidFill>
                  <a:schemeClr val="tx1"/>
                </a:solidFill>
              </a:rPr>
              <a:t> в </a:t>
            </a:r>
            <a:r>
              <a:rPr lang="en-GB" b="1" dirty="0" err="1">
                <a:solidFill>
                  <a:schemeClr val="tx1"/>
                </a:solidFill>
              </a:rPr>
              <a:t>связи</a:t>
            </a:r>
            <a:r>
              <a:rPr lang="en-GB" b="1" dirty="0">
                <a:solidFill>
                  <a:schemeClr val="tx1"/>
                </a:solidFill>
              </a:rPr>
              <a:t> с </a:t>
            </a:r>
            <a:r>
              <a:rPr lang="en-GB" b="1" dirty="0" err="1">
                <a:solidFill>
                  <a:schemeClr val="tx1"/>
                </a:solidFill>
              </a:rPr>
              <a:t>осуществлением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борьбы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smtClean="0">
                <a:solidFill>
                  <a:schemeClr val="tx1"/>
                </a:solidFill>
              </a:rPr>
              <a:t>с</a:t>
            </a:r>
            <a:endParaRPr lang="ru-RU" b="1" dirty="0" smtClean="0">
              <a:solidFill>
                <a:schemeClr val="tx1"/>
              </a:solidFill>
            </a:endParaRPr>
          </a:p>
          <a:p>
            <a:pPr marL="363538" indent="-282575" algn="just">
              <a:spcBef>
                <a:spcPts val="500"/>
              </a:spcBef>
              <a:buClr>
                <a:srgbClr val="99FF99"/>
              </a:buClr>
              <a:buSzPct val="80000"/>
              <a:tabLst>
                <a:tab pos="363538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терроризмом</a:t>
            </a:r>
            <a:r>
              <a:rPr lang="en-GB" b="1" dirty="0">
                <a:solidFill>
                  <a:schemeClr val="tx1"/>
                </a:solidFill>
              </a:rPr>
              <a:t>. </a:t>
            </a:r>
          </a:p>
          <a:p>
            <a:endParaRPr lang="ru-RU" dirty="0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4941168"/>
            <a:ext cx="1768475" cy="21510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71501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88640"/>
            <a:ext cx="7772400" cy="1470025"/>
          </a:xfrm>
        </p:spPr>
        <p:txBody>
          <a:bodyPr/>
          <a:lstStyle/>
          <a:p>
            <a:r>
              <a:rPr lang="en-GB" b="1" dirty="0" err="1" smtClean="0">
                <a:solidFill>
                  <a:schemeClr val="accent6">
                    <a:lumMod val="75000"/>
                  </a:schemeClr>
                </a:solidFill>
              </a:rPr>
              <a:t>Как</a:t>
            </a:r>
            <a:r>
              <a:rPr lang="en-GB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GB" b="1" dirty="0" err="1" smtClean="0">
                <a:solidFill>
                  <a:schemeClr val="accent6">
                    <a:lumMod val="75000"/>
                  </a:schemeClr>
                </a:solidFill>
              </a:rPr>
              <a:t>не</a:t>
            </a:r>
            <a:r>
              <a:rPr lang="en-GB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GB" b="1" dirty="0" err="1" smtClean="0">
                <a:solidFill>
                  <a:schemeClr val="accent6">
                    <a:lumMod val="75000"/>
                  </a:schemeClr>
                </a:solidFill>
              </a:rPr>
              <a:t>стать</a:t>
            </a:r>
            <a:r>
              <a:rPr lang="en-GB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GB" b="1" dirty="0" err="1" smtClean="0">
                <a:solidFill>
                  <a:schemeClr val="accent6">
                    <a:lumMod val="75000"/>
                  </a:schemeClr>
                </a:solidFill>
              </a:rPr>
              <a:t>жертвой</a:t>
            </a:r>
            <a:r>
              <a:rPr lang="en-GB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GB" b="1" dirty="0" err="1" smtClean="0">
                <a:solidFill>
                  <a:schemeClr val="accent6">
                    <a:lumMod val="75000"/>
                  </a:schemeClr>
                </a:solidFill>
              </a:rPr>
              <a:t>теракта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628800"/>
            <a:ext cx="8496944" cy="4010000"/>
          </a:xfrm>
        </p:spPr>
        <p:txBody>
          <a:bodyPr>
            <a:noAutofit/>
          </a:bodyPr>
          <a:lstStyle/>
          <a:p>
            <a:pPr algn="l"/>
            <a:r>
              <a:rPr lang="en-GB" b="1" dirty="0" err="1" smtClean="0">
                <a:solidFill>
                  <a:schemeClr val="tx1"/>
                </a:solidFill>
              </a:rPr>
              <a:t>Террористы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выбирают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для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атак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известные</a:t>
            </a:r>
            <a:r>
              <a:rPr lang="en-GB" b="1" dirty="0" smtClean="0">
                <a:solidFill>
                  <a:schemeClr val="tx1"/>
                </a:solidFill>
              </a:rPr>
              <a:t> и </a:t>
            </a:r>
            <a:r>
              <a:rPr lang="en-GB" b="1" dirty="0" err="1" smtClean="0">
                <a:solidFill>
                  <a:schemeClr val="tx1"/>
                </a:solidFill>
              </a:rPr>
              <a:t>заметные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цели</a:t>
            </a:r>
            <a:r>
              <a:rPr lang="en-GB" b="1" dirty="0" smtClean="0">
                <a:solidFill>
                  <a:schemeClr val="tx1"/>
                </a:solidFill>
              </a:rPr>
              <a:t>, </a:t>
            </a:r>
            <a:r>
              <a:rPr lang="en-GB" b="1" dirty="0" err="1" smtClean="0">
                <a:solidFill>
                  <a:schemeClr val="tx1"/>
                </a:solidFill>
              </a:rPr>
              <a:t>например</a:t>
            </a:r>
            <a:r>
              <a:rPr lang="en-GB" b="1" dirty="0" smtClean="0">
                <a:solidFill>
                  <a:schemeClr val="tx1"/>
                </a:solidFill>
              </a:rPr>
              <a:t>, </a:t>
            </a:r>
            <a:r>
              <a:rPr lang="en-GB" b="1" dirty="0" err="1" smtClean="0">
                <a:solidFill>
                  <a:schemeClr val="tx1"/>
                </a:solidFill>
              </a:rPr>
              <a:t>крупные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города</a:t>
            </a:r>
            <a:r>
              <a:rPr lang="en-GB" b="1" dirty="0" smtClean="0">
                <a:solidFill>
                  <a:schemeClr val="tx1"/>
                </a:solidFill>
              </a:rPr>
              <a:t>, </a:t>
            </a:r>
            <a:r>
              <a:rPr lang="en-GB" b="1" dirty="0" err="1" smtClean="0">
                <a:solidFill>
                  <a:schemeClr val="tx1"/>
                </a:solidFill>
              </a:rPr>
              <a:t>международные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аэропорты</a:t>
            </a:r>
            <a:r>
              <a:rPr lang="en-GB" b="1" dirty="0" smtClean="0">
                <a:solidFill>
                  <a:schemeClr val="tx1"/>
                </a:solidFill>
              </a:rPr>
              <a:t>, </a:t>
            </a:r>
            <a:r>
              <a:rPr lang="en-GB" b="1" dirty="0" err="1" smtClean="0">
                <a:solidFill>
                  <a:schemeClr val="tx1"/>
                </a:solidFill>
              </a:rPr>
              <a:t>места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проведения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крупных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международных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мероприятий</a:t>
            </a:r>
            <a:r>
              <a:rPr lang="en-GB" b="1" dirty="0" smtClean="0">
                <a:solidFill>
                  <a:schemeClr val="tx1"/>
                </a:solidFill>
              </a:rPr>
              <a:t>,  </a:t>
            </a:r>
            <a:r>
              <a:rPr lang="en-GB" b="1" dirty="0" err="1" smtClean="0">
                <a:solidFill>
                  <a:schemeClr val="tx1"/>
                </a:solidFill>
              </a:rPr>
              <a:t>международные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курорты</a:t>
            </a:r>
            <a:r>
              <a:rPr lang="en-GB" b="1" dirty="0" smtClean="0">
                <a:solidFill>
                  <a:schemeClr val="tx1"/>
                </a:solidFill>
              </a:rPr>
              <a:t> и </a:t>
            </a:r>
            <a:r>
              <a:rPr lang="en-GB" b="1" dirty="0" err="1" smtClean="0">
                <a:solidFill>
                  <a:schemeClr val="tx1"/>
                </a:solidFill>
              </a:rPr>
              <a:t>т.д</a:t>
            </a:r>
            <a:r>
              <a:rPr lang="en-GB" b="1" dirty="0" smtClean="0">
                <a:solidFill>
                  <a:schemeClr val="tx1"/>
                </a:solidFill>
              </a:rPr>
              <a:t>. </a:t>
            </a:r>
            <a:r>
              <a:rPr lang="en-GB" b="1" dirty="0" err="1" smtClean="0">
                <a:solidFill>
                  <a:schemeClr val="tx1"/>
                </a:solidFill>
              </a:rPr>
              <a:t>Обязательным</a:t>
            </a:r>
            <a:r>
              <a:rPr lang="en-GB" b="1" dirty="0" smtClean="0">
                <a:solidFill>
                  <a:schemeClr val="tx1"/>
                </a:solidFill>
              </a:rPr>
              <a:t>  </a:t>
            </a:r>
            <a:r>
              <a:rPr lang="en-GB" b="1" dirty="0" err="1" smtClean="0">
                <a:solidFill>
                  <a:schemeClr val="tx1"/>
                </a:solidFill>
              </a:rPr>
              <a:t>условием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совершения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атаки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является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возможность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избежать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пристального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внимания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правоохранительных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структур</a:t>
            </a:r>
            <a:r>
              <a:rPr lang="en-GB" b="1" dirty="0" smtClean="0">
                <a:solidFill>
                  <a:schemeClr val="tx1"/>
                </a:solidFill>
              </a:rPr>
              <a:t> – </a:t>
            </a:r>
            <a:r>
              <a:rPr lang="en-GB" b="1" dirty="0" err="1" smtClean="0">
                <a:solidFill>
                  <a:schemeClr val="tx1"/>
                </a:solidFill>
              </a:rPr>
              <a:t>например</a:t>
            </a:r>
            <a:r>
              <a:rPr lang="en-GB" b="1" dirty="0" smtClean="0">
                <a:solidFill>
                  <a:schemeClr val="tx1"/>
                </a:solidFill>
              </a:rPr>
              <a:t>, </a:t>
            </a:r>
            <a:r>
              <a:rPr lang="en-GB" b="1" dirty="0" err="1" smtClean="0">
                <a:solidFill>
                  <a:schemeClr val="tx1"/>
                </a:solidFill>
              </a:rPr>
              <a:t>досмотра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до</a:t>
            </a:r>
            <a:r>
              <a:rPr lang="en-GB" b="1" dirty="0" smtClean="0">
                <a:solidFill>
                  <a:schemeClr val="tx1"/>
                </a:solidFill>
              </a:rPr>
              <a:t> и </a:t>
            </a:r>
            <a:r>
              <a:rPr lang="en-GB" b="1" dirty="0" err="1" smtClean="0">
                <a:solidFill>
                  <a:schemeClr val="tx1"/>
                </a:solidFill>
              </a:rPr>
              <a:t>после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совершения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теракта</a:t>
            </a:r>
            <a:r>
              <a:rPr lang="en-GB" b="1" dirty="0" smtClean="0">
                <a:solidFill>
                  <a:schemeClr val="tx1"/>
                </a:solidFill>
              </a:rPr>
              <a:t>. </a:t>
            </a:r>
            <a:r>
              <a:rPr lang="en-GB" b="1" dirty="0" err="1" smtClean="0">
                <a:solidFill>
                  <a:schemeClr val="tx1"/>
                </a:solidFill>
              </a:rPr>
              <a:t>Будьте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внимательны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находясь</a:t>
            </a:r>
            <a:r>
              <a:rPr lang="en-GB" b="1" dirty="0" smtClean="0">
                <a:solidFill>
                  <a:schemeClr val="tx1"/>
                </a:solidFill>
              </a:rPr>
              <a:t> в </a:t>
            </a:r>
            <a:r>
              <a:rPr lang="en-GB" b="1" dirty="0" err="1" smtClean="0">
                <a:solidFill>
                  <a:schemeClr val="tx1"/>
                </a:solidFill>
              </a:rPr>
              <a:t>подобных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местах</a:t>
            </a:r>
            <a:r>
              <a:rPr lang="en-GB" b="1" dirty="0" smtClean="0">
                <a:solidFill>
                  <a:schemeClr val="tx1"/>
                </a:solidFill>
              </a:rPr>
              <a:t>.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71501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260648"/>
            <a:ext cx="8208912" cy="6597352"/>
          </a:xfrm>
        </p:spPr>
        <p:txBody>
          <a:bodyPr>
            <a:normAutofit fontScale="85000" lnSpcReduction="10000"/>
          </a:bodyPr>
          <a:lstStyle/>
          <a:p>
            <a:pPr marL="423863" indent="-341313" algn="l">
              <a:lnSpc>
                <a:spcPct val="80000"/>
              </a:lnSpc>
              <a:spcBef>
                <a:spcPts val="600"/>
              </a:spcBef>
              <a:buClr>
                <a:srgbClr val="99FF99"/>
              </a:buClr>
              <a:buSzPct val="80000"/>
              <a:tabLst>
                <a:tab pos="423863" algn="l"/>
                <a:tab pos="1338263" algn="l"/>
                <a:tab pos="2252663" algn="l"/>
                <a:tab pos="3167063" algn="l"/>
                <a:tab pos="4081463" algn="l"/>
                <a:tab pos="4995863" algn="l"/>
                <a:tab pos="5910263" algn="l"/>
                <a:tab pos="6824663" algn="l"/>
                <a:tab pos="7739063" algn="l"/>
                <a:tab pos="8653463" algn="l"/>
                <a:tab pos="9567863" algn="l"/>
                <a:tab pos="10482263" algn="l"/>
              </a:tabLst>
              <a:defRPr/>
            </a:pPr>
            <a:r>
              <a:rPr lang="en-GB" b="1" dirty="0" err="1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Цели</a:t>
            </a:r>
            <a:r>
              <a:rPr lang="en-GB" b="1" dirty="0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: </a:t>
            </a:r>
          </a:p>
          <a:p>
            <a:pPr marL="423863" indent="-341313" algn="l">
              <a:lnSpc>
                <a:spcPct val="80000"/>
              </a:lnSpc>
              <a:spcBef>
                <a:spcPts val="600"/>
              </a:spcBef>
              <a:buClr>
                <a:srgbClr val="99FF99"/>
              </a:buClr>
              <a:buSzPct val="80000"/>
              <a:tabLst>
                <a:tab pos="423863" algn="l"/>
                <a:tab pos="1338263" algn="l"/>
                <a:tab pos="2252663" algn="l"/>
                <a:tab pos="3167063" algn="l"/>
                <a:tab pos="4081463" algn="l"/>
                <a:tab pos="4995863" algn="l"/>
                <a:tab pos="5910263" algn="l"/>
                <a:tab pos="6824663" algn="l"/>
                <a:tab pos="7739063" algn="l"/>
                <a:tab pos="8653463" algn="l"/>
                <a:tab pos="9567863" algn="l"/>
                <a:tab pos="10482263" algn="l"/>
              </a:tabLst>
              <a:defRPr/>
            </a:pPr>
            <a:r>
              <a:rPr lang="en-GB" dirty="0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1) </a:t>
            </a:r>
            <a:r>
              <a:rPr lang="en-GB" dirty="0" err="1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объяснить</a:t>
            </a:r>
            <a:r>
              <a:rPr lang="en-GB" dirty="0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GB" dirty="0" err="1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сущность</a:t>
            </a:r>
            <a:r>
              <a:rPr lang="en-GB" dirty="0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GB" dirty="0" err="1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терроризма</a:t>
            </a:r>
            <a:r>
              <a:rPr lang="en-GB" dirty="0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, </a:t>
            </a:r>
            <a:r>
              <a:rPr lang="en-GB" dirty="0" err="1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его</a:t>
            </a:r>
            <a:r>
              <a:rPr lang="en-GB" dirty="0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GB" dirty="0" err="1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типы</a:t>
            </a:r>
            <a:r>
              <a:rPr lang="en-GB" dirty="0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 и </a:t>
            </a:r>
            <a:r>
              <a:rPr lang="en-GB" dirty="0" err="1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цели</a:t>
            </a:r>
            <a:r>
              <a:rPr lang="en-GB" dirty="0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; </a:t>
            </a:r>
            <a:br>
              <a:rPr lang="en-GB" dirty="0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</a:br>
            <a:r>
              <a:rPr lang="en-GB" dirty="0" err="1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совершенствовать</a:t>
            </a:r>
            <a:r>
              <a:rPr lang="en-GB" dirty="0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GB" dirty="0" err="1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знания</a:t>
            </a:r>
            <a:r>
              <a:rPr lang="en-GB" dirty="0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 о </a:t>
            </a:r>
            <a:r>
              <a:rPr lang="en-GB" dirty="0" err="1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терроризме</a:t>
            </a:r>
            <a:r>
              <a:rPr lang="en-GB" dirty="0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; </a:t>
            </a:r>
            <a:br>
              <a:rPr lang="en-GB" dirty="0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</a:br>
            <a:r>
              <a:rPr lang="en-GB" dirty="0" err="1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основы</a:t>
            </a:r>
            <a:r>
              <a:rPr lang="en-GB" dirty="0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GB" dirty="0" err="1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безопасности</a:t>
            </a:r>
            <a:r>
              <a:rPr lang="en-GB" dirty="0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 в ЧС; </a:t>
            </a:r>
            <a:br>
              <a:rPr lang="en-GB" dirty="0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</a:br>
            <a:r>
              <a:rPr lang="en-GB" dirty="0" err="1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формировать</a:t>
            </a:r>
            <a:r>
              <a:rPr lang="en-GB" dirty="0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GB" dirty="0" err="1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общественного</a:t>
            </a:r>
            <a:r>
              <a:rPr lang="en-GB" dirty="0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GB" dirty="0" err="1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сознания</a:t>
            </a:r>
            <a:r>
              <a:rPr lang="en-GB" dirty="0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 и </a:t>
            </a:r>
            <a:r>
              <a:rPr lang="en-GB" dirty="0" err="1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гражданскую</a:t>
            </a:r>
            <a:r>
              <a:rPr lang="en-GB" dirty="0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GB" dirty="0" err="1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позицию</a:t>
            </a:r>
            <a:r>
              <a:rPr lang="en-GB" dirty="0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GB" dirty="0" err="1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подрастающего</a:t>
            </a:r>
            <a:r>
              <a:rPr lang="en-GB" dirty="0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GB" dirty="0" err="1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поколения</a:t>
            </a:r>
            <a:r>
              <a:rPr lang="en-GB" dirty="0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. </a:t>
            </a:r>
          </a:p>
          <a:p>
            <a:pPr marL="423863" indent="-341313" algn="l">
              <a:lnSpc>
                <a:spcPct val="80000"/>
              </a:lnSpc>
              <a:spcBef>
                <a:spcPts val="600"/>
              </a:spcBef>
              <a:buClr>
                <a:srgbClr val="99FF99"/>
              </a:buClr>
              <a:buSzPct val="80000"/>
              <a:tabLst>
                <a:tab pos="423863" algn="l"/>
                <a:tab pos="1338263" algn="l"/>
                <a:tab pos="2252663" algn="l"/>
                <a:tab pos="3167063" algn="l"/>
                <a:tab pos="4081463" algn="l"/>
                <a:tab pos="4995863" algn="l"/>
                <a:tab pos="5910263" algn="l"/>
                <a:tab pos="6824663" algn="l"/>
                <a:tab pos="7739063" algn="l"/>
                <a:tab pos="8653463" algn="l"/>
                <a:tab pos="9567863" algn="l"/>
                <a:tab pos="10482263" algn="l"/>
              </a:tabLst>
              <a:defRPr/>
            </a:pPr>
            <a:r>
              <a:rPr lang="en-GB" dirty="0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2) </a:t>
            </a:r>
            <a:r>
              <a:rPr lang="en-GB" dirty="0" err="1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определить</a:t>
            </a:r>
            <a:r>
              <a:rPr lang="en-GB" dirty="0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, </a:t>
            </a:r>
            <a:r>
              <a:rPr lang="en-GB" dirty="0" err="1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почему</a:t>
            </a:r>
            <a:r>
              <a:rPr lang="en-GB" dirty="0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GB" dirty="0" err="1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терроризм</a:t>
            </a:r>
            <a:r>
              <a:rPr lang="en-GB" dirty="0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GB" dirty="0" err="1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стал</a:t>
            </a:r>
            <a:r>
              <a:rPr lang="en-GB" dirty="0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GB" dirty="0" err="1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обыденным</a:t>
            </a:r>
            <a:r>
              <a:rPr lang="en-GB" dirty="0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GB" dirty="0" err="1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явлением</a:t>
            </a:r>
            <a:r>
              <a:rPr lang="en-GB" dirty="0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GB" dirty="0" err="1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российской</a:t>
            </a:r>
            <a:r>
              <a:rPr lang="en-GB" dirty="0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GB" dirty="0" err="1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действительности</a:t>
            </a:r>
            <a:r>
              <a:rPr lang="en-GB" dirty="0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;</a:t>
            </a:r>
          </a:p>
          <a:p>
            <a:pPr marL="423863" indent="-341313" algn="l">
              <a:lnSpc>
                <a:spcPct val="80000"/>
              </a:lnSpc>
              <a:spcBef>
                <a:spcPts val="600"/>
              </a:spcBef>
              <a:buClr>
                <a:srgbClr val="99FF99"/>
              </a:buClr>
              <a:buSzPct val="80000"/>
              <a:tabLst>
                <a:tab pos="423863" algn="l"/>
                <a:tab pos="1338263" algn="l"/>
                <a:tab pos="2252663" algn="l"/>
                <a:tab pos="3167063" algn="l"/>
                <a:tab pos="4081463" algn="l"/>
                <a:tab pos="4995863" algn="l"/>
                <a:tab pos="5910263" algn="l"/>
                <a:tab pos="6824663" algn="l"/>
                <a:tab pos="7739063" algn="l"/>
                <a:tab pos="8653463" algn="l"/>
                <a:tab pos="9567863" algn="l"/>
                <a:tab pos="10482263" algn="l"/>
              </a:tabLst>
              <a:defRPr/>
            </a:pPr>
            <a:r>
              <a:rPr lang="en-GB" dirty="0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3) </a:t>
            </a:r>
            <a:r>
              <a:rPr lang="en-GB" dirty="0" err="1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способствовать</a:t>
            </a:r>
            <a:r>
              <a:rPr lang="en-GB" dirty="0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GB" dirty="0" err="1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воспитанию</a:t>
            </a:r>
            <a:r>
              <a:rPr lang="en-GB" dirty="0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 в </a:t>
            </a:r>
            <a:r>
              <a:rPr lang="en-GB" dirty="0" err="1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детях</a:t>
            </a:r>
            <a:r>
              <a:rPr lang="en-GB" dirty="0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GB" dirty="0" err="1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толерантного</a:t>
            </a:r>
            <a:r>
              <a:rPr lang="en-GB" dirty="0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GB" dirty="0" err="1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отношения</a:t>
            </a:r>
            <a:r>
              <a:rPr lang="en-GB" dirty="0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GB" dirty="0" err="1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друг</a:t>
            </a:r>
            <a:r>
              <a:rPr lang="en-GB" dirty="0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 к </a:t>
            </a:r>
            <a:r>
              <a:rPr lang="en-GB" dirty="0" err="1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другу</a:t>
            </a:r>
            <a:r>
              <a:rPr lang="en-GB" dirty="0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 и </a:t>
            </a:r>
            <a:r>
              <a:rPr lang="en-GB" dirty="0" err="1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формировать</a:t>
            </a:r>
            <a:r>
              <a:rPr lang="en-GB" dirty="0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  </a:t>
            </a:r>
            <a:r>
              <a:rPr lang="en-GB" dirty="0" err="1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умение</a:t>
            </a:r>
            <a:r>
              <a:rPr lang="en-GB" dirty="0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GB" dirty="0" err="1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жить</a:t>
            </a:r>
            <a:r>
              <a:rPr lang="en-GB" dirty="0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 в </a:t>
            </a:r>
            <a:r>
              <a:rPr lang="en-GB" dirty="0" err="1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мире</a:t>
            </a:r>
            <a:r>
              <a:rPr lang="en-GB" dirty="0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 с </a:t>
            </a:r>
            <a:r>
              <a:rPr lang="en-GB" dirty="0" err="1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другими</a:t>
            </a:r>
            <a:r>
              <a:rPr lang="en-GB" dirty="0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GB" dirty="0" err="1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людьми</a:t>
            </a:r>
            <a:r>
              <a:rPr lang="en-GB" dirty="0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;</a:t>
            </a:r>
          </a:p>
          <a:p>
            <a:pPr marL="423863" indent="-341313" algn="l">
              <a:lnSpc>
                <a:spcPct val="80000"/>
              </a:lnSpc>
              <a:spcBef>
                <a:spcPts val="600"/>
              </a:spcBef>
              <a:buClr>
                <a:srgbClr val="99FF99"/>
              </a:buClr>
              <a:buSzPct val="80000"/>
              <a:tabLst>
                <a:tab pos="423863" algn="l"/>
                <a:tab pos="1338263" algn="l"/>
                <a:tab pos="2252663" algn="l"/>
                <a:tab pos="3167063" algn="l"/>
                <a:tab pos="4081463" algn="l"/>
                <a:tab pos="4995863" algn="l"/>
                <a:tab pos="5910263" algn="l"/>
                <a:tab pos="6824663" algn="l"/>
                <a:tab pos="7739063" algn="l"/>
                <a:tab pos="8653463" algn="l"/>
                <a:tab pos="9567863" algn="l"/>
                <a:tab pos="10482263" algn="l"/>
              </a:tabLst>
              <a:defRPr/>
            </a:pPr>
            <a:r>
              <a:rPr lang="en-GB" dirty="0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4) </a:t>
            </a:r>
            <a:r>
              <a:rPr lang="en-GB" dirty="0" err="1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развивать</a:t>
            </a:r>
            <a:r>
              <a:rPr lang="en-GB" dirty="0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GB" dirty="0" err="1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самостоятельность</a:t>
            </a:r>
            <a:r>
              <a:rPr lang="en-GB" dirty="0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GB" dirty="0" err="1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суждений</a:t>
            </a:r>
            <a:r>
              <a:rPr lang="en-GB" dirty="0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GB" dirty="0" err="1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учащихся</a:t>
            </a:r>
            <a:r>
              <a:rPr lang="en-GB" dirty="0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.</a:t>
            </a:r>
          </a:p>
          <a:p>
            <a:pPr marL="423863" indent="-341313" algn="l">
              <a:lnSpc>
                <a:spcPct val="80000"/>
              </a:lnSpc>
              <a:spcBef>
                <a:spcPts val="600"/>
              </a:spcBef>
              <a:buClr>
                <a:srgbClr val="99FF99"/>
              </a:buClr>
              <a:buSzPct val="80000"/>
              <a:tabLst>
                <a:tab pos="423863" algn="l"/>
                <a:tab pos="1338263" algn="l"/>
                <a:tab pos="2252663" algn="l"/>
                <a:tab pos="3167063" algn="l"/>
                <a:tab pos="4081463" algn="l"/>
                <a:tab pos="4995863" algn="l"/>
                <a:tab pos="5910263" algn="l"/>
                <a:tab pos="6824663" algn="l"/>
                <a:tab pos="7739063" algn="l"/>
                <a:tab pos="8653463" algn="l"/>
                <a:tab pos="9567863" algn="l"/>
                <a:tab pos="10482263" algn="l"/>
              </a:tabLst>
              <a:defRPr/>
            </a:pPr>
            <a:endParaRPr lang="en-GB" dirty="0" smtClean="0">
              <a:solidFill>
                <a:schemeClr val="bg2">
                  <a:lumMod val="10000"/>
                </a:schemeClr>
              </a:solidFill>
              <a:latin typeface="Aharoni" pitchFamily="2" charset="-79"/>
              <a:cs typeface="Aharoni" pitchFamily="2" charset="-79"/>
            </a:endParaRPr>
          </a:p>
          <a:p>
            <a:pPr marL="423863" indent="-341313" algn="l">
              <a:lnSpc>
                <a:spcPct val="80000"/>
              </a:lnSpc>
              <a:spcBef>
                <a:spcPts val="600"/>
              </a:spcBef>
              <a:buClr>
                <a:srgbClr val="99FF99"/>
              </a:buClr>
              <a:buSzPct val="80000"/>
              <a:tabLst>
                <a:tab pos="423863" algn="l"/>
                <a:tab pos="1338263" algn="l"/>
                <a:tab pos="2252663" algn="l"/>
                <a:tab pos="3167063" algn="l"/>
                <a:tab pos="4081463" algn="l"/>
                <a:tab pos="4995863" algn="l"/>
                <a:tab pos="5910263" algn="l"/>
                <a:tab pos="6824663" algn="l"/>
                <a:tab pos="7739063" algn="l"/>
                <a:tab pos="8653463" algn="l"/>
                <a:tab pos="9567863" algn="l"/>
                <a:tab pos="10482263" algn="l"/>
              </a:tabLst>
              <a:defRPr/>
            </a:pPr>
            <a:r>
              <a:rPr lang="en-GB" b="1" dirty="0" err="1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Задачи</a:t>
            </a:r>
            <a:r>
              <a:rPr lang="en-GB" b="1" dirty="0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: </a:t>
            </a:r>
            <a:br>
              <a:rPr lang="en-GB" b="1" dirty="0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</a:br>
            <a:r>
              <a:rPr lang="en-GB" dirty="0" err="1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Изучить</a:t>
            </a:r>
            <a:r>
              <a:rPr lang="en-GB" dirty="0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GB" dirty="0" err="1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правила</a:t>
            </a:r>
            <a:r>
              <a:rPr lang="en-GB" dirty="0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GB" dirty="0" err="1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поведения</a:t>
            </a:r>
            <a:r>
              <a:rPr lang="en-GB" dirty="0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GB" dirty="0" err="1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при</a:t>
            </a:r>
            <a:r>
              <a:rPr lang="en-GB" dirty="0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GB" dirty="0" err="1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теракте</a:t>
            </a:r>
            <a:r>
              <a:rPr lang="en-GB" dirty="0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; </a:t>
            </a:r>
            <a:br>
              <a:rPr lang="en-GB" dirty="0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</a:br>
            <a:r>
              <a:rPr lang="en-GB" dirty="0" err="1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Развивать</a:t>
            </a:r>
            <a:r>
              <a:rPr lang="en-GB" dirty="0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GB" dirty="0" err="1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навыки</a:t>
            </a:r>
            <a:r>
              <a:rPr lang="en-GB" dirty="0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GB" dirty="0" err="1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поисковой</a:t>
            </a:r>
            <a:r>
              <a:rPr lang="en-GB" dirty="0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, </a:t>
            </a:r>
            <a:r>
              <a:rPr lang="en-GB" dirty="0" err="1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исследовательской</a:t>
            </a:r>
            <a:r>
              <a:rPr lang="en-GB" dirty="0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GB" dirty="0" err="1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работы</a:t>
            </a:r>
            <a:r>
              <a:rPr lang="en-GB" dirty="0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; </a:t>
            </a:r>
            <a:br>
              <a:rPr lang="en-GB" dirty="0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</a:br>
            <a:r>
              <a:rPr lang="en-GB" dirty="0" err="1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Формировать</a:t>
            </a:r>
            <a:r>
              <a:rPr lang="en-GB" dirty="0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GB" dirty="0" err="1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умения</a:t>
            </a:r>
            <a:r>
              <a:rPr lang="en-GB" dirty="0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GB" dirty="0" err="1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работы</a:t>
            </a:r>
            <a:r>
              <a:rPr lang="en-GB" dirty="0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 в </a:t>
            </a:r>
            <a:r>
              <a:rPr lang="en-GB" dirty="0" err="1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группах</a:t>
            </a:r>
            <a:r>
              <a:rPr lang="en-GB" dirty="0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.</a:t>
            </a:r>
            <a:endParaRPr lang="ru-RU" dirty="0">
              <a:solidFill>
                <a:schemeClr val="bg2">
                  <a:lumMod val="10000"/>
                </a:schemeClr>
              </a:solidFill>
              <a:cs typeface="Aharoni" pitchFamily="2" charset="-79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71501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548680"/>
            <a:ext cx="8208912" cy="6309320"/>
          </a:xfrm>
        </p:spPr>
        <p:txBody>
          <a:bodyPr>
            <a:normAutofit lnSpcReduction="10000"/>
          </a:bodyPr>
          <a:lstStyle/>
          <a:p>
            <a:pPr algn="l"/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Возьмите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за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правило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всегда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уточнять</a:t>
            </a:r>
            <a:r>
              <a:rPr lang="en-GB" b="1" dirty="0">
                <a:solidFill>
                  <a:schemeClr val="tx1"/>
                </a:solidFill>
              </a:rPr>
              <a:t>, </a:t>
            </a:r>
            <a:r>
              <a:rPr lang="en-GB" b="1" dirty="0" err="1">
                <a:solidFill>
                  <a:schemeClr val="tx1"/>
                </a:solidFill>
              </a:rPr>
              <a:t>где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находиться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резервные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выходы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из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помещений</a:t>
            </a:r>
            <a:r>
              <a:rPr lang="en-GB" b="1" dirty="0">
                <a:solidFill>
                  <a:schemeClr val="tx1"/>
                </a:solidFill>
              </a:rPr>
              <a:t>. </a:t>
            </a:r>
            <a:r>
              <a:rPr lang="en-GB" b="1" dirty="0" err="1">
                <a:solidFill>
                  <a:schemeClr val="tx1"/>
                </a:solidFill>
              </a:rPr>
              <a:t>Заранее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подумайте</a:t>
            </a:r>
            <a:r>
              <a:rPr lang="en-GB" b="1" dirty="0">
                <a:solidFill>
                  <a:schemeClr val="tx1"/>
                </a:solidFill>
              </a:rPr>
              <a:t>, </a:t>
            </a:r>
            <a:r>
              <a:rPr lang="en-GB" b="1" dirty="0" err="1">
                <a:solidFill>
                  <a:schemeClr val="tx1"/>
                </a:solidFill>
              </a:rPr>
              <a:t>как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вы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будете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покидать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здание</a:t>
            </a:r>
            <a:r>
              <a:rPr lang="en-GB" b="1" dirty="0">
                <a:solidFill>
                  <a:schemeClr val="tx1"/>
                </a:solidFill>
              </a:rPr>
              <a:t>, </a:t>
            </a:r>
            <a:r>
              <a:rPr lang="en-GB" b="1" dirty="0" err="1">
                <a:solidFill>
                  <a:schemeClr val="tx1"/>
                </a:solidFill>
              </a:rPr>
              <a:t>если</a:t>
            </a:r>
            <a:r>
              <a:rPr lang="en-GB" b="1" dirty="0">
                <a:solidFill>
                  <a:schemeClr val="tx1"/>
                </a:solidFill>
              </a:rPr>
              <a:t> в </a:t>
            </a:r>
            <a:r>
              <a:rPr lang="en-GB" b="1" dirty="0" err="1">
                <a:solidFill>
                  <a:schemeClr val="tx1"/>
                </a:solidFill>
              </a:rPr>
              <a:t>нем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произойдёт</a:t>
            </a:r>
            <a:r>
              <a:rPr lang="en-GB" b="1" dirty="0">
                <a:solidFill>
                  <a:schemeClr val="tx1"/>
                </a:solidFill>
              </a:rPr>
              <a:t> ЧП. </a:t>
            </a:r>
            <a:r>
              <a:rPr lang="en-GB" b="1" dirty="0" err="1">
                <a:solidFill>
                  <a:schemeClr val="tx1"/>
                </a:solidFill>
              </a:rPr>
              <a:t>Никогда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не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пытайтесь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выбраться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из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горящего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здания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на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лифте</a:t>
            </a:r>
            <a:r>
              <a:rPr lang="en-GB" b="1" dirty="0">
                <a:solidFill>
                  <a:schemeClr val="tx1"/>
                </a:solidFill>
              </a:rPr>
              <a:t>. </a:t>
            </a:r>
            <a:r>
              <a:rPr lang="en-GB" b="1" dirty="0" err="1">
                <a:solidFill>
                  <a:schemeClr val="tx1"/>
                </a:solidFill>
              </a:rPr>
              <a:t>Во-первых</a:t>
            </a:r>
            <a:r>
              <a:rPr lang="en-GB" b="1" dirty="0">
                <a:solidFill>
                  <a:schemeClr val="tx1"/>
                </a:solidFill>
              </a:rPr>
              <a:t>, </a:t>
            </a:r>
            <a:r>
              <a:rPr lang="en-GB" b="1" dirty="0" err="1">
                <a:solidFill>
                  <a:schemeClr val="tx1"/>
                </a:solidFill>
              </a:rPr>
              <a:t>механизм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лифта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может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быть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повреждён</a:t>
            </a:r>
            <a:r>
              <a:rPr lang="en-GB" b="1" dirty="0">
                <a:solidFill>
                  <a:schemeClr val="tx1"/>
                </a:solidFill>
              </a:rPr>
              <a:t>. </a:t>
            </a:r>
            <a:r>
              <a:rPr lang="en-GB" b="1" dirty="0" err="1">
                <a:solidFill>
                  <a:schemeClr val="tx1"/>
                </a:solidFill>
              </a:rPr>
              <a:t>Во-вторых</a:t>
            </a:r>
            <a:r>
              <a:rPr lang="en-GB" b="1" dirty="0">
                <a:solidFill>
                  <a:schemeClr val="tx1"/>
                </a:solidFill>
              </a:rPr>
              <a:t>, </a:t>
            </a:r>
            <a:r>
              <a:rPr lang="en-GB" b="1" dirty="0" err="1">
                <a:solidFill>
                  <a:schemeClr val="tx1"/>
                </a:solidFill>
              </a:rPr>
              <a:t>обычно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испуганные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люди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бегут</a:t>
            </a:r>
            <a:r>
              <a:rPr lang="en-GB" b="1" dirty="0">
                <a:solidFill>
                  <a:schemeClr val="tx1"/>
                </a:solidFill>
              </a:rPr>
              <a:t> к </a:t>
            </a:r>
            <a:r>
              <a:rPr lang="en-GB" b="1" dirty="0" err="1">
                <a:solidFill>
                  <a:schemeClr val="tx1"/>
                </a:solidFill>
              </a:rPr>
              <a:t>лифтам</a:t>
            </a:r>
            <a:r>
              <a:rPr lang="en-GB" b="1" dirty="0">
                <a:solidFill>
                  <a:schemeClr val="tx1"/>
                </a:solidFill>
              </a:rPr>
              <a:t>. </a:t>
            </a:r>
            <a:r>
              <a:rPr lang="en-GB" b="1" dirty="0" err="1">
                <a:solidFill>
                  <a:schemeClr val="tx1"/>
                </a:solidFill>
              </a:rPr>
              <a:t>Лифты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не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рассчитаны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на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перевозку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столь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большого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количества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пассажиров</a:t>
            </a:r>
            <a:r>
              <a:rPr lang="en-GB" b="1" dirty="0">
                <a:solidFill>
                  <a:schemeClr val="tx1"/>
                </a:solidFill>
              </a:rPr>
              <a:t> - </a:t>
            </a:r>
            <a:r>
              <a:rPr lang="en-GB" b="1" dirty="0" err="1">
                <a:solidFill>
                  <a:schemeClr val="tx1"/>
                </a:solidFill>
              </a:rPr>
              <a:t>поэтому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драгоценные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минуты</a:t>
            </a:r>
            <a:r>
              <a:rPr lang="en-GB" b="1" dirty="0">
                <a:solidFill>
                  <a:schemeClr val="tx1"/>
                </a:solidFill>
              </a:rPr>
              <a:t>, </a:t>
            </a:r>
            <a:r>
              <a:rPr lang="en-GB" b="1" dirty="0" err="1">
                <a:solidFill>
                  <a:schemeClr val="tx1"/>
                </a:solidFill>
              </a:rPr>
              <a:t>необходимые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для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спасения</a:t>
            </a:r>
            <a:r>
              <a:rPr lang="en-GB" b="1" dirty="0">
                <a:solidFill>
                  <a:schemeClr val="tx1"/>
                </a:solidFill>
              </a:rPr>
              <a:t>, </a:t>
            </a:r>
            <a:r>
              <a:rPr lang="en-GB" b="1" dirty="0" err="1">
                <a:solidFill>
                  <a:schemeClr val="tx1"/>
                </a:solidFill>
              </a:rPr>
              <a:t>могут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быть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потеряны</a:t>
            </a:r>
            <a:r>
              <a:rPr lang="en-GB" b="1" dirty="0">
                <a:solidFill>
                  <a:schemeClr val="tx1"/>
                </a:solidFill>
              </a:rPr>
              <a:t>.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71501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332656"/>
            <a:ext cx="8136904" cy="5306144"/>
          </a:xfrm>
        </p:spPr>
        <p:txBody>
          <a:bodyPr>
            <a:normAutofit/>
          </a:bodyPr>
          <a:lstStyle/>
          <a:p>
            <a:pPr algn="l"/>
            <a:r>
              <a:rPr lang="en-GB" b="1" dirty="0">
                <a:solidFill>
                  <a:schemeClr val="tx1"/>
                </a:solidFill>
              </a:rPr>
              <a:t> В </a:t>
            </a:r>
            <a:r>
              <a:rPr lang="en-GB" b="1" dirty="0" err="1">
                <a:solidFill>
                  <a:schemeClr val="tx1"/>
                </a:solidFill>
              </a:rPr>
              <a:t>залах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ожидания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аэропортов</a:t>
            </a:r>
            <a:r>
              <a:rPr lang="en-GB" b="1" dirty="0">
                <a:solidFill>
                  <a:schemeClr val="tx1"/>
                </a:solidFill>
              </a:rPr>
              <a:t>, </a:t>
            </a:r>
            <a:r>
              <a:rPr lang="en-GB" b="1" dirty="0" err="1">
                <a:solidFill>
                  <a:schemeClr val="tx1"/>
                </a:solidFill>
              </a:rPr>
              <a:t>вокзалов</a:t>
            </a:r>
            <a:r>
              <a:rPr lang="en-GB" b="1" dirty="0">
                <a:solidFill>
                  <a:schemeClr val="tx1"/>
                </a:solidFill>
              </a:rPr>
              <a:t> и </a:t>
            </a:r>
            <a:r>
              <a:rPr lang="en-GB" b="1" dirty="0" err="1">
                <a:solidFill>
                  <a:schemeClr val="tx1"/>
                </a:solidFill>
              </a:rPr>
              <a:t>т.д</a:t>
            </a:r>
            <a:r>
              <a:rPr lang="en-GB" b="1" dirty="0">
                <a:solidFill>
                  <a:schemeClr val="tx1"/>
                </a:solidFill>
              </a:rPr>
              <a:t>. </a:t>
            </a:r>
            <a:r>
              <a:rPr lang="en-GB" b="1" dirty="0" err="1">
                <a:solidFill>
                  <a:schemeClr val="tx1"/>
                </a:solidFill>
              </a:rPr>
              <a:t>старайтесь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располагаться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подальше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от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хрупких</a:t>
            </a:r>
            <a:r>
              <a:rPr lang="en-GB" b="1" dirty="0">
                <a:solidFill>
                  <a:schemeClr val="tx1"/>
                </a:solidFill>
              </a:rPr>
              <a:t> и </a:t>
            </a:r>
            <a:r>
              <a:rPr lang="en-GB" b="1" dirty="0" err="1">
                <a:solidFill>
                  <a:schemeClr val="tx1"/>
                </a:solidFill>
              </a:rPr>
              <a:t>тяжелых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конструкций</a:t>
            </a:r>
            <a:r>
              <a:rPr lang="en-GB" b="1" dirty="0">
                <a:solidFill>
                  <a:schemeClr val="tx1"/>
                </a:solidFill>
              </a:rPr>
              <a:t>. В </a:t>
            </a:r>
            <a:r>
              <a:rPr lang="en-GB" b="1" dirty="0" err="1">
                <a:solidFill>
                  <a:schemeClr val="tx1"/>
                </a:solidFill>
              </a:rPr>
              <a:t>случае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взрыва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они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могут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упасть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или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разлететься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на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мелкие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кусочки</a:t>
            </a:r>
            <a:r>
              <a:rPr lang="en-GB" b="1" dirty="0">
                <a:solidFill>
                  <a:schemeClr val="tx1"/>
                </a:solidFill>
              </a:rPr>
              <a:t>, </a:t>
            </a:r>
            <a:r>
              <a:rPr lang="en-GB" b="1" dirty="0" err="1">
                <a:solidFill>
                  <a:schemeClr val="tx1"/>
                </a:solidFill>
              </a:rPr>
              <a:t>которые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выступят</a:t>
            </a:r>
            <a:r>
              <a:rPr lang="en-GB" b="1" dirty="0">
                <a:solidFill>
                  <a:schemeClr val="tx1"/>
                </a:solidFill>
              </a:rPr>
              <a:t> в </a:t>
            </a:r>
            <a:r>
              <a:rPr lang="en-GB" b="1" dirty="0" err="1">
                <a:solidFill>
                  <a:schemeClr val="tx1"/>
                </a:solidFill>
              </a:rPr>
              <a:t>роли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осколков</a:t>
            </a:r>
            <a:r>
              <a:rPr lang="en-GB" b="1" dirty="0">
                <a:solidFill>
                  <a:schemeClr val="tx1"/>
                </a:solidFill>
              </a:rPr>
              <a:t>, </a:t>
            </a:r>
            <a:r>
              <a:rPr lang="en-GB" b="1" dirty="0" err="1">
                <a:solidFill>
                  <a:schemeClr val="tx1"/>
                </a:solidFill>
              </a:rPr>
              <a:t>как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правило</a:t>
            </a:r>
            <a:r>
              <a:rPr lang="en-GB" b="1" dirty="0">
                <a:solidFill>
                  <a:schemeClr val="tx1"/>
                </a:solidFill>
              </a:rPr>
              <a:t>, </a:t>
            </a:r>
            <a:r>
              <a:rPr lang="en-GB" b="1" dirty="0" err="1">
                <a:solidFill>
                  <a:schemeClr val="tx1"/>
                </a:solidFill>
              </a:rPr>
              <a:t>именно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они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могут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явиться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причиной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факторов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вторичного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поражения</a:t>
            </a:r>
            <a:r>
              <a:rPr lang="en-GB" b="1" dirty="0">
                <a:solidFill>
                  <a:schemeClr val="tx1"/>
                </a:solidFill>
              </a:rPr>
              <a:t> и </a:t>
            </a:r>
            <a:r>
              <a:rPr lang="en-GB" b="1" dirty="0" err="1">
                <a:solidFill>
                  <a:schemeClr val="tx1"/>
                </a:solidFill>
              </a:rPr>
              <a:t>большинства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ранений</a:t>
            </a:r>
            <a:r>
              <a:rPr lang="en-GB" b="1" dirty="0">
                <a:solidFill>
                  <a:schemeClr val="tx1"/>
                </a:solidFill>
              </a:rPr>
              <a:t>.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71501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332656"/>
            <a:ext cx="8136904" cy="5306144"/>
          </a:xfrm>
        </p:spPr>
        <p:txBody>
          <a:bodyPr>
            <a:normAutofit/>
          </a:bodyPr>
          <a:lstStyle/>
          <a:p>
            <a:pPr algn="l"/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Будьте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особо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внимательны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во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время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путешествий</a:t>
            </a:r>
            <a:r>
              <a:rPr lang="en-GB" b="1" dirty="0">
                <a:solidFill>
                  <a:schemeClr val="tx1"/>
                </a:solidFill>
              </a:rPr>
              <a:t>. </a:t>
            </a:r>
            <a:r>
              <a:rPr lang="en-GB" b="1" dirty="0" err="1">
                <a:solidFill>
                  <a:schemeClr val="tx1"/>
                </a:solidFill>
              </a:rPr>
              <a:t>Обращайте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внимание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на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подозрительные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детали</a:t>
            </a:r>
            <a:r>
              <a:rPr lang="en-GB" b="1" dirty="0">
                <a:solidFill>
                  <a:schemeClr val="tx1"/>
                </a:solidFill>
              </a:rPr>
              <a:t> и </a:t>
            </a:r>
            <a:r>
              <a:rPr lang="en-GB" b="1" dirty="0" err="1">
                <a:solidFill>
                  <a:schemeClr val="tx1"/>
                </a:solidFill>
              </a:rPr>
              <a:t>мелочи</a:t>
            </a:r>
            <a:r>
              <a:rPr lang="en-GB" b="1" dirty="0">
                <a:solidFill>
                  <a:schemeClr val="tx1"/>
                </a:solidFill>
              </a:rPr>
              <a:t> - </a:t>
            </a:r>
            <a:r>
              <a:rPr lang="en-GB" b="1" dirty="0" err="1">
                <a:solidFill>
                  <a:schemeClr val="tx1"/>
                </a:solidFill>
              </a:rPr>
              <a:t>лучше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сообщить</a:t>
            </a:r>
            <a:r>
              <a:rPr lang="en-GB" b="1" dirty="0">
                <a:solidFill>
                  <a:schemeClr val="tx1"/>
                </a:solidFill>
              </a:rPr>
              <a:t> о </a:t>
            </a:r>
            <a:r>
              <a:rPr lang="en-GB" b="1" dirty="0" err="1">
                <a:solidFill>
                  <a:schemeClr val="tx1"/>
                </a:solidFill>
              </a:rPr>
              <a:t>них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сотрудникам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правоохранительных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органов</a:t>
            </a:r>
            <a:r>
              <a:rPr lang="en-GB" b="1" dirty="0">
                <a:solidFill>
                  <a:schemeClr val="tx1"/>
                </a:solidFill>
              </a:rPr>
              <a:t>. </a:t>
            </a:r>
            <a:r>
              <a:rPr lang="en-GB" b="1" dirty="0" err="1">
                <a:solidFill>
                  <a:schemeClr val="tx1"/>
                </a:solidFill>
              </a:rPr>
              <a:t>Никогда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не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принимайте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пакеты</a:t>
            </a:r>
            <a:r>
              <a:rPr lang="en-GB" b="1" dirty="0">
                <a:solidFill>
                  <a:schemeClr val="tx1"/>
                </a:solidFill>
              </a:rPr>
              <a:t>, </a:t>
            </a:r>
            <a:r>
              <a:rPr lang="en-GB" b="1" dirty="0" err="1">
                <a:solidFill>
                  <a:schemeClr val="tx1"/>
                </a:solidFill>
              </a:rPr>
              <a:t>вещи</a:t>
            </a:r>
            <a:r>
              <a:rPr lang="en-GB" b="1" dirty="0">
                <a:solidFill>
                  <a:schemeClr val="tx1"/>
                </a:solidFill>
              </a:rPr>
              <a:t> и </a:t>
            </a:r>
            <a:r>
              <a:rPr lang="en-GB" b="1" dirty="0" err="1">
                <a:solidFill>
                  <a:schemeClr val="tx1"/>
                </a:solidFill>
              </a:rPr>
              <a:t>посылки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для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передачи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от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незнакомцев</a:t>
            </a:r>
            <a:r>
              <a:rPr lang="en-GB" b="1" dirty="0">
                <a:solidFill>
                  <a:schemeClr val="tx1"/>
                </a:solidFill>
              </a:rPr>
              <a:t> и </a:t>
            </a:r>
            <a:r>
              <a:rPr lang="en-GB" b="1" dirty="0" err="1">
                <a:solidFill>
                  <a:schemeClr val="tx1"/>
                </a:solidFill>
              </a:rPr>
              <a:t>никогда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не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оставляйте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свой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багаж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без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присмотра</a:t>
            </a:r>
            <a:r>
              <a:rPr lang="en-GB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71501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0"/>
            <a:ext cx="7772400" cy="1470025"/>
          </a:xfrm>
        </p:spPr>
        <p:txBody>
          <a:bodyPr/>
          <a:lstStyle/>
          <a:p>
            <a:r>
              <a:rPr lang="en-GB" b="1" dirty="0" err="1" smtClean="0">
                <a:solidFill>
                  <a:srgbClr val="CC6600"/>
                </a:solidFill>
              </a:rPr>
              <a:t>Что</a:t>
            </a:r>
            <a:r>
              <a:rPr lang="en-GB" b="1" dirty="0" smtClean="0">
                <a:solidFill>
                  <a:srgbClr val="CC6600"/>
                </a:solidFill>
              </a:rPr>
              <a:t> </a:t>
            </a:r>
            <a:r>
              <a:rPr lang="en-GB" b="1" dirty="0" err="1" smtClean="0">
                <a:solidFill>
                  <a:srgbClr val="CC6600"/>
                </a:solidFill>
              </a:rPr>
              <a:t>делать</a:t>
            </a:r>
            <a:r>
              <a:rPr lang="en-GB" b="1" dirty="0" smtClean="0">
                <a:solidFill>
                  <a:srgbClr val="CC6600"/>
                </a:solidFill>
              </a:rPr>
              <a:t>, </a:t>
            </a:r>
            <a:r>
              <a:rPr lang="en-GB" b="1" dirty="0" err="1" smtClean="0">
                <a:solidFill>
                  <a:srgbClr val="CC6600"/>
                </a:solidFill>
              </a:rPr>
              <a:t>если</a:t>
            </a:r>
            <a:r>
              <a:rPr lang="en-GB" b="1" dirty="0" smtClean="0">
                <a:solidFill>
                  <a:srgbClr val="CC6600"/>
                </a:solidFill>
              </a:rPr>
              <a:t> </a:t>
            </a:r>
            <a:r>
              <a:rPr lang="en-GB" b="1" dirty="0" err="1" smtClean="0">
                <a:solidFill>
                  <a:srgbClr val="CC6600"/>
                </a:solidFill>
              </a:rPr>
              <a:t>вы</a:t>
            </a:r>
            <a:r>
              <a:rPr lang="en-GB" b="1" dirty="0" smtClean="0">
                <a:solidFill>
                  <a:srgbClr val="CC6600"/>
                </a:solidFill>
              </a:rPr>
              <a:t> </a:t>
            </a:r>
            <a:r>
              <a:rPr lang="en-GB" b="1" dirty="0" err="1" smtClean="0">
                <a:solidFill>
                  <a:srgbClr val="CC6600"/>
                </a:solidFill>
              </a:rPr>
              <a:t>оказались</a:t>
            </a:r>
            <a:r>
              <a:rPr lang="en-GB" b="1" dirty="0" smtClean="0">
                <a:solidFill>
                  <a:srgbClr val="CC6600"/>
                </a:solidFill>
              </a:rPr>
              <a:t> в </a:t>
            </a:r>
            <a:r>
              <a:rPr lang="en-GB" b="1" dirty="0" err="1" smtClean="0">
                <a:solidFill>
                  <a:srgbClr val="CC6600"/>
                </a:solidFill>
              </a:rPr>
              <a:t>заложниках</a:t>
            </a:r>
            <a:r>
              <a:rPr lang="en-GB" b="1" dirty="0" smtClean="0">
                <a:solidFill>
                  <a:srgbClr val="CC6600"/>
                </a:solidFill>
              </a:rPr>
              <a:t>?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700808"/>
            <a:ext cx="8280920" cy="4464496"/>
          </a:xfrm>
        </p:spPr>
        <p:txBody>
          <a:bodyPr>
            <a:normAutofit fontScale="47500" lnSpcReduction="20000"/>
          </a:bodyPr>
          <a:lstStyle/>
          <a:p>
            <a:pPr marL="608013" indent="-608013" algn="l">
              <a:lnSpc>
                <a:spcPct val="80000"/>
              </a:lnSpc>
              <a:spcBef>
                <a:spcPts val="700"/>
              </a:spcBef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  <a:defRPr/>
            </a:pPr>
            <a:r>
              <a:rPr lang="en-GB" sz="6300" b="1" dirty="0">
                <a:solidFill>
                  <a:schemeClr val="tx1"/>
                </a:solidFill>
              </a:rPr>
              <a:t>1.  </a:t>
            </a:r>
            <a:r>
              <a:rPr lang="en-GB" sz="6300" b="1" dirty="0" err="1">
                <a:solidFill>
                  <a:schemeClr val="tx1"/>
                </a:solidFill>
              </a:rPr>
              <a:t>Не</a:t>
            </a:r>
            <a:r>
              <a:rPr lang="en-GB" sz="6300" b="1" dirty="0">
                <a:solidFill>
                  <a:schemeClr val="tx1"/>
                </a:solidFill>
              </a:rPr>
              <a:t> </a:t>
            </a:r>
            <a:r>
              <a:rPr lang="en-GB" sz="6300" b="1" dirty="0" err="1">
                <a:solidFill>
                  <a:schemeClr val="tx1"/>
                </a:solidFill>
              </a:rPr>
              <a:t>выделяйтесь</a:t>
            </a:r>
            <a:r>
              <a:rPr lang="en-GB" sz="6300" b="1" dirty="0">
                <a:solidFill>
                  <a:schemeClr val="tx1"/>
                </a:solidFill>
              </a:rPr>
              <a:t> и </a:t>
            </a:r>
            <a:r>
              <a:rPr lang="en-GB" sz="6300" b="1" dirty="0" err="1">
                <a:solidFill>
                  <a:schemeClr val="tx1"/>
                </a:solidFill>
              </a:rPr>
              <a:t>не</a:t>
            </a:r>
            <a:r>
              <a:rPr lang="en-GB" sz="6300" b="1" dirty="0">
                <a:solidFill>
                  <a:schemeClr val="tx1"/>
                </a:solidFill>
              </a:rPr>
              <a:t> </a:t>
            </a:r>
            <a:r>
              <a:rPr lang="en-GB" sz="6300" b="1" dirty="0" err="1">
                <a:solidFill>
                  <a:schemeClr val="tx1"/>
                </a:solidFill>
              </a:rPr>
              <a:t>сопротивляйтесь</a:t>
            </a:r>
            <a:r>
              <a:rPr lang="en-GB" sz="6300" b="1" dirty="0">
                <a:solidFill>
                  <a:schemeClr val="tx1"/>
                </a:solidFill>
              </a:rPr>
              <a:t>.</a:t>
            </a:r>
          </a:p>
          <a:p>
            <a:pPr marL="608013" indent="-608013" algn="l">
              <a:lnSpc>
                <a:spcPct val="80000"/>
              </a:lnSpc>
              <a:spcBef>
                <a:spcPts val="700"/>
              </a:spcBef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  <a:defRPr/>
            </a:pPr>
            <a:r>
              <a:rPr lang="en-GB" sz="6300" b="1" dirty="0">
                <a:solidFill>
                  <a:schemeClr val="tx1"/>
                </a:solidFill>
              </a:rPr>
              <a:t>2.  </a:t>
            </a:r>
            <a:r>
              <a:rPr lang="en-GB" sz="6300" b="1" dirty="0" err="1">
                <a:solidFill>
                  <a:schemeClr val="tx1"/>
                </a:solidFill>
              </a:rPr>
              <a:t>Не</a:t>
            </a:r>
            <a:r>
              <a:rPr lang="en-GB" sz="6300" b="1" dirty="0">
                <a:solidFill>
                  <a:schemeClr val="tx1"/>
                </a:solidFill>
              </a:rPr>
              <a:t> </a:t>
            </a:r>
            <a:r>
              <a:rPr lang="en-GB" sz="6300" b="1" dirty="0" err="1">
                <a:solidFill>
                  <a:schemeClr val="tx1"/>
                </a:solidFill>
              </a:rPr>
              <a:t>пытайтесь</a:t>
            </a:r>
            <a:r>
              <a:rPr lang="en-GB" sz="6300" b="1" dirty="0">
                <a:solidFill>
                  <a:schemeClr val="tx1"/>
                </a:solidFill>
              </a:rPr>
              <a:t>  </a:t>
            </a:r>
            <a:r>
              <a:rPr lang="en-GB" sz="6300" b="1" dirty="0" err="1">
                <a:solidFill>
                  <a:schemeClr val="tx1"/>
                </a:solidFill>
              </a:rPr>
              <a:t>бежать</a:t>
            </a:r>
            <a:r>
              <a:rPr lang="en-GB" sz="6300" b="1" dirty="0">
                <a:solidFill>
                  <a:schemeClr val="tx1"/>
                </a:solidFill>
              </a:rPr>
              <a:t>.</a:t>
            </a:r>
          </a:p>
          <a:p>
            <a:pPr marL="608013" indent="-608013" algn="l">
              <a:lnSpc>
                <a:spcPct val="80000"/>
              </a:lnSpc>
              <a:spcBef>
                <a:spcPts val="700"/>
              </a:spcBef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  <a:defRPr/>
            </a:pPr>
            <a:r>
              <a:rPr lang="en-GB" sz="6300" b="1" dirty="0" err="1">
                <a:solidFill>
                  <a:schemeClr val="tx1"/>
                </a:solidFill>
              </a:rPr>
              <a:t>Постарайтесь</a:t>
            </a:r>
            <a:r>
              <a:rPr lang="en-GB" sz="6300" b="1" dirty="0">
                <a:solidFill>
                  <a:schemeClr val="tx1"/>
                </a:solidFill>
              </a:rPr>
              <a:t> </a:t>
            </a:r>
            <a:r>
              <a:rPr lang="en-GB" sz="6300" b="1" dirty="0" err="1">
                <a:solidFill>
                  <a:schemeClr val="tx1"/>
                </a:solidFill>
              </a:rPr>
              <a:t>оценить</a:t>
            </a:r>
            <a:r>
              <a:rPr lang="en-GB" sz="6300" b="1" dirty="0">
                <a:solidFill>
                  <a:schemeClr val="tx1"/>
                </a:solidFill>
              </a:rPr>
              <a:t> </a:t>
            </a:r>
            <a:r>
              <a:rPr lang="en-GB" sz="6300" b="1" dirty="0" err="1">
                <a:solidFill>
                  <a:schemeClr val="tx1"/>
                </a:solidFill>
              </a:rPr>
              <a:t>обстановку</a:t>
            </a:r>
            <a:r>
              <a:rPr lang="en-GB" sz="6300" b="1" dirty="0">
                <a:solidFill>
                  <a:schemeClr val="tx1"/>
                </a:solidFill>
              </a:rPr>
              <a:t> и </a:t>
            </a:r>
            <a:r>
              <a:rPr lang="en-GB" sz="6300" b="1" dirty="0" err="1">
                <a:solidFill>
                  <a:schemeClr val="tx1"/>
                </a:solidFill>
              </a:rPr>
              <a:t>избегайте</a:t>
            </a:r>
            <a:r>
              <a:rPr lang="en-GB" sz="6300" b="1" dirty="0">
                <a:solidFill>
                  <a:schemeClr val="tx1"/>
                </a:solidFill>
              </a:rPr>
              <a:t> </a:t>
            </a:r>
            <a:r>
              <a:rPr lang="en-GB" sz="6300" b="1" dirty="0" err="1">
                <a:solidFill>
                  <a:schemeClr val="tx1"/>
                </a:solidFill>
              </a:rPr>
              <a:t>необдуманных</a:t>
            </a:r>
            <a:r>
              <a:rPr lang="en-GB" sz="6300" b="1" dirty="0">
                <a:solidFill>
                  <a:schemeClr val="tx1"/>
                </a:solidFill>
              </a:rPr>
              <a:t> </a:t>
            </a:r>
            <a:r>
              <a:rPr lang="en-GB" sz="6300" b="1" dirty="0" err="1">
                <a:solidFill>
                  <a:schemeClr val="tx1"/>
                </a:solidFill>
              </a:rPr>
              <a:t>действий</a:t>
            </a:r>
            <a:r>
              <a:rPr lang="en-GB" sz="6300" b="1" dirty="0">
                <a:solidFill>
                  <a:schemeClr val="tx1"/>
                </a:solidFill>
              </a:rPr>
              <a:t>.</a:t>
            </a:r>
          </a:p>
          <a:p>
            <a:pPr marL="608013" indent="-608013" algn="l">
              <a:lnSpc>
                <a:spcPct val="80000"/>
              </a:lnSpc>
              <a:spcBef>
                <a:spcPts val="700"/>
              </a:spcBef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  <a:defRPr/>
            </a:pPr>
            <a:r>
              <a:rPr lang="en-GB" sz="6300" b="1" dirty="0">
                <a:solidFill>
                  <a:schemeClr val="tx1"/>
                </a:solidFill>
              </a:rPr>
              <a:t>3.  </a:t>
            </a:r>
            <a:r>
              <a:rPr lang="en-GB" sz="6300" b="1" dirty="0" err="1">
                <a:solidFill>
                  <a:schemeClr val="tx1"/>
                </a:solidFill>
              </a:rPr>
              <a:t>Не</a:t>
            </a:r>
            <a:r>
              <a:rPr lang="en-GB" sz="6300" b="1" dirty="0">
                <a:solidFill>
                  <a:schemeClr val="tx1"/>
                </a:solidFill>
              </a:rPr>
              <a:t> </a:t>
            </a:r>
            <a:r>
              <a:rPr lang="en-GB" sz="6300" b="1" dirty="0" err="1">
                <a:solidFill>
                  <a:schemeClr val="tx1"/>
                </a:solidFill>
              </a:rPr>
              <a:t>оказывайте</a:t>
            </a:r>
            <a:r>
              <a:rPr lang="en-GB" sz="6300" b="1" dirty="0">
                <a:solidFill>
                  <a:schemeClr val="tx1"/>
                </a:solidFill>
              </a:rPr>
              <a:t>  </a:t>
            </a:r>
            <a:r>
              <a:rPr lang="en-GB" sz="6300" b="1" dirty="0" err="1">
                <a:solidFill>
                  <a:schemeClr val="tx1"/>
                </a:solidFill>
              </a:rPr>
              <a:t>сопротивление</a:t>
            </a:r>
            <a:r>
              <a:rPr lang="en-GB" sz="6300" b="1" dirty="0">
                <a:solidFill>
                  <a:schemeClr val="tx1"/>
                </a:solidFill>
              </a:rPr>
              <a:t>. </a:t>
            </a:r>
          </a:p>
          <a:p>
            <a:pPr marL="608013" indent="-608013" algn="l">
              <a:lnSpc>
                <a:spcPct val="80000"/>
              </a:lnSpc>
              <a:spcBef>
                <a:spcPts val="700"/>
              </a:spcBef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  <a:defRPr/>
            </a:pPr>
            <a:r>
              <a:rPr lang="en-GB" sz="6300" b="1" dirty="0">
                <a:solidFill>
                  <a:schemeClr val="tx1"/>
                </a:solidFill>
              </a:rPr>
              <a:t>4.  </a:t>
            </a:r>
            <a:r>
              <a:rPr lang="en-GB" sz="6300" b="1" dirty="0" err="1">
                <a:solidFill>
                  <a:schemeClr val="tx1"/>
                </a:solidFill>
              </a:rPr>
              <a:t>Как</a:t>
            </a:r>
            <a:r>
              <a:rPr lang="en-GB" sz="6300" b="1" dirty="0">
                <a:solidFill>
                  <a:schemeClr val="tx1"/>
                </a:solidFill>
              </a:rPr>
              <a:t> </a:t>
            </a:r>
            <a:r>
              <a:rPr lang="en-GB" sz="6300" b="1" dirty="0" err="1">
                <a:solidFill>
                  <a:schemeClr val="tx1"/>
                </a:solidFill>
              </a:rPr>
              <a:t>можно</a:t>
            </a:r>
            <a:r>
              <a:rPr lang="en-GB" sz="6300" b="1" dirty="0">
                <a:solidFill>
                  <a:schemeClr val="tx1"/>
                </a:solidFill>
              </a:rPr>
              <a:t> </a:t>
            </a:r>
            <a:r>
              <a:rPr lang="en-GB" sz="6300" b="1" dirty="0" err="1">
                <a:solidFill>
                  <a:schemeClr val="tx1"/>
                </a:solidFill>
              </a:rPr>
              <a:t>быстрее</a:t>
            </a:r>
            <a:r>
              <a:rPr lang="en-GB" sz="6300" b="1" dirty="0">
                <a:solidFill>
                  <a:schemeClr val="tx1"/>
                </a:solidFill>
              </a:rPr>
              <a:t> </a:t>
            </a:r>
            <a:r>
              <a:rPr lang="en-GB" sz="6300" b="1" dirty="0" err="1">
                <a:solidFill>
                  <a:schemeClr val="tx1"/>
                </a:solidFill>
              </a:rPr>
              <a:t>постарайтесь</a:t>
            </a:r>
            <a:r>
              <a:rPr lang="en-GB" sz="6300" b="1" dirty="0">
                <a:solidFill>
                  <a:schemeClr val="tx1"/>
                </a:solidFill>
              </a:rPr>
              <a:t> </a:t>
            </a:r>
            <a:r>
              <a:rPr lang="en-GB" sz="6300" b="1" dirty="0" err="1">
                <a:solidFill>
                  <a:schemeClr val="tx1"/>
                </a:solidFill>
              </a:rPr>
              <a:t>взять</a:t>
            </a:r>
            <a:r>
              <a:rPr lang="en-GB" sz="6300" b="1" dirty="0">
                <a:solidFill>
                  <a:schemeClr val="tx1"/>
                </a:solidFill>
              </a:rPr>
              <a:t> </a:t>
            </a:r>
            <a:r>
              <a:rPr lang="en-GB" sz="6300" b="1" dirty="0" err="1">
                <a:solidFill>
                  <a:schemeClr val="tx1"/>
                </a:solidFill>
              </a:rPr>
              <a:t>себя</a:t>
            </a:r>
            <a:r>
              <a:rPr lang="en-GB" sz="6300" b="1" dirty="0">
                <a:solidFill>
                  <a:schemeClr val="tx1"/>
                </a:solidFill>
              </a:rPr>
              <a:t> в </a:t>
            </a:r>
            <a:r>
              <a:rPr lang="en-GB" sz="6300" b="1" dirty="0" err="1">
                <a:solidFill>
                  <a:schemeClr val="tx1"/>
                </a:solidFill>
              </a:rPr>
              <a:t>руки</a:t>
            </a:r>
            <a:r>
              <a:rPr lang="en-GB" sz="6300" b="1" dirty="0">
                <a:solidFill>
                  <a:schemeClr val="tx1"/>
                </a:solidFill>
              </a:rPr>
              <a:t>, </a:t>
            </a:r>
            <a:r>
              <a:rPr lang="en-GB" sz="6300" b="1" dirty="0" err="1">
                <a:solidFill>
                  <a:schemeClr val="tx1"/>
                </a:solidFill>
              </a:rPr>
              <a:t>всеми</a:t>
            </a:r>
            <a:r>
              <a:rPr lang="en-GB" sz="6300" b="1" dirty="0">
                <a:solidFill>
                  <a:schemeClr val="tx1"/>
                </a:solidFill>
              </a:rPr>
              <a:t> </a:t>
            </a:r>
            <a:r>
              <a:rPr lang="en-GB" sz="6300" b="1" dirty="0" err="1">
                <a:solidFill>
                  <a:schemeClr val="tx1"/>
                </a:solidFill>
              </a:rPr>
              <a:t>силами</a:t>
            </a:r>
            <a:r>
              <a:rPr lang="en-GB" sz="6300" b="1" dirty="0">
                <a:solidFill>
                  <a:schemeClr val="tx1"/>
                </a:solidFill>
              </a:rPr>
              <a:t> </a:t>
            </a:r>
            <a:r>
              <a:rPr lang="en-GB" sz="6300" b="1" dirty="0" err="1">
                <a:solidFill>
                  <a:schemeClr val="tx1"/>
                </a:solidFill>
              </a:rPr>
              <a:t>подавить</a:t>
            </a:r>
            <a:r>
              <a:rPr lang="en-GB" sz="6300" b="1" dirty="0">
                <a:solidFill>
                  <a:schemeClr val="tx1"/>
                </a:solidFill>
              </a:rPr>
              <a:t> в </a:t>
            </a:r>
            <a:r>
              <a:rPr lang="en-GB" sz="6300" b="1" dirty="0" err="1">
                <a:solidFill>
                  <a:schemeClr val="tx1"/>
                </a:solidFill>
              </a:rPr>
              <a:t>себе</a:t>
            </a:r>
            <a:r>
              <a:rPr lang="en-GB" sz="6300" b="1" dirty="0">
                <a:solidFill>
                  <a:schemeClr val="tx1"/>
                </a:solidFill>
              </a:rPr>
              <a:t> </a:t>
            </a:r>
            <a:r>
              <a:rPr lang="en-GB" sz="6300" b="1" dirty="0" err="1">
                <a:solidFill>
                  <a:schemeClr val="tx1"/>
                </a:solidFill>
              </a:rPr>
              <a:t>панику</a:t>
            </a:r>
            <a:r>
              <a:rPr lang="en-GB" sz="6300" b="1" dirty="0">
                <a:solidFill>
                  <a:schemeClr val="tx1"/>
                </a:solidFill>
              </a:rPr>
              <a:t> и, </a:t>
            </a:r>
            <a:r>
              <a:rPr lang="en-GB" sz="6300" b="1" dirty="0" err="1">
                <a:solidFill>
                  <a:schemeClr val="tx1"/>
                </a:solidFill>
              </a:rPr>
              <a:t>на</a:t>
            </a:r>
            <a:r>
              <a:rPr lang="en-GB" sz="6300" b="1" dirty="0">
                <a:solidFill>
                  <a:schemeClr val="tx1"/>
                </a:solidFill>
              </a:rPr>
              <a:t> </a:t>
            </a:r>
            <a:r>
              <a:rPr lang="en-GB" sz="6300" b="1" dirty="0" err="1">
                <a:solidFill>
                  <a:schemeClr val="tx1"/>
                </a:solidFill>
              </a:rPr>
              <a:t>сколько</a:t>
            </a:r>
            <a:r>
              <a:rPr lang="en-GB" sz="6300" b="1" dirty="0">
                <a:solidFill>
                  <a:schemeClr val="tx1"/>
                </a:solidFill>
              </a:rPr>
              <a:t> </a:t>
            </a:r>
            <a:r>
              <a:rPr lang="en-GB" sz="6300" b="1" dirty="0" err="1">
                <a:solidFill>
                  <a:schemeClr val="tx1"/>
                </a:solidFill>
              </a:rPr>
              <a:t>это</a:t>
            </a:r>
            <a:r>
              <a:rPr lang="en-GB" sz="6300" b="1" dirty="0">
                <a:solidFill>
                  <a:schemeClr val="tx1"/>
                </a:solidFill>
              </a:rPr>
              <a:t> </a:t>
            </a:r>
            <a:r>
              <a:rPr lang="en-GB" sz="6300" b="1" dirty="0" err="1">
                <a:solidFill>
                  <a:schemeClr val="tx1"/>
                </a:solidFill>
              </a:rPr>
              <a:t>возможно</a:t>
            </a:r>
            <a:r>
              <a:rPr lang="en-GB" sz="6300" b="1" dirty="0">
                <a:solidFill>
                  <a:schemeClr val="tx1"/>
                </a:solidFill>
              </a:rPr>
              <a:t> </a:t>
            </a:r>
            <a:r>
              <a:rPr lang="en-GB" sz="6300" b="1" dirty="0" err="1">
                <a:solidFill>
                  <a:schemeClr val="tx1"/>
                </a:solidFill>
              </a:rPr>
              <a:t>успокоиться</a:t>
            </a:r>
            <a:r>
              <a:rPr lang="en-GB" sz="6300" b="1" dirty="0">
                <a:solidFill>
                  <a:schemeClr val="tx1"/>
                </a:solidFill>
              </a:rPr>
              <a:t>.</a:t>
            </a:r>
          </a:p>
          <a:p>
            <a:pPr marL="608013" indent="-608013" algn="l">
              <a:lnSpc>
                <a:spcPct val="80000"/>
              </a:lnSpc>
              <a:spcBef>
                <a:spcPts val="700"/>
              </a:spcBef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  <a:defRPr/>
            </a:pPr>
            <a:r>
              <a:rPr lang="en-GB" sz="6300" b="1" dirty="0">
                <a:solidFill>
                  <a:schemeClr val="tx1"/>
                </a:solidFill>
              </a:rPr>
              <a:t>5.  </a:t>
            </a:r>
            <a:r>
              <a:rPr lang="en-GB" sz="6300" b="1" dirty="0" err="1">
                <a:solidFill>
                  <a:schemeClr val="tx1"/>
                </a:solidFill>
              </a:rPr>
              <a:t>Подготовиться</a:t>
            </a:r>
            <a:r>
              <a:rPr lang="en-GB" sz="6300" b="1" dirty="0">
                <a:solidFill>
                  <a:schemeClr val="tx1"/>
                </a:solidFill>
              </a:rPr>
              <a:t> к </a:t>
            </a:r>
            <a:r>
              <a:rPr lang="en-GB" sz="6300" b="1" dirty="0" err="1">
                <a:solidFill>
                  <a:schemeClr val="tx1"/>
                </a:solidFill>
              </a:rPr>
              <a:t>моральным</a:t>
            </a:r>
            <a:r>
              <a:rPr lang="en-GB" sz="6300" b="1" dirty="0">
                <a:solidFill>
                  <a:schemeClr val="tx1"/>
                </a:solidFill>
              </a:rPr>
              <a:t>, </a:t>
            </a:r>
            <a:r>
              <a:rPr lang="en-GB" sz="6300" b="1" dirty="0" err="1">
                <a:solidFill>
                  <a:schemeClr val="tx1"/>
                </a:solidFill>
              </a:rPr>
              <a:t>физическим</a:t>
            </a:r>
            <a:r>
              <a:rPr lang="en-GB" sz="6300" b="1" dirty="0">
                <a:solidFill>
                  <a:schemeClr val="tx1"/>
                </a:solidFill>
              </a:rPr>
              <a:t> и </a:t>
            </a:r>
            <a:r>
              <a:rPr lang="en-GB" sz="6300" b="1" dirty="0" err="1">
                <a:solidFill>
                  <a:schemeClr val="tx1"/>
                </a:solidFill>
              </a:rPr>
              <a:t>эмоциональным</a:t>
            </a:r>
            <a:r>
              <a:rPr lang="en-GB" sz="6300" b="1" dirty="0">
                <a:solidFill>
                  <a:schemeClr val="tx1"/>
                </a:solidFill>
              </a:rPr>
              <a:t> </a:t>
            </a:r>
            <a:r>
              <a:rPr lang="en-GB" sz="6300" b="1" dirty="0" err="1">
                <a:solidFill>
                  <a:schemeClr val="tx1"/>
                </a:solidFill>
              </a:rPr>
              <a:t>испытаниям</a:t>
            </a:r>
            <a:r>
              <a:rPr lang="en-GB" sz="6300" b="1" dirty="0">
                <a:solidFill>
                  <a:schemeClr val="tx1"/>
                </a:solidFill>
              </a:rPr>
              <a:t>.</a:t>
            </a:r>
          </a:p>
          <a:p>
            <a:pPr marL="1143000" indent="-1143000" algn="l">
              <a:lnSpc>
                <a:spcPct val="80000"/>
              </a:lnSpc>
              <a:spcBef>
                <a:spcPts val="700"/>
              </a:spcBef>
              <a:buAutoNum type="arabicPeriod" startAt="6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  <a:defRPr/>
            </a:pPr>
            <a:r>
              <a:rPr lang="en-GB" sz="6300" b="1" dirty="0" err="1" smtClean="0">
                <a:solidFill>
                  <a:schemeClr val="tx1"/>
                </a:solidFill>
              </a:rPr>
              <a:t>Говорить</a:t>
            </a:r>
            <a:r>
              <a:rPr lang="en-GB" sz="6300" b="1" dirty="0" smtClean="0">
                <a:solidFill>
                  <a:schemeClr val="tx1"/>
                </a:solidFill>
              </a:rPr>
              <a:t> </a:t>
            </a:r>
            <a:r>
              <a:rPr lang="en-GB" sz="6300" b="1" dirty="0" err="1">
                <a:solidFill>
                  <a:schemeClr val="tx1"/>
                </a:solidFill>
              </a:rPr>
              <a:t>спокойным</a:t>
            </a:r>
            <a:r>
              <a:rPr lang="en-GB" sz="6300" b="1" dirty="0">
                <a:solidFill>
                  <a:schemeClr val="tx1"/>
                </a:solidFill>
              </a:rPr>
              <a:t> </a:t>
            </a:r>
            <a:r>
              <a:rPr lang="en-GB" sz="6300" b="1" dirty="0" err="1" smtClean="0">
                <a:solidFill>
                  <a:schemeClr val="tx1"/>
                </a:solidFill>
              </a:rPr>
              <a:t>ровным</a:t>
            </a:r>
            <a:endParaRPr lang="ru-RU" sz="6300" b="1" dirty="0" smtClean="0">
              <a:solidFill>
                <a:schemeClr val="tx1"/>
              </a:solidFill>
            </a:endParaRPr>
          </a:p>
          <a:p>
            <a:pPr marL="1143000" indent="-1143000" algn="l">
              <a:lnSpc>
                <a:spcPct val="80000"/>
              </a:lnSpc>
              <a:spcBef>
                <a:spcPts val="700"/>
              </a:spcBef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  <a:defRPr/>
            </a:pPr>
            <a:r>
              <a:rPr lang="en-GB" sz="6300" b="1" dirty="0" smtClean="0">
                <a:solidFill>
                  <a:schemeClr val="tx1"/>
                </a:solidFill>
              </a:rPr>
              <a:t> </a:t>
            </a:r>
            <a:r>
              <a:rPr lang="en-GB" sz="6300" b="1" dirty="0" err="1">
                <a:solidFill>
                  <a:schemeClr val="tx1"/>
                </a:solidFill>
              </a:rPr>
              <a:t>голосом</a:t>
            </a:r>
            <a:endParaRPr lang="en-GB" sz="6300" b="1" dirty="0">
              <a:solidFill>
                <a:schemeClr val="tx1"/>
              </a:solidFill>
            </a:endParaRPr>
          </a:p>
          <a:p>
            <a:endParaRPr lang="ru-RU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5126037"/>
            <a:ext cx="2114550" cy="1731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71501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404664"/>
            <a:ext cx="8424936" cy="5234136"/>
          </a:xfrm>
        </p:spPr>
        <p:txBody>
          <a:bodyPr>
            <a:normAutofit lnSpcReduction="10000"/>
          </a:bodyPr>
          <a:lstStyle/>
          <a:p>
            <a:pPr marL="608013" indent="-608013" algn="l">
              <a:spcBef>
                <a:spcPts val="800"/>
              </a:spcBef>
              <a:buClr>
                <a:srgbClr val="99FF99"/>
              </a:buClr>
              <a:buSzPct val="80000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  <a:defRPr/>
            </a:pPr>
            <a:r>
              <a:rPr lang="en-GB" sz="3600" b="1" dirty="0">
                <a:solidFill>
                  <a:schemeClr val="tx1"/>
                </a:solidFill>
              </a:rPr>
              <a:t>7.   </a:t>
            </a:r>
            <a:r>
              <a:rPr lang="en-GB" sz="3600" b="1" dirty="0" err="1">
                <a:solidFill>
                  <a:schemeClr val="tx1"/>
                </a:solidFill>
              </a:rPr>
              <a:t>Ни</a:t>
            </a:r>
            <a:r>
              <a:rPr lang="en-GB" sz="3600" b="1" dirty="0">
                <a:solidFill>
                  <a:schemeClr val="tx1"/>
                </a:solidFill>
              </a:rPr>
              <a:t> в </a:t>
            </a:r>
            <a:r>
              <a:rPr lang="en-GB" sz="3600" b="1" dirty="0" err="1">
                <a:solidFill>
                  <a:schemeClr val="tx1"/>
                </a:solidFill>
              </a:rPr>
              <a:t>коем</a:t>
            </a:r>
            <a:r>
              <a:rPr lang="en-GB" sz="3600" b="1" dirty="0">
                <a:solidFill>
                  <a:schemeClr val="tx1"/>
                </a:solidFill>
              </a:rPr>
              <a:t> </a:t>
            </a:r>
            <a:r>
              <a:rPr lang="en-GB" sz="3600" b="1" dirty="0" err="1">
                <a:solidFill>
                  <a:schemeClr val="tx1"/>
                </a:solidFill>
              </a:rPr>
              <a:t>случае</a:t>
            </a:r>
            <a:r>
              <a:rPr lang="en-GB" sz="3600" b="1" dirty="0">
                <a:solidFill>
                  <a:schemeClr val="tx1"/>
                </a:solidFill>
              </a:rPr>
              <a:t> </a:t>
            </a:r>
            <a:r>
              <a:rPr lang="en-GB" sz="3600" b="1" dirty="0" err="1">
                <a:solidFill>
                  <a:schemeClr val="tx1"/>
                </a:solidFill>
              </a:rPr>
              <a:t>не</a:t>
            </a:r>
            <a:r>
              <a:rPr lang="en-GB" sz="3600" b="1" dirty="0">
                <a:solidFill>
                  <a:schemeClr val="tx1"/>
                </a:solidFill>
              </a:rPr>
              <a:t> </a:t>
            </a:r>
            <a:r>
              <a:rPr lang="en-GB" sz="3600" b="1" dirty="0" err="1">
                <a:solidFill>
                  <a:schemeClr val="tx1"/>
                </a:solidFill>
              </a:rPr>
              <a:t>допускать</a:t>
            </a:r>
            <a:r>
              <a:rPr lang="en-GB" sz="3600" b="1" dirty="0">
                <a:solidFill>
                  <a:schemeClr val="tx1"/>
                </a:solidFill>
              </a:rPr>
              <a:t> </a:t>
            </a:r>
            <a:r>
              <a:rPr lang="en-GB" sz="3600" b="1" dirty="0" err="1">
                <a:solidFill>
                  <a:schemeClr val="tx1"/>
                </a:solidFill>
              </a:rPr>
              <a:t>действий</a:t>
            </a:r>
            <a:r>
              <a:rPr lang="en-GB" sz="3600" b="1" dirty="0">
                <a:solidFill>
                  <a:schemeClr val="tx1"/>
                </a:solidFill>
              </a:rPr>
              <a:t>, </a:t>
            </a:r>
            <a:r>
              <a:rPr lang="en-GB" sz="3600" b="1" dirty="0" err="1">
                <a:solidFill>
                  <a:schemeClr val="tx1"/>
                </a:solidFill>
              </a:rPr>
              <a:t>которые</a:t>
            </a:r>
            <a:r>
              <a:rPr lang="en-GB" sz="3600" b="1" dirty="0">
                <a:solidFill>
                  <a:schemeClr val="tx1"/>
                </a:solidFill>
              </a:rPr>
              <a:t> </a:t>
            </a:r>
            <a:r>
              <a:rPr lang="en-GB" sz="3600" b="1" dirty="0" err="1">
                <a:solidFill>
                  <a:schemeClr val="tx1"/>
                </a:solidFill>
              </a:rPr>
              <a:t>могут</a:t>
            </a:r>
            <a:r>
              <a:rPr lang="en-GB" sz="3600" b="1" dirty="0">
                <a:solidFill>
                  <a:schemeClr val="tx1"/>
                </a:solidFill>
              </a:rPr>
              <a:t> </a:t>
            </a:r>
            <a:r>
              <a:rPr lang="en-GB" sz="3600" b="1" dirty="0" err="1">
                <a:solidFill>
                  <a:schemeClr val="tx1"/>
                </a:solidFill>
              </a:rPr>
              <a:t>спровоцировать</a:t>
            </a:r>
            <a:r>
              <a:rPr lang="en-GB" sz="3600" b="1" dirty="0">
                <a:solidFill>
                  <a:schemeClr val="tx1"/>
                </a:solidFill>
              </a:rPr>
              <a:t> </a:t>
            </a:r>
            <a:r>
              <a:rPr lang="en-GB" sz="3600" b="1" dirty="0" err="1">
                <a:solidFill>
                  <a:schemeClr val="tx1"/>
                </a:solidFill>
              </a:rPr>
              <a:t>нападающих</a:t>
            </a:r>
            <a:r>
              <a:rPr lang="en-GB" sz="3600" b="1" dirty="0">
                <a:solidFill>
                  <a:schemeClr val="tx1"/>
                </a:solidFill>
              </a:rPr>
              <a:t> к </a:t>
            </a:r>
            <a:r>
              <a:rPr lang="en-GB" sz="3600" b="1" dirty="0" err="1">
                <a:solidFill>
                  <a:schemeClr val="tx1"/>
                </a:solidFill>
              </a:rPr>
              <a:t>применению</a:t>
            </a:r>
            <a:r>
              <a:rPr lang="en-GB" sz="3600" b="1" dirty="0">
                <a:solidFill>
                  <a:schemeClr val="tx1"/>
                </a:solidFill>
              </a:rPr>
              <a:t> </a:t>
            </a:r>
            <a:r>
              <a:rPr lang="en-GB" sz="3600" b="1" dirty="0" err="1">
                <a:solidFill>
                  <a:schemeClr val="tx1"/>
                </a:solidFill>
              </a:rPr>
              <a:t>оружия</a:t>
            </a:r>
            <a:r>
              <a:rPr lang="en-GB" sz="3600" b="1" dirty="0">
                <a:solidFill>
                  <a:schemeClr val="tx1"/>
                </a:solidFill>
              </a:rPr>
              <a:t> и </a:t>
            </a:r>
            <a:r>
              <a:rPr lang="en-GB" sz="3600" b="1" dirty="0" err="1">
                <a:solidFill>
                  <a:schemeClr val="tx1"/>
                </a:solidFill>
              </a:rPr>
              <a:t>привести</a:t>
            </a:r>
            <a:r>
              <a:rPr lang="en-GB" sz="3600" b="1" dirty="0">
                <a:solidFill>
                  <a:schemeClr val="tx1"/>
                </a:solidFill>
              </a:rPr>
              <a:t> к </a:t>
            </a:r>
            <a:r>
              <a:rPr lang="en-GB" sz="3600" b="1" dirty="0" err="1">
                <a:solidFill>
                  <a:schemeClr val="tx1"/>
                </a:solidFill>
              </a:rPr>
              <a:t>человеческим</a:t>
            </a:r>
            <a:r>
              <a:rPr lang="en-GB" sz="3600" b="1" dirty="0">
                <a:solidFill>
                  <a:schemeClr val="tx1"/>
                </a:solidFill>
              </a:rPr>
              <a:t> </a:t>
            </a:r>
            <a:r>
              <a:rPr lang="en-GB" sz="3600" b="1" dirty="0" err="1">
                <a:solidFill>
                  <a:schemeClr val="tx1"/>
                </a:solidFill>
              </a:rPr>
              <a:t>жертвам</a:t>
            </a:r>
            <a:r>
              <a:rPr lang="en-GB" sz="3600" b="1" dirty="0">
                <a:solidFill>
                  <a:schemeClr val="tx1"/>
                </a:solidFill>
              </a:rPr>
              <a:t>.</a:t>
            </a:r>
          </a:p>
          <a:p>
            <a:pPr marL="608013" indent="-608013" algn="l">
              <a:spcBef>
                <a:spcPts val="800"/>
              </a:spcBef>
              <a:buClr>
                <a:srgbClr val="99FF99"/>
              </a:buClr>
              <a:buSzPct val="80000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  <a:defRPr/>
            </a:pPr>
            <a:r>
              <a:rPr lang="en-GB" sz="3600" b="1" dirty="0">
                <a:solidFill>
                  <a:schemeClr val="tx1"/>
                </a:solidFill>
              </a:rPr>
              <a:t>8.  </a:t>
            </a:r>
            <a:r>
              <a:rPr lang="en-GB" sz="3600" b="1" dirty="0" err="1">
                <a:solidFill>
                  <a:schemeClr val="tx1"/>
                </a:solidFill>
              </a:rPr>
              <a:t>Переносить</a:t>
            </a:r>
            <a:r>
              <a:rPr lang="en-GB" sz="3600" b="1" dirty="0">
                <a:solidFill>
                  <a:schemeClr val="tx1"/>
                </a:solidFill>
              </a:rPr>
              <a:t> </a:t>
            </a:r>
            <a:r>
              <a:rPr lang="en-GB" sz="3600" b="1" dirty="0" err="1">
                <a:solidFill>
                  <a:schemeClr val="tx1"/>
                </a:solidFill>
              </a:rPr>
              <a:t>лишения</a:t>
            </a:r>
            <a:r>
              <a:rPr lang="en-GB" sz="3600" b="1" dirty="0">
                <a:solidFill>
                  <a:schemeClr val="tx1"/>
                </a:solidFill>
              </a:rPr>
              <a:t>, </a:t>
            </a:r>
            <a:r>
              <a:rPr lang="en-GB" sz="3600" b="1" dirty="0" err="1">
                <a:solidFill>
                  <a:schemeClr val="tx1"/>
                </a:solidFill>
              </a:rPr>
              <a:t>оскорбления</a:t>
            </a:r>
            <a:r>
              <a:rPr lang="en-GB" sz="3600" b="1" dirty="0">
                <a:solidFill>
                  <a:schemeClr val="tx1"/>
                </a:solidFill>
              </a:rPr>
              <a:t> и </a:t>
            </a:r>
            <a:r>
              <a:rPr lang="en-GB" sz="3600" b="1" dirty="0" err="1">
                <a:solidFill>
                  <a:schemeClr val="tx1"/>
                </a:solidFill>
              </a:rPr>
              <a:t>унижения</a:t>
            </a:r>
            <a:r>
              <a:rPr lang="en-GB" sz="3600" b="1" dirty="0">
                <a:solidFill>
                  <a:schemeClr val="tx1"/>
                </a:solidFill>
              </a:rPr>
              <a:t> </a:t>
            </a:r>
            <a:r>
              <a:rPr lang="en-GB" sz="3600" b="1" dirty="0" err="1">
                <a:solidFill>
                  <a:schemeClr val="tx1"/>
                </a:solidFill>
              </a:rPr>
              <a:t>без</a:t>
            </a:r>
            <a:r>
              <a:rPr lang="en-GB" sz="3600" b="1" dirty="0">
                <a:solidFill>
                  <a:schemeClr val="tx1"/>
                </a:solidFill>
              </a:rPr>
              <a:t> </a:t>
            </a:r>
            <a:r>
              <a:rPr lang="en-GB" sz="3600" b="1" dirty="0" err="1">
                <a:solidFill>
                  <a:schemeClr val="tx1"/>
                </a:solidFill>
              </a:rPr>
              <a:t>вызова</a:t>
            </a:r>
            <a:r>
              <a:rPr lang="en-GB" sz="3600" b="1" dirty="0">
                <a:solidFill>
                  <a:schemeClr val="tx1"/>
                </a:solidFill>
              </a:rPr>
              <a:t> и </a:t>
            </a:r>
            <a:r>
              <a:rPr lang="en-GB" sz="3600" b="1" dirty="0" err="1">
                <a:solidFill>
                  <a:schemeClr val="tx1"/>
                </a:solidFill>
              </a:rPr>
              <a:t>возражений</a:t>
            </a:r>
            <a:r>
              <a:rPr lang="en-GB" sz="3600" b="1" dirty="0">
                <a:solidFill>
                  <a:schemeClr val="tx1"/>
                </a:solidFill>
              </a:rPr>
              <a:t>.</a:t>
            </a:r>
          </a:p>
          <a:p>
            <a:pPr marL="608013" indent="-608013" algn="l">
              <a:spcBef>
                <a:spcPts val="800"/>
              </a:spcBef>
              <a:buClr>
                <a:srgbClr val="99FF99"/>
              </a:buClr>
              <a:buSzPct val="80000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  <a:defRPr/>
            </a:pPr>
            <a:r>
              <a:rPr lang="en-GB" sz="3600" b="1" dirty="0">
                <a:solidFill>
                  <a:schemeClr val="tx1"/>
                </a:solidFill>
              </a:rPr>
              <a:t>9.  </a:t>
            </a:r>
            <a:r>
              <a:rPr lang="en-GB" sz="3600" b="1" dirty="0" err="1">
                <a:solidFill>
                  <a:schemeClr val="tx1"/>
                </a:solidFill>
              </a:rPr>
              <a:t>Экономьте</a:t>
            </a:r>
            <a:r>
              <a:rPr lang="en-GB" sz="3600" b="1" dirty="0">
                <a:solidFill>
                  <a:schemeClr val="tx1"/>
                </a:solidFill>
              </a:rPr>
              <a:t> и </a:t>
            </a:r>
            <a:r>
              <a:rPr lang="en-GB" sz="3600" b="1" dirty="0" err="1">
                <a:solidFill>
                  <a:schemeClr val="tx1"/>
                </a:solidFill>
              </a:rPr>
              <a:t>поддерживайте</a:t>
            </a:r>
            <a:r>
              <a:rPr lang="en-GB" sz="3600" b="1" dirty="0">
                <a:solidFill>
                  <a:schemeClr val="tx1"/>
                </a:solidFill>
              </a:rPr>
              <a:t> </a:t>
            </a:r>
            <a:r>
              <a:rPr lang="en-GB" sz="3600" b="1" dirty="0" err="1">
                <a:solidFill>
                  <a:schemeClr val="tx1"/>
                </a:solidFill>
              </a:rPr>
              <a:t>силы</a:t>
            </a:r>
            <a:r>
              <a:rPr lang="en-GB" sz="3600" b="1" dirty="0">
                <a:solidFill>
                  <a:schemeClr val="tx1"/>
                </a:solidFill>
              </a:rPr>
              <a:t>, </a:t>
            </a:r>
            <a:r>
              <a:rPr lang="en-GB" sz="3600" b="1" dirty="0" err="1">
                <a:solidFill>
                  <a:schemeClr val="tx1"/>
                </a:solidFill>
              </a:rPr>
              <a:t>чем</a:t>
            </a:r>
            <a:r>
              <a:rPr lang="en-GB" sz="3600" b="1" dirty="0">
                <a:solidFill>
                  <a:schemeClr val="tx1"/>
                </a:solidFill>
              </a:rPr>
              <a:t> </a:t>
            </a:r>
            <a:r>
              <a:rPr lang="en-GB" sz="3600" b="1" dirty="0" err="1">
                <a:solidFill>
                  <a:schemeClr val="tx1"/>
                </a:solidFill>
              </a:rPr>
              <a:t>угодно</a:t>
            </a:r>
            <a:r>
              <a:rPr lang="en-GB" sz="3600" b="1" dirty="0">
                <a:solidFill>
                  <a:schemeClr val="tx1"/>
                </a:solidFill>
              </a:rPr>
              <a:t> </a:t>
            </a:r>
            <a:r>
              <a:rPr lang="en-GB" sz="3600" b="1" dirty="0" err="1">
                <a:solidFill>
                  <a:schemeClr val="tx1"/>
                </a:solidFill>
              </a:rPr>
              <a:t>используйте</a:t>
            </a:r>
            <a:r>
              <a:rPr lang="en-GB" sz="3600" b="1" dirty="0">
                <a:solidFill>
                  <a:schemeClr val="tx1"/>
                </a:solidFill>
              </a:rPr>
              <a:t> </a:t>
            </a:r>
            <a:r>
              <a:rPr lang="en-GB" sz="3600" b="1" dirty="0" err="1">
                <a:solidFill>
                  <a:schemeClr val="tx1"/>
                </a:solidFill>
              </a:rPr>
              <a:t>любую</a:t>
            </a:r>
            <a:r>
              <a:rPr lang="en-GB" sz="3600" b="1" dirty="0">
                <a:solidFill>
                  <a:schemeClr val="tx1"/>
                </a:solidFill>
              </a:rPr>
              <a:t> </a:t>
            </a:r>
            <a:r>
              <a:rPr lang="en-GB" sz="3600" b="1" dirty="0" err="1">
                <a:solidFill>
                  <a:schemeClr val="tx1"/>
                </a:solidFill>
              </a:rPr>
              <a:t>возможность</a:t>
            </a:r>
            <a:r>
              <a:rPr lang="en-GB" sz="3600" b="1" dirty="0">
                <a:solidFill>
                  <a:schemeClr val="tx1"/>
                </a:solidFill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71501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332656"/>
            <a:ext cx="8424936" cy="6192688"/>
          </a:xfrm>
        </p:spPr>
        <p:txBody>
          <a:bodyPr>
            <a:normAutofit/>
          </a:bodyPr>
          <a:lstStyle/>
          <a:p>
            <a:pPr marL="341313" indent="-341313" algn="l">
              <a:spcBef>
                <a:spcPts val="800"/>
              </a:spcBef>
              <a:buClr>
                <a:srgbClr val="99FF99"/>
              </a:buClr>
              <a:buSzPct val="8000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b="1" dirty="0">
                <a:solidFill>
                  <a:schemeClr val="tx1"/>
                </a:solidFill>
              </a:rPr>
              <a:t>10. </a:t>
            </a:r>
            <a:r>
              <a:rPr lang="en-GB" b="1" dirty="0" err="1">
                <a:solidFill>
                  <a:schemeClr val="tx1"/>
                </a:solidFill>
              </a:rPr>
              <a:t>Максимально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выполняйте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требования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преступников</a:t>
            </a:r>
            <a:r>
              <a:rPr lang="en-GB" b="1" dirty="0">
                <a:solidFill>
                  <a:schemeClr val="tx1"/>
                </a:solidFill>
              </a:rPr>
              <a:t>, </a:t>
            </a:r>
            <a:r>
              <a:rPr lang="en-GB" b="1" dirty="0" err="1">
                <a:solidFill>
                  <a:schemeClr val="tx1"/>
                </a:solidFill>
              </a:rPr>
              <a:t>особенно</a:t>
            </a:r>
            <a:r>
              <a:rPr lang="en-GB" b="1" dirty="0">
                <a:solidFill>
                  <a:schemeClr val="tx1"/>
                </a:solidFill>
              </a:rPr>
              <a:t> в </a:t>
            </a:r>
            <a:r>
              <a:rPr lang="en-GB" b="1" dirty="0" err="1">
                <a:solidFill>
                  <a:schemeClr val="tx1"/>
                </a:solidFill>
              </a:rPr>
              <a:t>первое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время</a:t>
            </a:r>
            <a:r>
              <a:rPr lang="en-GB" b="1" dirty="0">
                <a:solidFill>
                  <a:schemeClr val="tx1"/>
                </a:solidFill>
              </a:rPr>
              <a:t>.</a:t>
            </a:r>
          </a:p>
          <a:p>
            <a:pPr marL="341313" indent="-341313" algn="l">
              <a:spcBef>
                <a:spcPts val="800"/>
              </a:spcBef>
              <a:buClr>
                <a:srgbClr val="99FF99"/>
              </a:buClr>
              <a:buSzPct val="8000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b="1" dirty="0">
                <a:solidFill>
                  <a:schemeClr val="tx1"/>
                </a:solidFill>
              </a:rPr>
              <a:t>11. </a:t>
            </a:r>
            <a:r>
              <a:rPr lang="en-GB" b="1" dirty="0" err="1">
                <a:solidFill>
                  <a:schemeClr val="tx1"/>
                </a:solidFill>
              </a:rPr>
              <a:t>Не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совершайте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любых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действий</a:t>
            </a:r>
            <a:r>
              <a:rPr lang="en-GB" b="1" dirty="0">
                <a:solidFill>
                  <a:schemeClr val="tx1"/>
                </a:solidFill>
              </a:rPr>
              <a:t>, </a:t>
            </a:r>
            <a:r>
              <a:rPr lang="en-GB" b="1" dirty="0" err="1">
                <a:solidFill>
                  <a:schemeClr val="tx1"/>
                </a:solidFill>
              </a:rPr>
              <a:t>спрашивайте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разрешения</a:t>
            </a:r>
            <a:r>
              <a:rPr lang="en-GB" b="1" dirty="0">
                <a:solidFill>
                  <a:schemeClr val="tx1"/>
                </a:solidFill>
              </a:rPr>
              <a:t>.</a:t>
            </a:r>
          </a:p>
          <a:p>
            <a:pPr marL="341313" indent="-341313" algn="l">
              <a:spcBef>
                <a:spcPts val="800"/>
              </a:spcBef>
              <a:buClr>
                <a:srgbClr val="99FF99"/>
              </a:buClr>
              <a:buSzPct val="8000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b="1" dirty="0">
                <a:solidFill>
                  <a:schemeClr val="tx1"/>
                </a:solidFill>
              </a:rPr>
              <a:t>12. </a:t>
            </a:r>
            <a:r>
              <a:rPr lang="en-GB" b="1" dirty="0" err="1">
                <a:solidFill>
                  <a:schemeClr val="tx1"/>
                </a:solidFill>
              </a:rPr>
              <a:t>Меньше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двигайтесь</a:t>
            </a:r>
            <a:r>
              <a:rPr lang="en-GB" b="1" dirty="0">
                <a:solidFill>
                  <a:schemeClr val="tx1"/>
                </a:solidFill>
              </a:rPr>
              <a:t>.</a:t>
            </a:r>
          </a:p>
          <a:p>
            <a:pPr marL="341313" indent="-341313" algn="l">
              <a:spcBef>
                <a:spcPts val="800"/>
              </a:spcBef>
              <a:buClr>
                <a:srgbClr val="99FF99"/>
              </a:buClr>
              <a:buSzPct val="8000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b="1" dirty="0">
                <a:solidFill>
                  <a:schemeClr val="tx1"/>
                </a:solidFill>
              </a:rPr>
              <a:t>13. </a:t>
            </a:r>
            <a:r>
              <a:rPr lang="en-GB" b="1" dirty="0" err="1">
                <a:solidFill>
                  <a:schemeClr val="tx1"/>
                </a:solidFill>
              </a:rPr>
              <a:t>Постоянно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напоминайте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себе</a:t>
            </a:r>
            <a:r>
              <a:rPr lang="en-GB" b="1" dirty="0">
                <a:solidFill>
                  <a:schemeClr val="tx1"/>
                </a:solidFill>
              </a:rPr>
              <a:t>, </a:t>
            </a:r>
            <a:r>
              <a:rPr lang="en-GB" b="1" dirty="0" err="1">
                <a:solidFill>
                  <a:schemeClr val="tx1"/>
                </a:solidFill>
              </a:rPr>
              <a:t>что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ваша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цель</a:t>
            </a:r>
            <a:r>
              <a:rPr lang="en-GB" b="1" dirty="0">
                <a:solidFill>
                  <a:schemeClr val="tx1"/>
                </a:solidFill>
              </a:rPr>
              <a:t> – </a:t>
            </a:r>
            <a:r>
              <a:rPr lang="en-GB" b="1" dirty="0" err="1">
                <a:solidFill>
                  <a:schemeClr val="tx1"/>
                </a:solidFill>
              </a:rPr>
              <a:t>остаться</a:t>
            </a:r>
            <a:r>
              <a:rPr lang="en-GB" b="1" dirty="0">
                <a:solidFill>
                  <a:schemeClr val="tx1"/>
                </a:solidFill>
              </a:rPr>
              <a:t> в </a:t>
            </a:r>
            <a:r>
              <a:rPr lang="en-GB" b="1" dirty="0" err="1">
                <a:solidFill>
                  <a:schemeClr val="tx1"/>
                </a:solidFill>
              </a:rPr>
              <a:t>живых</a:t>
            </a:r>
            <a:r>
              <a:rPr lang="en-GB" b="1" dirty="0">
                <a:solidFill>
                  <a:schemeClr val="tx1"/>
                </a:solidFill>
              </a:rPr>
              <a:t>.</a:t>
            </a:r>
          </a:p>
          <a:p>
            <a:pPr marL="341313" indent="-341313" algn="l">
              <a:spcBef>
                <a:spcPts val="800"/>
              </a:spcBef>
              <a:buClr>
                <a:srgbClr val="99FF99"/>
              </a:buClr>
              <a:buSzPct val="8000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b="1" dirty="0">
                <a:solidFill>
                  <a:schemeClr val="tx1"/>
                </a:solidFill>
              </a:rPr>
              <a:t>14. </a:t>
            </a:r>
            <a:r>
              <a:rPr lang="en-GB" b="1" dirty="0" err="1">
                <a:solidFill>
                  <a:schemeClr val="tx1"/>
                </a:solidFill>
              </a:rPr>
              <a:t>Помните</a:t>
            </a:r>
            <a:r>
              <a:rPr lang="en-GB" b="1" dirty="0">
                <a:solidFill>
                  <a:schemeClr val="tx1"/>
                </a:solidFill>
              </a:rPr>
              <a:t>, </a:t>
            </a:r>
            <a:r>
              <a:rPr lang="en-GB" b="1" dirty="0" err="1">
                <a:solidFill>
                  <a:schemeClr val="tx1"/>
                </a:solidFill>
              </a:rPr>
              <a:t>что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для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вашего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освобождения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делается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всё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необходимое</a:t>
            </a:r>
            <a:r>
              <a:rPr lang="en-GB" b="1" dirty="0">
                <a:solidFill>
                  <a:schemeClr val="tx1"/>
                </a:solidFill>
              </a:rPr>
              <a:t> и </a:t>
            </a:r>
            <a:r>
              <a:rPr lang="en-GB" b="1" dirty="0" err="1">
                <a:solidFill>
                  <a:schemeClr val="tx1"/>
                </a:solidFill>
              </a:rPr>
              <a:t>возможное</a:t>
            </a:r>
            <a:r>
              <a:rPr lang="en-GB" b="1" dirty="0">
                <a:solidFill>
                  <a:schemeClr val="tx1"/>
                </a:solidFill>
              </a:rPr>
              <a:t>.</a:t>
            </a:r>
          </a:p>
          <a:p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5229200"/>
            <a:ext cx="2160587" cy="17700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71501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2564904"/>
            <a:ext cx="7772400" cy="1470025"/>
          </a:xfrm>
        </p:spPr>
        <p:txBody>
          <a:bodyPr>
            <a:noAutofit/>
          </a:bodyPr>
          <a:lstStyle/>
          <a:p>
            <a:r>
              <a:rPr lang="en-GB" sz="6000" b="1" dirty="0" err="1" smtClean="0">
                <a:solidFill>
                  <a:srgbClr val="FF9900"/>
                </a:solidFill>
              </a:rPr>
              <a:t>Политики</a:t>
            </a:r>
            <a:r>
              <a:rPr lang="en-GB" sz="6000" b="1" dirty="0" smtClean="0">
                <a:solidFill>
                  <a:srgbClr val="FF9900"/>
                </a:solidFill>
              </a:rPr>
              <a:t> </a:t>
            </a:r>
            <a:r>
              <a:rPr lang="en-GB" sz="6000" b="1" dirty="0" err="1" smtClean="0">
                <a:solidFill>
                  <a:srgbClr val="FF9900"/>
                </a:solidFill>
              </a:rPr>
              <a:t>объявляют</a:t>
            </a:r>
            <a:r>
              <a:rPr lang="en-GB" sz="6000" b="1" dirty="0" smtClean="0">
                <a:solidFill>
                  <a:srgbClr val="FF9900"/>
                </a:solidFill>
              </a:rPr>
              <a:t> </a:t>
            </a:r>
            <a:r>
              <a:rPr lang="en-GB" sz="6000" b="1" dirty="0" err="1" smtClean="0">
                <a:solidFill>
                  <a:srgbClr val="FF9900"/>
                </a:solidFill>
              </a:rPr>
              <a:t>войну</a:t>
            </a:r>
            <a:r>
              <a:rPr lang="en-GB" sz="6000" b="1" dirty="0" smtClean="0">
                <a:solidFill>
                  <a:srgbClr val="FF9900"/>
                </a:solidFill>
              </a:rPr>
              <a:t> </a:t>
            </a:r>
            <a:r>
              <a:rPr lang="en-GB" sz="6000" b="1" dirty="0" err="1" smtClean="0">
                <a:solidFill>
                  <a:srgbClr val="FF9900"/>
                </a:solidFill>
              </a:rPr>
              <a:t>терроризму</a:t>
            </a:r>
            <a:r>
              <a:rPr lang="en-GB" sz="6000" b="1" dirty="0" smtClean="0">
                <a:solidFill>
                  <a:srgbClr val="FF9900"/>
                </a:solidFill>
              </a:rPr>
              <a:t>.</a:t>
            </a:r>
            <a:endParaRPr lang="ru-RU" sz="60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Снимо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71501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0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Заключение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268760"/>
            <a:ext cx="8352928" cy="4370040"/>
          </a:xfrm>
        </p:spPr>
        <p:txBody>
          <a:bodyPr>
            <a:noAutofit/>
          </a:bodyPr>
          <a:lstStyle/>
          <a:p>
            <a:pPr algn="l"/>
            <a:r>
              <a:rPr lang="ru-RU" sz="2800" b="1" dirty="0">
                <a:solidFill>
                  <a:schemeClr val="tx1"/>
                </a:solidFill>
              </a:rPr>
              <a:t>Таким образом, можно сделать вывод, что терроризм является оскорблением для всего человечества. Он нарушает принципы международного сотрудничества и взаимопонимания между странами, которые имеют основополагающее значение для построения международного сообщества, основанного на принципах гуманизма. Эффективная борьба с терроризмом возможна лишь путем упорных коллективных действий, которые должны вестись в глобальном  масштабе на основе общих принципов.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71501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7200" b="1" dirty="0" smtClean="0">
                <a:solidFill>
                  <a:schemeClr val="accent6">
                    <a:lumMod val="50000"/>
                  </a:schemeClr>
                </a:solidFill>
              </a:rPr>
              <a:t>СПАСИБО ЗА ВНИМАНИЕ </a:t>
            </a:r>
            <a:endParaRPr lang="ru-RU" sz="72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7150100"/>
          </a:xfrm>
          <a:prstGeom prst="rect">
            <a:avLst/>
          </a:prstGeom>
          <a:noFill/>
        </p:spPr>
      </p:pic>
      <p:pic>
        <p:nvPicPr>
          <p:cNvPr id="5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648200" y="1600200"/>
            <a:ext cx="4038600" cy="2185988"/>
          </a:xfrm>
          <a:prstGeom prst="rect">
            <a:avLst/>
          </a:prstGeom>
        </p:spPr>
      </p:pic>
      <p:pic>
        <p:nvPicPr>
          <p:cNvPr id="6" name="Picture 1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4648200" y="4437063"/>
            <a:ext cx="4038600" cy="2420937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0" y="1124744"/>
            <a:ext cx="45720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Терроризм – это насильственные действия преступных лиц с целью подрыва существующей власти, осложнение международных отношений, политических и экономических вымогательств у государства. Это систематическое применение насилия против мирных жителей как шантаж существующих органов власти для достижения определенных политических, социальных или экономических целей.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11560" y="188640"/>
            <a:ext cx="79208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Так что же такое ТЕРРОРИЗМ? 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71501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1470025"/>
          </a:xfrm>
        </p:spPr>
        <p:txBody>
          <a:bodyPr/>
          <a:lstStyle/>
          <a:p>
            <a:r>
              <a:rPr lang="ru-RU" b="1" dirty="0" smtClean="0">
                <a:cs typeface="Arial" charset="0"/>
              </a:rPr>
              <a:t>История терроризма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700808"/>
            <a:ext cx="8064896" cy="4896544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3600" dirty="0" smtClean="0">
                <a:solidFill>
                  <a:schemeClr val="bg2">
                    <a:lumMod val="10000"/>
                  </a:schemeClr>
                </a:solidFill>
              </a:rPr>
              <a:t>террор и террористы существуют уже более </a:t>
            </a:r>
            <a:r>
              <a:rPr lang="ru-RU" sz="3600" dirty="0" err="1" smtClean="0">
                <a:solidFill>
                  <a:schemeClr val="bg2">
                    <a:lumMod val="10000"/>
                  </a:schemeClr>
                </a:solidFill>
              </a:rPr>
              <a:t>полуторы</a:t>
            </a:r>
            <a:r>
              <a:rPr lang="ru-RU" sz="3600" dirty="0" smtClean="0">
                <a:solidFill>
                  <a:schemeClr val="bg2">
                    <a:lumMod val="10000"/>
                  </a:schemeClr>
                </a:solidFill>
              </a:rPr>
              <a:t> сотни лет – во многих странах были </a:t>
            </a:r>
            <a:r>
              <a:rPr lang="ru-RU" sz="3600" dirty="0" err="1" smtClean="0">
                <a:solidFill>
                  <a:schemeClr val="bg2">
                    <a:lumMod val="10000"/>
                  </a:schemeClr>
                </a:solidFill>
              </a:rPr>
              <a:t>варфоломеевские</a:t>
            </a:r>
            <a:r>
              <a:rPr lang="ru-RU" sz="3600" dirty="0" smtClean="0">
                <a:solidFill>
                  <a:schemeClr val="bg2">
                    <a:lumMod val="10000"/>
                  </a:schemeClr>
                </a:solidFill>
              </a:rPr>
              <a:t> ночи и сицилийские вечери, врагов – реальных и мнимых – уничтожали римские императоры, оттоманские султаны, русские цари, а также многие другие, и каждая страна имеет как минимум одного «героя».</a:t>
            </a:r>
            <a:endParaRPr lang="en-US" sz="3600" dirty="0" smtClean="0">
              <a:solidFill>
                <a:schemeClr val="bg2">
                  <a:lumMod val="10000"/>
                </a:schemeClr>
              </a:solidFill>
              <a:latin typeface="Matura MT Script Capitals" pitchFamily="66" charset="0"/>
            </a:endParaRPr>
          </a:p>
          <a:p>
            <a:pPr algn="just"/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71501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340769"/>
            <a:ext cx="7772400" cy="2259682"/>
          </a:xfrm>
        </p:spPr>
        <p:txBody>
          <a:bodyPr>
            <a:normAutofit fontScale="90000"/>
          </a:bodyPr>
          <a:lstStyle/>
          <a:p>
            <a:r>
              <a:rPr lang="en-GB" sz="8800" b="1" i="1" dirty="0" err="1" smtClean="0">
                <a:solidFill>
                  <a:srgbClr val="FF0066"/>
                </a:solidFill>
              </a:rPr>
              <a:t>Статистика</a:t>
            </a:r>
            <a:r>
              <a:rPr lang="en-GB" sz="8800" b="1" i="1" dirty="0" smtClean="0">
                <a:solidFill>
                  <a:srgbClr val="FF0066"/>
                </a:solidFill>
              </a:rPr>
              <a:t> </a:t>
            </a:r>
            <a:r>
              <a:rPr lang="en-GB" sz="8800" b="1" i="1" dirty="0" err="1" smtClean="0">
                <a:solidFill>
                  <a:srgbClr val="FF0066"/>
                </a:solidFill>
              </a:rPr>
              <a:t>терроризма</a:t>
            </a:r>
            <a:r>
              <a:rPr lang="en-GB" i="1" dirty="0" smtClean="0">
                <a:solidFill>
                  <a:srgbClr val="FF0066"/>
                </a:solidFill>
              </a:rPr>
              <a:t/>
            </a:r>
            <a:br>
              <a:rPr lang="en-GB" i="1" dirty="0" smtClean="0">
                <a:solidFill>
                  <a:srgbClr val="FF0066"/>
                </a:solidFill>
              </a:rPr>
            </a:br>
            <a:endParaRPr lang="ru-RU" dirty="0"/>
          </a:p>
        </p:txBody>
      </p:sp>
      <p:pic>
        <p:nvPicPr>
          <p:cNvPr id="6" name="трагичная музыка - Without Sound Effects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71501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88640"/>
            <a:ext cx="7772400" cy="1470025"/>
          </a:xfrm>
        </p:spPr>
        <p:txBody>
          <a:bodyPr>
            <a:normAutofit/>
          </a:bodyPr>
          <a:lstStyle/>
          <a:p>
            <a:r>
              <a:rPr lang="en-GB" sz="5400" b="1" dirty="0" err="1" smtClean="0">
                <a:solidFill>
                  <a:srgbClr val="FF9900"/>
                </a:solidFill>
              </a:rPr>
              <a:t>Захват</a:t>
            </a:r>
            <a:r>
              <a:rPr lang="en-GB" sz="5400" b="1" dirty="0" smtClean="0">
                <a:solidFill>
                  <a:srgbClr val="FF9900"/>
                </a:solidFill>
              </a:rPr>
              <a:t> </a:t>
            </a:r>
            <a:r>
              <a:rPr lang="en-GB" sz="5400" b="1" dirty="0" err="1" smtClean="0">
                <a:solidFill>
                  <a:srgbClr val="FF9900"/>
                </a:solidFill>
              </a:rPr>
              <a:t>автобуса</a:t>
            </a:r>
            <a:r>
              <a:rPr lang="en-GB" sz="5400" b="1" dirty="0" smtClean="0">
                <a:solidFill>
                  <a:srgbClr val="FF9900"/>
                </a:solidFill>
              </a:rPr>
              <a:t> с </a:t>
            </a:r>
            <a:r>
              <a:rPr lang="en-GB" sz="5400" b="1" dirty="0" err="1" smtClean="0">
                <a:solidFill>
                  <a:srgbClr val="FF9900"/>
                </a:solidFill>
              </a:rPr>
              <a:t>детьми</a:t>
            </a:r>
            <a:endParaRPr lang="ru-RU" sz="5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772816"/>
            <a:ext cx="8568952" cy="5085184"/>
          </a:xfrm>
        </p:spPr>
        <p:txBody>
          <a:bodyPr>
            <a:normAutofit lnSpcReduction="10000"/>
          </a:bodyPr>
          <a:lstStyle/>
          <a:p>
            <a:pPr algn="l"/>
            <a:r>
              <a:rPr lang="en-GB" b="1" dirty="0" smtClean="0">
                <a:solidFill>
                  <a:schemeClr val="bg2">
                    <a:lumMod val="10000"/>
                  </a:schemeClr>
                </a:solidFill>
              </a:rPr>
              <a:t>1 </a:t>
            </a:r>
            <a:r>
              <a:rPr lang="en-GB" b="1" dirty="0" err="1" smtClean="0">
                <a:solidFill>
                  <a:schemeClr val="bg2">
                    <a:lumMod val="10000"/>
                  </a:schemeClr>
                </a:solidFill>
              </a:rPr>
              <a:t>декабря</a:t>
            </a:r>
            <a:r>
              <a:rPr lang="en-GB" b="1" dirty="0" smtClean="0">
                <a:solidFill>
                  <a:schemeClr val="bg2">
                    <a:lumMod val="10000"/>
                  </a:schemeClr>
                </a:solidFill>
              </a:rPr>
              <a:t> 1988 г. в </a:t>
            </a:r>
            <a:r>
              <a:rPr lang="en-GB" b="1" dirty="0" err="1" smtClean="0">
                <a:solidFill>
                  <a:schemeClr val="bg2">
                    <a:lumMod val="10000"/>
                  </a:schemeClr>
                </a:solidFill>
              </a:rPr>
              <a:t>Минеральных</a:t>
            </a:r>
            <a:r>
              <a:rPr lang="en-GB" b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GB" b="1" dirty="0" err="1" smtClean="0">
                <a:solidFill>
                  <a:schemeClr val="bg2">
                    <a:lumMod val="10000"/>
                  </a:schemeClr>
                </a:solidFill>
              </a:rPr>
              <a:t>водах</a:t>
            </a:r>
            <a:r>
              <a:rPr lang="en-GB" b="1" dirty="0" smtClean="0">
                <a:solidFill>
                  <a:schemeClr val="bg2">
                    <a:lumMod val="10000"/>
                  </a:schemeClr>
                </a:solidFill>
              </a:rPr>
              <a:t> 4 </a:t>
            </a:r>
            <a:r>
              <a:rPr lang="en-GB" b="1" dirty="0" err="1" smtClean="0">
                <a:solidFill>
                  <a:schemeClr val="bg2">
                    <a:lumMod val="10000"/>
                  </a:schemeClr>
                </a:solidFill>
              </a:rPr>
              <a:t>бандита</a:t>
            </a:r>
            <a:r>
              <a:rPr lang="en-GB" b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GB" b="1" dirty="0" err="1" smtClean="0">
                <a:solidFill>
                  <a:schemeClr val="bg2">
                    <a:lumMod val="10000"/>
                  </a:schemeClr>
                </a:solidFill>
              </a:rPr>
              <a:t>потребовали</a:t>
            </a:r>
            <a:r>
              <a:rPr lang="en-GB" b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GB" b="1" dirty="0" err="1" smtClean="0">
                <a:solidFill>
                  <a:schemeClr val="bg2">
                    <a:lumMod val="10000"/>
                  </a:schemeClr>
                </a:solidFill>
              </a:rPr>
              <a:t>крупную</a:t>
            </a:r>
            <a:r>
              <a:rPr lang="en-GB" b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GB" b="1" dirty="0" err="1" smtClean="0">
                <a:solidFill>
                  <a:schemeClr val="bg2">
                    <a:lumMod val="10000"/>
                  </a:schemeClr>
                </a:solidFill>
              </a:rPr>
              <a:t>сумму</a:t>
            </a:r>
            <a:r>
              <a:rPr lang="en-GB" b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GB" b="1" dirty="0" err="1" smtClean="0">
                <a:solidFill>
                  <a:schemeClr val="bg2">
                    <a:lumMod val="10000"/>
                  </a:schemeClr>
                </a:solidFill>
              </a:rPr>
              <a:t>денег</a:t>
            </a:r>
            <a:r>
              <a:rPr lang="en-GB" b="1" dirty="0" smtClean="0">
                <a:solidFill>
                  <a:schemeClr val="bg2">
                    <a:lumMod val="10000"/>
                  </a:schemeClr>
                </a:solidFill>
              </a:rPr>
              <a:t> в </a:t>
            </a:r>
            <a:r>
              <a:rPr lang="en-GB" b="1" dirty="0" err="1" smtClean="0">
                <a:solidFill>
                  <a:schemeClr val="bg2">
                    <a:lumMod val="10000"/>
                  </a:schemeClr>
                </a:solidFill>
              </a:rPr>
              <a:t>иностранной</a:t>
            </a:r>
            <a:r>
              <a:rPr lang="en-GB" b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GB" b="1" dirty="0" err="1" smtClean="0">
                <a:solidFill>
                  <a:schemeClr val="bg2">
                    <a:lumMod val="10000"/>
                  </a:schemeClr>
                </a:solidFill>
              </a:rPr>
              <a:t>валюте</a:t>
            </a:r>
            <a:r>
              <a:rPr lang="en-GB" b="1" dirty="0" smtClean="0">
                <a:solidFill>
                  <a:schemeClr val="bg2">
                    <a:lumMod val="10000"/>
                  </a:schemeClr>
                </a:solidFill>
              </a:rPr>
              <a:t> и </a:t>
            </a:r>
            <a:r>
              <a:rPr lang="en-GB" b="1" dirty="0" err="1" smtClean="0">
                <a:solidFill>
                  <a:schemeClr val="bg2">
                    <a:lumMod val="10000"/>
                  </a:schemeClr>
                </a:solidFill>
              </a:rPr>
              <a:t>самолет</a:t>
            </a:r>
            <a:r>
              <a:rPr lang="en-GB" b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GB" b="1" dirty="0" err="1" smtClean="0">
                <a:solidFill>
                  <a:schemeClr val="bg2">
                    <a:lumMod val="10000"/>
                  </a:schemeClr>
                </a:solidFill>
              </a:rPr>
              <a:t>для</a:t>
            </a:r>
            <a:r>
              <a:rPr lang="en-GB" b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GB" b="1" dirty="0" err="1" smtClean="0">
                <a:solidFill>
                  <a:schemeClr val="bg2">
                    <a:lumMod val="10000"/>
                  </a:schemeClr>
                </a:solidFill>
              </a:rPr>
              <a:t>вылета</a:t>
            </a:r>
            <a:r>
              <a:rPr lang="en-GB" b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GB" b="1" dirty="0" err="1" smtClean="0">
                <a:solidFill>
                  <a:schemeClr val="bg2">
                    <a:lumMod val="10000"/>
                  </a:schemeClr>
                </a:solidFill>
              </a:rPr>
              <a:t>за</a:t>
            </a:r>
            <a:r>
              <a:rPr lang="en-GB" b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GB" b="1" dirty="0" err="1" smtClean="0">
                <a:solidFill>
                  <a:schemeClr val="bg2">
                    <a:lumMod val="10000"/>
                  </a:schemeClr>
                </a:solidFill>
              </a:rPr>
              <a:t>рубеж</a:t>
            </a:r>
            <a:r>
              <a:rPr lang="en-GB" b="1" dirty="0" smtClean="0">
                <a:solidFill>
                  <a:schemeClr val="bg2">
                    <a:lumMod val="10000"/>
                  </a:schemeClr>
                </a:solidFill>
              </a:rPr>
              <a:t>. В </a:t>
            </a:r>
            <a:r>
              <a:rPr lang="en-GB" b="1" dirty="0" err="1" smtClean="0">
                <a:solidFill>
                  <a:schemeClr val="bg2">
                    <a:lumMod val="10000"/>
                  </a:schemeClr>
                </a:solidFill>
              </a:rPr>
              <a:t>противном</a:t>
            </a:r>
            <a:r>
              <a:rPr lang="en-GB" b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GB" b="1" dirty="0" err="1" smtClean="0">
                <a:solidFill>
                  <a:schemeClr val="bg2">
                    <a:lumMod val="10000"/>
                  </a:schemeClr>
                </a:solidFill>
              </a:rPr>
              <a:t>случае</a:t>
            </a:r>
            <a:r>
              <a:rPr lang="en-GB" b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GB" b="1" dirty="0" err="1" smtClean="0">
                <a:solidFill>
                  <a:schemeClr val="bg2">
                    <a:lumMod val="10000"/>
                  </a:schemeClr>
                </a:solidFill>
              </a:rPr>
              <a:t>угрожали</a:t>
            </a:r>
            <a:r>
              <a:rPr lang="en-GB" b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GB" b="1" dirty="0" err="1" smtClean="0">
                <a:solidFill>
                  <a:schemeClr val="bg2">
                    <a:lumMod val="10000"/>
                  </a:schemeClr>
                </a:solidFill>
              </a:rPr>
              <a:t>всех</a:t>
            </a:r>
            <a:r>
              <a:rPr lang="en-GB" b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GB" b="1" dirty="0" err="1" smtClean="0">
                <a:solidFill>
                  <a:schemeClr val="bg2">
                    <a:lumMod val="10000"/>
                  </a:schemeClr>
                </a:solidFill>
              </a:rPr>
              <a:t>сжечь</a:t>
            </a:r>
            <a:r>
              <a:rPr lang="en-GB" b="1" dirty="0" smtClean="0">
                <a:solidFill>
                  <a:schemeClr val="bg2">
                    <a:lumMod val="10000"/>
                  </a:schemeClr>
                </a:solidFill>
              </a:rPr>
              <a:t>: </a:t>
            </a:r>
            <a:r>
              <a:rPr lang="en-GB" b="1" dirty="0" err="1" smtClean="0">
                <a:solidFill>
                  <a:schemeClr val="bg2">
                    <a:lumMod val="10000"/>
                  </a:schemeClr>
                </a:solidFill>
              </a:rPr>
              <a:t>под</a:t>
            </a:r>
            <a:r>
              <a:rPr lang="en-GB" b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GB" b="1" dirty="0" err="1" smtClean="0">
                <a:solidFill>
                  <a:schemeClr val="bg2">
                    <a:lumMod val="10000"/>
                  </a:schemeClr>
                </a:solidFill>
              </a:rPr>
              <a:t>каждым</a:t>
            </a:r>
            <a:r>
              <a:rPr lang="en-GB" b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GB" b="1" dirty="0" err="1" smtClean="0">
                <a:solidFill>
                  <a:schemeClr val="bg2">
                    <a:lumMod val="10000"/>
                  </a:schemeClr>
                </a:solidFill>
              </a:rPr>
              <a:t>сиденьем</a:t>
            </a:r>
            <a:r>
              <a:rPr lang="en-GB" b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GB" b="1" dirty="0" err="1" smtClean="0">
                <a:solidFill>
                  <a:schemeClr val="bg2">
                    <a:lumMod val="10000"/>
                  </a:schemeClr>
                </a:solidFill>
              </a:rPr>
              <a:t>террористы</a:t>
            </a:r>
            <a:r>
              <a:rPr lang="en-GB" b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GB" b="1" dirty="0" err="1" smtClean="0">
                <a:solidFill>
                  <a:schemeClr val="bg2">
                    <a:lumMod val="10000"/>
                  </a:schemeClr>
                </a:solidFill>
              </a:rPr>
              <a:t>поставили</a:t>
            </a:r>
            <a:r>
              <a:rPr lang="en-GB" b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GB" b="1" dirty="0" err="1" smtClean="0">
                <a:solidFill>
                  <a:schemeClr val="bg2">
                    <a:lumMod val="10000"/>
                  </a:schemeClr>
                </a:solidFill>
              </a:rPr>
              <a:t>по</a:t>
            </a:r>
            <a:r>
              <a:rPr lang="en-GB" b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GB" b="1" dirty="0" err="1" smtClean="0">
                <a:solidFill>
                  <a:schemeClr val="bg2">
                    <a:lumMod val="10000"/>
                  </a:schemeClr>
                </a:solidFill>
              </a:rPr>
              <a:t>три</a:t>
            </a:r>
            <a:r>
              <a:rPr lang="en-GB" b="1" dirty="0" smtClean="0">
                <a:solidFill>
                  <a:schemeClr val="bg2">
                    <a:lumMod val="10000"/>
                  </a:schemeClr>
                </a:solidFill>
              </a:rPr>
              <a:t> 3-литровых </a:t>
            </a:r>
            <a:r>
              <a:rPr lang="en-GB" b="1" dirty="0" err="1" smtClean="0">
                <a:solidFill>
                  <a:schemeClr val="bg2">
                    <a:lumMod val="10000"/>
                  </a:schemeClr>
                </a:solidFill>
              </a:rPr>
              <a:t>банки</a:t>
            </a:r>
            <a:r>
              <a:rPr lang="en-GB" b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GB" b="1" dirty="0" err="1" smtClean="0">
                <a:solidFill>
                  <a:schemeClr val="bg2">
                    <a:lumMod val="10000"/>
                  </a:schemeClr>
                </a:solidFill>
              </a:rPr>
              <a:t>бензина</a:t>
            </a:r>
            <a:r>
              <a:rPr lang="en-GB" b="1" dirty="0" smtClean="0">
                <a:solidFill>
                  <a:schemeClr val="bg2">
                    <a:lumMod val="10000"/>
                  </a:schemeClr>
                </a:solidFill>
              </a:rPr>
              <a:t>. </a:t>
            </a:r>
            <a:r>
              <a:rPr lang="en-GB" b="1" dirty="0" err="1" smtClean="0">
                <a:solidFill>
                  <a:schemeClr val="bg2">
                    <a:lumMod val="10000"/>
                  </a:schemeClr>
                </a:solidFill>
              </a:rPr>
              <a:t>История</a:t>
            </a:r>
            <a:r>
              <a:rPr lang="en-GB" b="1" dirty="0" smtClean="0">
                <a:solidFill>
                  <a:schemeClr val="bg2">
                    <a:lumMod val="10000"/>
                  </a:schemeClr>
                </a:solidFill>
              </a:rPr>
              <a:t> с </a:t>
            </a:r>
            <a:r>
              <a:rPr lang="en-GB" b="1" dirty="0" err="1" smtClean="0">
                <a:solidFill>
                  <a:schemeClr val="bg2">
                    <a:lumMod val="10000"/>
                  </a:schemeClr>
                </a:solidFill>
              </a:rPr>
              <a:t>захватом</a:t>
            </a:r>
            <a:r>
              <a:rPr lang="en-GB" b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GB" b="1" dirty="0" err="1" smtClean="0">
                <a:solidFill>
                  <a:schemeClr val="bg2">
                    <a:lumMod val="10000"/>
                  </a:schemeClr>
                </a:solidFill>
              </a:rPr>
              <a:t>детей</a:t>
            </a:r>
            <a:r>
              <a:rPr lang="en-GB" b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GB" b="1" dirty="0" err="1" smtClean="0">
                <a:solidFill>
                  <a:schemeClr val="bg2">
                    <a:lumMod val="10000"/>
                  </a:schemeClr>
                </a:solidFill>
              </a:rPr>
              <a:t>прогремела</a:t>
            </a:r>
            <a:r>
              <a:rPr lang="en-GB" b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GB" b="1" dirty="0" err="1" smtClean="0">
                <a:solidFill>
                  <a:schemeClr val="bg2">
                    <a:lumMod val="10000"/>
                  </a:schemeClr>
                </a:solidFill>
              </a:rPr>
              <a:t>на</a:t>
            </a:r>
            <a:r>
              <a:rPr lang="en-GB" b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GB" b="1" dirty="0" err="1" smtClean="0">
                <a:solidFill>
                  <a:schemeClr val="bg2">
                    <a:lumMod val="10000"/>
                  </a:schemeClr>
                </a:solidFill>
              </a:rPr>
              <a:t>всю</a:t>
            </a:r>
            <a:r>
              <a:rPr lang="en-GB" b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GB" b="1" dirty="0" err="1" smtClean="0">
                <a:solidFill>
                  <a:schemeClr val="bg2">
                    <a:lumMod val="10000"/>
                  </a:schemeClr>
                </a:solidFill>
              </a:rPr>
              <a:t>страну</a:t>
            </a:r>
            <a:r>
              <a:rPr lang="en-GB" b="1" dirty="0" smtClean="0">
                <a:solidFill>
                  <a:schemeClr val="bg2">
                    <a:lumMod val="10000"/>
                  </a:schemeClr>
                </a:solidFill>
              </a:rPr>
              <a:t>. </a:t>
            </a:r>
            <a:r>
              <a:rPr lang="en-GB" b="1" dirty="0" err="1" smtClean="0">
                <a:solidFill>
                  <a:schemeClr val="bg2">
                    <a:lumMod val="10000"/>
                  </a:schemeClr>
                </a:solidFill>
              </a:rPr>
              <a:t>По</a:t>
            </a:r>
            <a:r>
              <a:rPr lang="en-GB" b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GB" b="1" dirty="0" err="1" smtClean="0">
                <a:solidFill>
                  <a:schemeClr val="bg2">
                    <a:lumMod val="10000"/>
                  </a:schemeClr>
                </a:solidFill>
              </a:rPr>
              <a:t>горячим</a:t>
            </a:r>
            <a:r>
              <a:rPr lang="en-GB" b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GB" b="1" dirty="0" err="1" smtClean="0">
                <a:solidFill>
                  <a:schemeClr val="bg2">
                    <a:lumMod val="10000"/>
                  </a:schemeClr>
                </a:solidFill>
              </a:rPr>
              <a:t>следам</a:t>
            </a:r>
            <a:r>
              <a:rPr lang="en-GB" b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GB" b="1" dirty="0" err="1" smtClean="0">
                <a:solidFill>
                  <a:schemeClr val="bg2">
                    <a:lumMod val="10000"/>
                  </a:schemeClr>
                </a:solidFill>
              </a:rPr>
              <a:t>были</a:t>
            </a:r>
            <a:r>
              <a:rPr lang="en-GB" b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GB" b="1" dirty="0" err="1" smtClean="0">
                <a:solidFill>
                  <a:schemeClr val="bg2">
                    <a:lumMod val="10000"/>
                  </a:schemeClr>
                </a:solidFill>
              </a:rPr>
              <a:t>сняты</a:t>
            </a:r>
            <a:r>
              <a:rPr lang="en-GB" b="1" dirty="0" smtClean="0">
                <a:solidFill>
                  <a:schemeClr val="bg2">
                    <a:lumMod val="10000"/>
                  </a:schemeClr>
                </a:solidFill>
              </a:rPr>
              <a:t> 2 </a:t>
            </a:r>
            <a:r>
              <a:rPr lang="en-GB" b="1" dirty="0" err="1" smtClean="0">
                <a:solidFill>
                  <a:schemeClr val="bg2">
                    <a:lumMod val="10000"/>
                  </a:schemeClr>
                </a:solidFill>
              </a:rPr>
              <a:t>фильма</a:t>
            </a:r>
            <a:r>
              <a:rPr lang="en-GB" b="1" dirty="0" smtClean="0">
                <a:solidFill>
                  <a:schemeClr val="bg2">
                    <a:lumMod val="10000"/>
                  </a:schemeClr>
                </a:solidFill>
              </a:rPr>
              <a:t>: </a:t>
            </a:r>
            <a:r>
              <a:rPr lang="en-GB" b="1" dirty="0" err="1" smtClean="0">
                <a:solidFill>
                  <a:schemeClr val="bg2">
                    <a:lumMod val="10000"/>
                  </a:schemeClr>
                </a:solidFill>
              </a:rPr>
              <a:t>документальный</a:t>
            </a:r>
            <a:r>
              <a:rPr lang="en-GB" b="1" dirty="0" smtClean="0">
                <a:solidFill>
                  <a:schemeClr val="bg2">
                    <a:lumMod val="10000"/>
                  </a:schemeClr>
                </a:solidFill>
              </a:rPr>
              <a:t> «</a:t>
            </a:r>
            <a:r>
              <a:rPr lang="en-GB" b="1" dirty="0" err="1" smtClean="0">
                <a:solidFill>
                  <a:schemeClr val="bg2">
                    <a:lumMod val="10000"/>
                  </a:schemeClr>
                </a:solidFill>
              </a:rPr>
              <a:t>Заложники</a:t>
            </a:r>
            <a:r>
              <a:rPr lang="en-GB" b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GB" b="1" dirty="0" err="1" smtClean="0">
                <a:solidFill>
                  <a:schemeClr val="bg2">
                    <a:lumMod val="10000"/>
                  </a:schemeClr>
                </a:solidFill>
              </a:rPr>
              <a:t>из</a:t>
            </a:r>
            <a:r>
              <a:rPr lang="en-GB" b="1" dirty="0" smtClean="0">
                <a:solidFill>
                  <a:schemeClr val="bg2">
                    <a:lumMod val="10000"/>
                  </a:schemeClr>
                </a:solidFill>
              </a:rPr>
              <a:t> 4-го «Г» и </a:t>
            </a:r>
            <a:r>
              <a:rPr lang="en-GB" b="1" dirty="0" err="1" smtClean="0">
                <a:solidFill>
                  <a:schemeClr val="bg2">
                    <a:lumMod val="10000"/>
                  </a:schemeClr>
                </a:solidFill>
              </a:rPr>
              <a:t>художественный</a:t>
            </a:r>
            <a:r>
              <a:rPr lang="en-GB" b="1" dirty="0" smtClean="0">
                <a:solidFill>
                  <a:schemeClr val="bg2">
                    <a:lumMod val="10000"/>
                  </a:schemeClr>
                </a:solidFill>
              </a:rPr>
              <a:t> «</a:t>
            </a:r>
            <a:r>
              <a:rPr lang="en-GB" b="1" dirty="0" err="1" smtClean="0">
                <a:solidFill>
                  <a:schemeClr val="bg2">
                    <a:lumMod val="10000"/>
                  </a:schemeClr>
                </a:solidFill>
              </a:rPr>
              <a:t>Взбесившийся</a:t>
            </a:r>
            <a:r>
              <a:rPr lang="en-GB" b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GB" b="1" dirty="0" err="1" smtClean="0">
                <a:solidFill>
                  <a:schemeClr val="bg2">
                    <a:lumMod val="10000"/>
                  </a:schemeClr>
                </a:solidFill>
              </a:rPr>
              <a:t>автобус</a:t>
            </a:r>
            <a:r>
              <a:rPr lang="en-GB" b="1" dirty="0" smtClean="0">
                <a:solidFill>
                  <a:schemeClr val="bg2">
                    <a:lumMod val="10000"/>
                  </a:schemeClr>
                </a:solidFill>
              </a:rPr>
              <a:t>» 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71501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GB" b="1" dirty="0" err="1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Разрушение</a:t>
            </a:r>
            <a:r>
              <a:rPr lang="en-GB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GB" b="1" dirty="0" err="1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Всемирного</a:t>
            </a:r>
            <a:r>
              <a:rPr lang="en-GB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GB" b="1" dirty="0" err="1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Торгового</a:t>
            </a:r>
            <a:r>
              <a:rPr lang="en-GB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GB" b="1" dirty="0" err="1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Центра</a:t>
            </a:r>
            <a:r>
              <a:rPr lang="en-GB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n-GB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07904" y="1340768"/>
            <a:ext cx="5436096" cy="5517232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en-GB" b="1" dirty="0" smtClean="0">
                <a:solidFill>
                  <a:schemeClr val="tx1"/>
                </a:solidFill>
              </a:rPr>
              <a:t>11 </a:t>
            </a:r>
            <a:r>
              <a:rPr lang="en-GB" b="1" dirty="0" err="1" smtClean="0">
                <a:solidFill>
                  <a:schemeClr val="tx1"/>
                </a:solidFill>
              </a:rPr>
              <a:t>сентября</a:t>
            </a:r>
            <a:r>
              <a:rPr lang="en-GB" b="1" dirty="0" smtClean="0">
                <a:solidFill>
                  <a:schemeClr val="tx1"/>
                </a:solidFill>
              </a:rPr>
              <a:t> 2001 </a:t>
            </a:r>
            <a:r>
              <a:rPr lang="en-GB" b="1" dirty="0" err="1" smtClean="0">
                <a:solidFill>
                  <a:schemeClr val="tx1"/>
                </a:solidFill>
              </a:rPr>
              <a:t>года</a:t>
            </a:r>
            <a:r>
              <a:rPr lang="en-GB" b="1" dirty="0" smtClean="0">
                <a:solidFill>
                  <a:schemeClr val="tx1"/>
                </a:solidFill>
              </a:rPr>
              <a:t>, в 28-ю </a:t>
            </a:r>
            <a:r>
              <a:rPr lang="en-GB" b="1" dirty="0" err="1" smtClean="0">
                <a:solidFill>
                  <a:schemeClr val="tx1"/>
                </a:solidFill>
              </a:rPr>
              <a:t>годовщину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подготовленного</a:t>
            </a:r>
            <a:r>
              <a:rPr lang="en-GB" b="1" dirty="0" smtClean="0">
                <a:solidFill>
                  <a:schemeClr val="tx1"/>
                </a:solidFill>
              </a:rPr>
              <a:t> ЦРУ </a:t>
            </a:r>
            <a:r>
              <a:rPr lang="en-GB" b="1" i="1" dirty="0" err="1" smtClean="0">
                <a:solidFill>
                  <a:schemeClr val="tx1"/>
                </a:solidFill>
              </a:rPr>
              <a:t>военного</a:t>
            </a:r>
            <a:r>
              <a:rPr lang="en-GB" b="1" i="1" dirty="0" smtClean="0">
                <a:solidFill>
                  <a:schemeClr val="tx1"/>
                </a:solidFill>
              </a:rPr>
              <a:t> </a:t>
            </a:r>
            <a:r>
              <a:rPr lang="en-GB" b="1" i="1" dirty="0" err="1" smtClean="0">
                <a:solidFill>
                  <a:schemeClr val="tx1"/>
                </a:solidFill>
              </a:rPr>
              <a:t>путча</a:t>
            </a:r>
            <a:r>
              <a:rPr lang="en-GB" b="1" dirty="0" smtClean="0">
                <a:solidFill>
                  <a:schemeClr val="tx1"/>
                </a:solidFill>
              </a:rPr>
              <a:t> в </a:t>
            </a:r>
            <a:r>
              <a:rPr lang="en-GB" b="1" dirty="0" err="1" smtClean="0">
                <a:solidFill>
                  <a:schemeClr val="tx1"/>
                </a:solidFill>
              </a:rPr>
              <a:t>Чили</a:t>
            </a:r>
            <a:r>
              <a:rPr lang="en-GB" b="1" dirty="0" smtClean="0">
                <a:solidFill>
                  <a:schemeClr val="tx1"/>
                </a:solidFill>
              </a:rPr>
              <a:t>, и 11-ю </a:t>
            </a:r>
            <a:r>
              <a:rPr lang="en-GB" b="1" dirty="0" err="1" smtClean="0">
                <a:solidFill>
                  <a:schemeClr val="tx1"/>
                </a:solidFill>
              </a:rPr>
              <a:t>годовщину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речи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Буша-старшего</a:t>
            </a:r>
            <a:r>
              <a:rPr lang="en-GB" b="1" dirty="0" smtClean="0">
                <a:solidFill>
                  <a:schemeClr val="tx1"/>
                </a:solidFill>
              </a:rPr>
              <a:t> "</a:t>
            </a:r>
            <a:r>
              <a:rPr lang="en-GB" b="1" dirty="0" err="1" smtClean="0">
                <a:solidFill>
                  <a:schemeClr val="tx1"/>
                </a:solidFill>
              </a:rPr>
              <a:t>Новый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мировой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порядок</a:t>
            </a:r>
            <a:r>
              <a:rPr lang="en-GB" b="1" dirty="0" smtClean="0">
                <a:solidFill>
                  <a:schemeClr val="tx1"/>
                </a:solidFill>
              </a:rPr>
              <a:t>", </a:t>
            </a:r>
            <a:r>
              <a:rPr lang="en-GB" b="1" dirty="0" err="1" smtClean="0">
                <a:solidFill>
                  <a:schemeClr val="tx1"/>
                </a:solidFill>
              </a:rPr>
              <a:t>террористы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захватили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четыре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самолета</a:t>
            </a:r>
            <a:r>
              <a:rPr lang="en-GB" b="1" dirty="0" smtClean="0">
                <a:solidFill>
                  <a:schemeClr val="tx1"/>
                </a:solidFill>
              </a:rPr>
              <a:t>. </a:t>
            </a:r>
            <a:r>
              <a:rPr lang="en-GB" b="1" dirty="0" err="1" smtClean="0">
                <a:solidFill>
                  <a:schemeClr val="tx1"/>
                </a:solidFill>
              </a:rPr>
              <a:t>Согласно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официальной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версии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девятнадцать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арабов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угнали</a:t>
            </a:r>
            <a:r>
              <a:rPr lang="en-GB" b="1" dirty="0" smtClean="0">
                <a:solidFill>
                  <a:schemeClr val="tx1"/>
                </a:solidFill>
              </a:rPr>
              <a:t> 4 </a:t>
            </a:r>
            <a:r>
              <a:rPr lang="en-GB" b="1" dirty="0" err="1" smtClean="0">
                <a:solidFill>
                  <a:schemeClr val="tx1"/>
                </a:solidFill>
              </a:rPr>
              <a:t>самолета</a:t>
            </a:r>
            <a:r>
              <a:rPr lang="en-GB" b="1" dirty="0" smtClean="0">
                <a:solidFill>
                  <a:schemeClr val="tx1"/>
                </a:solidFill>
              </a:rPr>
              <a:t>; </a:t>
            </a:r>
            <a:r>
              <a:rPr lang="en-GB" b="1" dirty="0" err="1" smtClean="0">
                <a:solidFill>
                  <a:schemeClr val="tx1"/>
                </a:solidFill>
              </a:rPr>
              <a:t>врезались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на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двух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из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них</a:t>
            </a:r>
            <a:r>
              <a:rPr lang="en-GB" b="1" dirty="0" smtClean="0">
                <a:solidFill>
                  <a:schemeClr val="tx1"/>
                </a:solidFill>
              </a:rPr>
              <a:t> в </a:t>
            </a:r>
            <a:r>
              <a:rPr lang="en-GB" b="1" dirty="0" err="1" smtClean="0">
                <a:solidFill>
                  <a:schemeClr val="tx1"/>
                </a:solidFill>
              </a:rPr>
              <a:t>башни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Всемирного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Торгового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центра</a:t>
            </a:r>
            <a:r>
              <a:rPr lang="en-GB" b="1" dirty="0" smtClean="0">
                <a:solidFill>
                  <a:schemeClr val="tx1"/>
                </a:solidFill>
              </a:rPr>
              <a:t>, </a:t>
            </a:r>
            <a:r>
              <a:rPr lang="en-GB" b="1" dirty="0" err="1" smtClean="0">
                <a:solidFill>
                  <a:schemeClr val="tx1"/>
                </a:solidFill>
              </a:rPr>
              <a:t>что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стало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причиной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пожара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внутри</a:t>
            </a:r>
            <a:r>
              <a:rPr lang="en-GB" b="1" dirty="0" smtClean="0">
                <a:solidFill>
                  <a:schemeClr val="tx1"/>
                </a:solidFill>
              </a:rPr>
              <a:t>, и </a:t>
            </a:r>
            <a:r>
              <a:rPr lang="en-GB" b="1" dirty="0" err="1" smtClean="0">
                <a:solidFill>
                  <a:schemeClr val="tx1"/>
                </a:solidFill>
              </a:rPr>
              <a:t>врезались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на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третьем</a:t>
            </a:r>
            <a:r>
              <a:rPr lang="en-GB" b="1" dirty="0" smtClean="0">
                <a:solidFill>
                  <a:schemeClr val="tx1"/>
                </a:solidFill>
              </a:rPr>
              <a:t> в </a:t>
            </a:r>
            <a:r>
              <a:rPr lang="en-GB" b="1" dirty="0" err="1" smtClean="0">
                <a:solidFill>
                  <a:schemeClr val="tx1"/>
                </a:solidFill>
              </a:rPr>
              <a:t>Пентагон</a:t>
            </a:r>
            <a:r>
              <a:rPr lang="en-GB" b="1" dirty="0" smtClean="0">
                <a:solidFill>
                  <a:schemeClr val="tx1"/>
                </a:solidFill>
              </a:rPr>
              <a:t>. </a:t>
            </a:r>
            <a:r>
              <a:rPr lang="en-GB" b="1" dirty="0" err="1" smtClean="0">
                <a:solidFill>
                  <a:schemeClr val="tx1"/>
                </a:solidFill>
              </a:rPr>
              <a:t>Согласно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официальной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версии</a:t>
            </a:r>
            <a:r>
              <a:rPr lang="en-GB" b="1" dirty="0" smtClean="0">
                <a:solidFill>
                  <a:schemeClr val="tx1"/>
                </a:solidFill>
              </a:rPr>
              <a:t>, в </a:t>
            </a:r>
            <a:r>
              <a:rPr lang="en-GB" b="1" dirty="0" err="1" smtClean="0">
                <a:solidFill>
                  <a:schemeClr val="tx1"/>
                </a:solidFill>
              </a:rPr>
              <a:t>результате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пожара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стальные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несущие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балки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расплавились</a:t>
            </a:r>
            <a:r>
              <a:rPr lang="en-GB" b="1" dirty="0" smtClean="0">
                <a:solidFill>
                  <a:schemeClr val="tx1"/>
                </a:solidFill>
              </a:rPr>
              <a:t>, </a:t>
            </a:r>
            <a:r>
              <a:rPr lang="en-GB" b="1" dirty="0" err="1" smtClean="0">
                <a:solidFill>
                  <a:schemeClr val="tx1"/>
                </a:solidFill>
              </a:rPr>
              <a:t>что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стало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причиной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обрушения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башен</a:t>
            </a:r>
            <a:r>
              <a:rPr lang="en-GB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  <a:endParaRPr lang="ru-RU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836613"/>
            <a:ext cx="2335213" cy="35163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9250" y="3284538"/>
            <a:ext cx="2011363" cy="3346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71501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88640"/>
            <a:ext cx="7772400" cy="1470025"/>
          </a:xfrm>
        </p:spPr>
        <p:txBody>
          <a:bodyPr/>
          <a:lstStyle/>
          <a:p>
            <a:r>
              <a:rPr lang="en-GB" dirty="0" err="1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Терроризм</a:t>
            </a:r>
            <a:r>
              <a:rPr lang="en-GB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в </a:t>
            </a:r>
            <a:r>
              <a:rPr lang="en-GB" dirty="0" err="1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Москве</a:t>
            </a:r>
            <a:r>
              <a:rPr lang="en-GB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n-GB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196752"/>
            <a:ext cx="8568952" cy="5400600"/>
          </a:xfrm>
        </p:spPr>
        <p:txBody>
          <a:bodyPr>
            <a:normAutofit fontScale="85000" lnSpcReduction="10000"/>
          </a:bodyPr>
          <a:lstStyle/>
          <a:p>
            <a:pPr marL="363538" indent="-282575">
              <a:spcBef>
                <a:spcPts val="500"/>
              </a:spcBef>
              <a:buClr>
                <a:srgbClr val="99FF99"/>
              </a:buClr>
              <a:buSzPct val="80000"/>
              <a:tabLst>
                <a:tab pos="363538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sz="4400" b="1" dirty="0">
                <a:solidFill>
                  <a:schemeClr val="tx1"/>
                </a:solidFill>
              </a:rPr>
              <a:t>	</a:t>
            </a:r>
            <a:r>
              <a:rPr lang="en-GB" b="1" dirty="0" err="1">
                <a:solidFill>
                  <a:schemeClr val="tx1"/>
                </a:solidFill>
              </a:rPr>
              <a:t>Террористический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акт</a:t>
            </a:r>
            <a:r>
              <a:rPr lang="en-GB" b="1" dirty="0">
                <a:solidFill>
                  <a:schemeClr val="tx1"/>
                </a:solidFill>
              </a:rPr>
              <a:t> в </a:t>
            </a:r>
            <a:r>
              <a:rPr lang="en-GB" b="1" dirty="0" err="1">
                <a:solidFill>
                  <a:schemeClr val="tx1"/>
                </a:solidFill>
              </a:rPr>
              <a:t>Москве</a:t>
            </a:r>
            <a:r>
              <a:rPr lang="en-GB" b="1" dirty="0">
                <a:solidFill>
                  <a:schemeClr val="tx1"/>
                </a:solidFill>
              </a:rPr>
              <a:t> 2002 </a:t>
            </a:r>
            <a:r>
              <a:rPr lang="en-GB" b="1" dirty="0" err="1">
                <a:solidFill>
                  <a:schemeClr val="tx1"/>
                </a:solidFill>
              </a:rPr>
              <a:t>года</a:t>
            </a:r>
            <a:endParaRPr lang="en-GB" b="1" dirty="0">
              <a:solidFill>
                <a:schemeClr val="tx1"/>
              </a:solidFill>
            </a:endParaRPr>
          </a:p>
          <a:p>
            <a:pPr marL="363538" indent="-282575" algn="just">
              <a:spcBef>
                <a:spcPts val="500"/>
              </a:spcBef>
              <a:buClr>
                <a:srgbClr val="99FF99"/>
              </a:buClr>
              <a:buSzPct val="80000"/>
              <a:tabLst>
                <a:tab pos="363538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b="1" dirty="0">
                <a:solidFill>
                  <a:schemeClr val="tx1"/>
                </a:solidFill>
              </a:rPr>
              <a:t/>
            </a:r>
            <a:br>
              <a:rPr lang="en-GB" b="1" dirty="0">
                <a:solidFill>
                  <a:schemeClr val="tx1"/>
                </a:solidFill>
              </a:rPr>
            </a:br>
            <a:r>
              <a:rPr lang="en-GB" b="1" dirty="0">
                <a:solidFill>
                  <a:schemeClr val="tx1"/>
                </a:solidFill>
              </a:rPr>
              <a:t>23 </a:t>
            </a:r>
            <a:r>
              <a:rPr lang="en-GB" b="1" dirty="0" err="1">
                <a:solidFill>
                  <a:schemeClr val="tx1"/>
                </a:solidFill>
              </a:rPr>
              <a:t>октября</a:t>
            </a:r>
            <a:r>
              <a:rPr lang="en-GB" b="1" dirty="0">
                <a:solidFill>
                  <a:schemeClr val="tx1"/>
                </a:solidFill>
              </a:rPr>
              <a:t> 2002 </a:t>
            </a:r>
            <a:r>
              <a:rPr lang="en-GB" b="1" dirty="0" err="1">
                <a:solidFill>
                  <a:schemeClr val="tx1"/>
                </a:solidFill>
              </a:rPr>
              <a:t>года</a:t>
            </a:r>
            <a:r>
              <a:rPr lang="en-GB" b="1" dirty="0">
                <a:solidFill>
                  <a:schemeClr val="tx1"/>
                </a:solidFill>
              </a:rPr>
              <a:t> в 21.05 в </a:t>
            </a:r>
            <a:r>
              <a:rPr lang="en-GB" b="1" dirty="0" err="1">
                <a:solidFill>
                  <a:schemeClr val="tx1"/>
                </a:solidFill>
              </a:rPr>
              <a:t>центре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Москвы</a:t>
            </a:r>
            <a:r>
              <a:rPr lang="en-GB" b="1" dirty="0">
                <a:solidFill>
                  <a:schemeClr val="tx1"/>
                </a:solidFill>
              </a:rPr>
              <a:t> (в </a:t>
            </a:r>
            <a:r>
              <a:rPr lang="en-GB" b="1" dirty="0" err="1">
                <a:solidFill>
                  <a:schemeClr val="tx1"/>
                </a:solidFill>
              </a:rPr>
              <a:t>театральном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центре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на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Дубровке</a:t>
            </a:r>
            <a:r>
              <a:rPr lang="en-GB" b="1" dirty="0">
                <a:solidFill>
                  <a:schemeClr val="tx1"/>
                </a:solidFill>
              </a:rPr>
              <a:t>) </a:t>
            </a:r>
            <a:r>
              <a:rPr lang="en-GB" b="1" dirty="0" err="1">
                <a:solidFill>
                  <a:schemeClr val="tx1"/>
                </a:solidFill>
              </a:rPr>
              <a:t>более</a:t>
            </a:r>
            <a:r>
              <a:rPr lang="en-GB" b="1" dirty="0">
                <a:solidFill>
                  <a:schemeClr val="tx1"/>
                </a:solidFill>
              </a:rPr>
              <a:t> 50 </a:t>
            </a:r>
            <a:r>
              <a:rPr lang="en-GB" b="1" dirty="0" err="1">
                <a:solidFill>
                  <a:schemeClr val="tx1"/>
                </a:solidFill>
              </a:rPr>
              <a:t>вооруженных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террористов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захватили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зал</a:t>
            </a:r>
            <a:r>
              <a:rPr lang="en-GB" b="1" dirty="0">
                <a:solidFill>
                  <a:schemeClr val="tx1"/>
                </a:solidFill>
              </a:rPr>
              <a:t>, в </a:t>
            </a:r>
            <a:r>
              <a:rPr lang="en-GB" b="1" dirty="0" err="1">
                <a:solidFill>
                  <a:schemeClr val="tx1"/>
                </a:solidFill>
              </a:rPr>
              <a:t>котором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шел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популярный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мюзикл</a:t>
            </a:r>
            <a:r>
              <a:rPr lang="en-GB" b="1" dirty="0">
                <a:solidFill>
                  <a:schemeClr val="tx1"/>
                </a:solidFill>
              </a:rPr>
              <a:t> «</a:t>
            </a:r>
            <a:r>
              <a:rPr lang="en-GB" b="1" dirty="0" err="1">
                <a:solidFill>
                  <a:schemeClr val="tx1"/>
                </a:solidFill>
              </a:rPr>
              <a:t>Норд-Ост</a:t>
            </a:r>
            <a:r>
              <a:rPr lang="en-GB" b="1" dirty="0">
                <a:solidFill>
                  <a:schemeClr val="tx1"/>
                </a:solidFill>
              </a:rPr>
              <a:t>». </a:t>
            </a:r>
            <a:r>
              <a:rPr lang="en-GB" b="1" dirty="0" err="1">
                <a:solidFill>
                  <a:schemeClr val="tx1"/>
                </a:solidFill>
              </a:rPr>
              <a:t>Террористы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требовали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прекратить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войну</a:t>
            </a:r>
            <a:r>
              <a:rPr lang="en-GB" b="1" dirty="0">
                <a:solidFill>
                  <a:schemeClr val="tx1"/>
                </a:solidFill>
              </a:rPr>
              <a:t> в </a:t>
            </a:r>
            <a:r>
              <a:rPr lang="en-GB" b="1" dirty="0" err="1">
                <a:solidFill>
                  <a:schemeClr val="tx1"/>
                </a:solidFill>
              </a:rPr>
              <a:t>Чечне</a:t>
            </a:r>
            <a:r>
              <a:rPr lang="en-GB" b="1" dirty="0">
                <a:solidFill>
                  <a:schemeClr val="tx1"/>
                </a:solidFill>
              </a:rPr>
              <a:t>, </a:t>
            </a:r>
            <a:r>
              <a:rPr lang="en-GB" b="1" dirty="0" err="1">
                <a:solidFill>
                  <a:schemeClr val="tx1"/>
                </a:solidFill>
              </a:rPr>
              <a:t>угрожая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расстрелять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заложников</a:t>
            </a:r>
            <a:r>
              <a:rPr lang="en-GB" b="1" dirty="0">
                <a:solidFill>
                  <a:schemeClr val="tx1"/>
                </a:solidFill>
              </a:rPr>
              <a:t> и </a:t>
            </a:r>
            <a:r>
              <a:rPr lang="en-GB" b="1" dirty="0" err="1">
                <a:solidFill>
                  <a:schemeClr val="tx1"/>
                </a:solidFill>
              </a:rPr>
              <a:t>взорвать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зал</a:t>
            </a:r>
            <a:r>
              <a:rPr lang="en-GB" b="1" dirty="0">
                <a:solidFill>
                  <a:schemeClr val="tx1"/>
                </a:solidFill>
              </a:rPr>
              <a:t>. 26 </a:t>
            </a:r>
            <a:r>
              <a:rPr lang="en-GB" b="1" dirty="0" err="1">
                <a:solidFill>
                  <a:schemeClr val="tx1"/>
                </a:solidFill>
              </a:rPr>
              <a:t>октября</a:t>
            </a:r>
            <a:r>
              <a:rPr lang="en-GB" b="1" dirty="0">
                <a:solidFill>
                  <a:schemeClr val="tx1"/>
                </a:solidFill>
              </a:rPr>
              <a:t> в 5.32 </a:t>
            </a:r>
            <a:r>
              <a:rPr lang="en-GB" b="1" dirty="0" err="1">
                <a:solidFill>
                  <a:schemeClr val="tx1"/>
                </a:solidFill>
              </a:rPr>
              <a:t>после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уникальной</a:t>
            </a:r>
            <a:r>
              <a:rPr lang="en-GB" b="1" dirty="0">
                <a:solidFill>
                  <a:schemeClr val="tx1"/>
                </a:solidFill>
              </a:rPr>
              <a:t> в </a:t>
            </a:r>
            <a:r>
              <a:rPr lang="en-GB" b="1" dirty="0" err="1">
                <a:solidFill>
                  <a:schemeClr val="tx1"/>
                </a:solidFill>
              </a:rPr>
              <a:t>мировой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истории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спецоперации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более</a:t>
            </a:r>
            <a:r>
              <a:rPr lang="en-GB" b="1" dirty="0">
                <a:solidFill>
                  <a:schemeClr val="tx1"/>
                </a:solidFill>
              </a:rPr>
              <a:t> 500 </a:t>
            </a:r>
            <a:r>
              <a:rPr lang="en-GB" b="1" dirty="0" err="1">
                <a:solidFill>
                  <a:schemeClr val="tx1"/>
                </a:solidFill>
              </a:rPr>
              <a:t>заложников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были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освобождены</a:t>
            </a:r>
            <a:r>
              <a:rPr lang="en-GB" b="1" dirty="0">
                <a:solidFill>
                  <a:schemeClr val="tx1"/>
                </a:solidFill>
              </a:rPr>
              <a:t>. </a:t>
            </a:r>
            <a:r>
              <a:rPr lang="en-GB" b="1" dirty="0" err="1">
                <a:solidFill>
                  <a:schemeClr val="tx1"/>
                </a:solidFill>
              </a:rPr>
              <a:t>Уничтожены</a:t>
            </a:r>
            <a:r>
              <a:rPr lang="en-GB" b="1" dirty="0">
                <a:solidFill>
                  <a:schemeClr val="tx1"/>
                </a:solidFill>
              </a:rPr>
              <a:t> 50 </a:t>
            </a:r>
            <a:r>
              <a:rPr lang="en-GB" b="1" dirty="0" err="1">
                <a:solidFill>
                  <a:schemeClr val="tx1"/>
                </a:solidFill>
              </a:rPr>
              <a:t>террористов</a:t>
            </a:r>
            <a:r>
              <a:rPr lang="en-GB" b="1" dirty="0">
                <a:solidFill>
                  <a:schemeClr val="tx1"/>
                </a:solidFill>
              </a:rPr>
              <a:t> – 32 </a:t>
            </a:r>
            <a:r>
              <a:rPr lang="en-GB" b="1" dirty="0" err="1">
                <a:solidFill>
                  <a:schemeClr val="tx1"/>
                </a:solidFill>
              </a:rPr>
              <a:t>мужчин</a:t>
            </a:r>
            <a:r>
              <a:rPr lang="en-GB" b="1" dirty="0">
                <a:solidFill>
                  <a:schemeClr val="tx1"/>
                </a:solidFill>
              </a:rPr>
              <a:t> и 18 </a:t>
            </a:r>
            <a:r>
              <a:rPr lang="en-GB" b="1" dirty="0" err="1">
                <a:solidFill>
                  <a:schemeClr val="tx1"/>
                </a:solidFill>
              </a:rPr>
              <a:t>женщин</a:t>
            </a:r>
            <a:r>
              <a:rPr lang="en-GB" b="1" dirty="0">
                <a:solidFill>
                  <a:schemeClr val="tx1"/>
                </a:solidFill>
              </a:rPr>
              <a:t>. 117 </a:t>
            </a:r>
            <a:r>
              <a:rPr lang="en-GB" b="1" dirty="0" err="1">
                <a:solidFill>
                  <a:schemeClr val="tx1"/>
                </a:solidFill>
              </a:rPr>
              <a:t>заложников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погибли</a:t>
            </a:r>
            <a:r>
              <a:rPr lang="en-GB" b="1" dirty="0">
                <a:solidFill>
                  <a:schemeClr val="tx1"/>
                </a:solidFill>
              </a:rPr>
              <a:t>. </a:t>
            </a:r>
          </a:p>
          <a:p>
            <a:pPr marL="363538" indent="-282575" algn="just">
              <a:spcBef>
                <a:spcPts val="500"/>
              </a:spcBef>
              <a:buClr>
                <a:srgbClr val="99FF99"/>
              </a:buClr>
              <a:buSzPct val="80000"/>
              <a:tabLst>
                <a:tab pos="363538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b="1" dirty="0">
                <a:solidFill>
                  <a:schemeClr val="tx1"/>
                </a:solidFill>
              </a:rPr>
              <a:t>	28 </a:t>
            </a:r>
            <a:r>
              <a:rPr lang="en-GB" b="1" dirty="0" err="1">
                <a:solidFill>
                  <a:schemeClr val="tx1"/>
                </a:solidFill>
              </a:rPr>
              <a:t>октября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был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объявлен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день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err="1">
                <a:solidFill>
                  <a:schemeClr val="tx1"/>
                </a:solidFill>
              </a:rPr>
              <a:t>траура</a:t>
            </a:r>
            <a:r>
              <a:rPr lang="en-GB" b="1" dirty="0">
                <a:solidFill>
                  <a:schemeClr val="tx1"/>
                </a:solidFill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71501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0"/>
            <a:ext cx="7772400" cy="1470025"/>
          </a:xfrm>
        </p:spPr>
        <p:txBody>
          <a:bodyPr/>
          <a:lstStyle/>
          <a:p>
            <a:r>
              <a:rPr lang="en-GB" b="1" dirty="0" err="1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Террористический</a:t>
            </a:r>
            <a:r>
              <a:rPr lang="en-GB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GB" b="1" dirty="0" err="1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акт</a:t>
            </a:r>
            <a:r>
              <a:rPr lang="en-GB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GB" b="1" dirty="0" err="1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на</a:t>
            </a:r>
            <a:r>
              <a:rPr lang="en-GB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GB" b="1" dirty="0" err="1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Тушинском</a:t>
            </a:r>
            <a:r>
              <a:rPr lang="en-GB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GB" b="1" dirty="0" err="1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аэродроме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556792"/>
            <a:ext cx="8640960" cy="5301208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GB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n-GB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GB" sz="3600" b="1" dirty="0" smtClean="0">
                <a:solidFill>
                  <a:schemeClr val="tx1"/>
                </a:solidFill>
              </a:rPr>
              <a:t>05 </a:t>
            </a:r>
            <a:r>
              <a:rPr lang="en-GB" sz="3600" b="1" dirty="0" err="1" smtClean="0">
                <a:solidFill>
                  <a:schemeClr val="tx1"/>
                </a:solidFill>
              </a:rPr>
              <a:t>июля</a:t>
            </a:r>
            <a:r>
              <a:rPr lang="en-GB" sz="3600" b="1" dirty="0" smtClean="0">
                <a:solidFill>
                  <a:schemeClr val="tx1"/>
                </a:solidFill>
              </a:rPr>
              <a:t> 2003 </a:t>
            </a:r>
            <a:r>
              <a:rPr lang="en-GB" sz="3600" b="1" dirty="0" err="1" smtClean="0">
                <a:solidFill>
                  <a:schemeClr val="tx1"/>
                </a:solidFill>
              </a:rPr>
              <a:t>года</a:t>
            </a:r>
            <a:r>
              <a:rPr lang="en-GB" sz="3600" b="1" dirty="0" smtClean="0">
                <a:solidFill>
                  <a:schemeClr val="tx1"/>
                </a:solidFill>
              </a:rPr>
              <a:t> в </a:t>
            </a:r>
            <a:r>
              <a:rPr lang="en-GB" sz="3600" b="1" dirty="0" err="1" smtClean="0">
                <a:solidFill>
                  <a:schemeClr val="tx1"/>
                </a:solidFill>
              </a:rPr>
              <a:t>Москве</a:t>
            </a:r>
            <a:r>
              <a:rPr lang="en-GB" sz="3600" b="1" dirty="0" smtClean="0">
                <a:solidFill>
                  <a:schemeClr val="tx1"/>
                </a:solidFill>
              </a:rPr>
              <a:t> </a:t>
            </a:r>
            <a:r>
              <a:rPr lang="en-GB" sz="3600" b="1" dirty="0" err="1" smtClean="0">
                <a:solidFill>
                  <a:schemeClr val="tx1"/>
                </a:solidFill>
              </a:rPr>
              <a:t>был</a:t>
            </a:r>
            <a:r>
              <a:rPr lang="en-GB" sz="3600" b="1" dirty="0" smtClean="0">
                <a:solidFill>
                  <a:schemeClr val="tx1"/>
                </a:solidFill>
              </a:rPr>
              <a:t> </a:t>
            </a:r>
            <a:r>
              <a:rPr lang="en-GB" sz="3600" b="1" dirty="0" err="1" smtClean="0">
                <a:solidFill>
                  <a:schemeClr val="tx1"/>
                </a:solidFill>
              </a:rPr>
              <a:t>совершён</a:t>
            </a:r>
            <a:r>
              <a:rPr lang="en-GB" sz="3600" b="1" dirty="0" smtClean="0">
                <a:solidFill>
                  <a:schemeClr val="tx1"/>
                </a:solidFill>
              </a:rPr>
              <a:t> </a:t>
            </a:r>
            <a:r>
              <a:rPr lang="en-GB" sz="3600" b="1" dirty="0" err="1" smtClean="0">
                <a:solidFill>
                  <a:schemeClr val="tx1"/>
                </a:solidFill>
              </a:rPr>
              <a:t>террористический</a:t>
            </a:r>
            <a:r>
              <a:rPr lang="en-GB" sz="3600" b="1" dirty="0" smtClean="0">
                <a:solidFill>
                  <a:schemeClr val="tx1"/>
                </a:solidFill>
              </a:rPr>
              <a:t> </a:t>
            </a:r>
            <a:r>
              <a:rPr lang="en-GB" sz="3600" b="1" dirty="0" err="1" smtClean="0">
                <a:solidFill>
                  <a:schemeClr val="tx1"/>
                </a:solidFill>
              </a:rPr>
              <a:t>акт</a:t>
            </a:r>
            <a:r>
              <a:rPr lang="en-GB" sz="3600" b="1" dirty="0" smtClean="0">
                <a:solidFill>
                  <a:schemeClr val="tx1"/>
                </a:solidFill>
              </a:rPr>
              <a:t>: у </a:t>
            </a:r>
            <a:r>
              <a:rPr lang="en-GB" sz="3600" b="1" dirty="0" err="1" smtClean="0">
                <a:solidFill>
                  <a:schemeClr val="tx1"/>
                </a:solidFill>
              </a:rPr>
              <a:t>входа</a:t>
            </a:r>
            <a:r>
              <a:rPr lang="en-GB" sz="3600" b="1" dirty="0" smtClean="0">
                <a:solidFill>
                  <a:schemeClr val="tx1"/>
                </a:solidFill>
              </a:rPr>
              <a:t> </a:t>
            </a:r>
            <a:r>
              <a:rPr lang="en-GB" sz="3600" b="1" dirty="0" err="1" smtClean="0">
                <a:solidFill>
                  <a:schemeClr val="tx1"/>
                </a:solidFill>
              </a:rPr>
              <a:t>на</a:t>
            </a:r>
            <a:r>
              <a:rPr lang="en-GB" sz="3600" b="1" dirty="0" smtClean="0">
                <a:solidFill>
                  <a:schemeClr val="tx1"/>
                </a:solidFill>
              </a:rPr>
              <a:t> </a:t>
            </a:r>
            <a:r>
              <a:rPr lang="en-GB" sz="3600" b="1" dirty="0" err="1" smtClean="0">
                <a:solidFill>
                  <a:schemeClr val="tx1"/>
                </a:solidFill>
              </a:rPr>
              <a:t>Тушинский</a:t>
            </a:r>
            <a:r>
              <a:rPr lang="en-GB" sz="3600" b="1" dirty="0" smtClean="0">
                <a:solidFill>
                  <a:schemeClr val="tx1"/>
                </a:solidFill>
              </a:rPr>
              <a:t> </a:t>
            </a:r>
            <a:r>
              <a:rPr lang="en-GB" sz="3600" b="1" dirty="0" err="1" smtClean="0">
                <a:solidFill>
                  <a:schemeClr val="tx1"/>
                </a:solidFill>
              </a:rPr>
              <a:t>аэродром</a:t>
            </a:r>
            <a:r>
              <a:rPr lang="en-GB" sz="3600" b="1" dirty="0" smtClean="0">
                <a:solidFill>
                  <a:schemeClr val="tx1"/>
                </a:solidFill>
              </a:rPr>
              <a:t>, </a:t>
            </a:r>
            <a:r>
              <a:rPr lang="en-GB" sz="3600" b="1" dirty="0" err="1" smtClean="0">
                <a:solidFill>
                  <a:schemeClr val="tx1"/>
                </a:solidFill>
              </a:rPr>
              <a:t>где</a:t>
            </a:r>
            <a:r>
              <a:rPr lang="en-GB" sz="3600" b="1" dirty="0" smtClean="0">
                <a:solidFill>
                  <a:schemeClr val="tx1"/>
                </a:solidFill>
              </a:rPr>
              <a:t> в </a:t>
            </a:r>
            <a:r>
              <a:rPr lang="en-GB" sz="3600" b="1" dirty="0" err="1" smtClean="0">
                <a:solidFill>
                  <a:schemeClr val="tx1"/>
                </a:solidFill>
              </a:rPr>
              <a:t>это</a:t>
            </a:r>
            <a:r>
              <a:rPr lang="en-GB" sz="3600" b="1" dirty="0" smtClean="0">
                <a:solidFill>
                  <a:schemeClr val="tx1"/>
                </a:solidFill>
              </a:rPr>
              <a:t> </a:t>
            </a:r>
            <a:r>
              <a:rPr lang="en-GB" sz="3600" b="1" dirty="0" err="1" smtClean="0">
                <a:solidFill>
                  <a:schemeClr val="tx1"/>
                </a:solidFill>
              </a:rPr>
              <a:t>время</a:t>
            </a:r>
            <a:r>
              <a:rPr lang="en-GB" sz="3600" b="1" dirty="0" smtClean="0">
                <a:solidFill>
                  <a:schemeClr val="tx1"/>
                </a:solidFill>
              </a:rPr>
              <a:t> </a:t>
            </a:r>
            <a:r>
              <a:rPr lang="en-GB" sz="3600" b="1" dirty="0" err="1" smtClean="0">
                <a:solidFill>
                  <a:schemeClr val="tx1"/>
                </a:solidFill>
              </a:rPr>
              <a:t>проходил</a:t>
            </a:r>
            <a:r>
              <a:rPr lang="en-GB" sz="3600" b="1" dirty="0" smtClean="0">
                <a:solidFill>
                  <a:schemeClr val="tx1"/>
                </a:solidFill>
              </a:rPr>
              <a:t> </a:t>
            </a:r>
            <a:r>
              <a:rPr lang="en-GB" sz="3600" b="1" dirty="0" err="1" smtClean="0">
                <a:solidFill>
                  <a:schemeClr val="tx1"/>
                </a:solidFill>
              </a:rPr>
              <a:t>рок-фестиваль</a:t>
            </a:r>
            <a:r>
              <a:rPr lang="en-GB" sz="3600" b="1" dirty="0" smtClean="0">
                <a:solidFill>
                  <a:schemeClr val="tx1"/>
                </a:solidFill>
              </a:rPr>
              <a:t> «</a:t>
            </a:r>
            <a:r>
              <a:rPr lang="en-GB" sz="3600" b="1" dirty="0" err="1" smtClean="0">
                <a:solidFill>
                  <a:schemeClr val="tx1"/>
                </a:solidFill>
              </a:rPr>
              <a:t>Крылья</a:t>
            </a:r>
            <a:r>
              <a:rPr lang="en-GB" sz="3600" b="1" dirty="0" smtClean="0">
                <a:solidFill>
                  <a:schemeClr val="tx1"/>
                </a:solidFill>
              </a:rPr>
              <a:t>», </a:t>
            </a:r>
            <a:r>
              <a:rPr lang="en-GB" sz="3600" b="1" dirty="0" err="1" smtClean="0">
                <a:solidFill>
                  <a:schemeClr val="tx1"/>
                </a:solidFill>
              </a:rPr>
              <a:t>были</a:t>
            </a:r>
            <a:r>
              <a:rPr lang="en-GB" sz="3600" b="1" dirty="0" smtClean="0">
                <a:solidFill>
                  <a:schemeClr val="tx1"/>
                </a:solidFill>
              </a:rPr>
              <a:t> </a:t>
            </a:r>
            <a:r>
              <a:rPr lang="en-GB" sz="3600" b="1" dirty="0" err="1" smtClean="0">
                <a:solidFill>
                  <a:schemeClr val="tx1"/>
                </a:solidFill>
              </a:rPr>
              <a:t>взорваны</a:t>
            </a:r>
            <a:r>
              <a:rPr lang="en-GB" sz="3600" b="1" dirty="0" smtClean="0">
                <a:solidFill>
                  <a:schemeClr val="tx1"/>
                </a:solidFill>
              </a:rPr>
              <a:t> </a:t>
            </a:r>
            <a:r>
              <a:rPr lang="en-GB" sz="3600" b="1" dirty="0" err="1" smtClean="0">
                <a:solidFill>
                  <a:schemeClr val="tx1"/>
                </a:solidFill>
              </a:rPr>
              <a:t>две</a:t>
            </a:r>
            <a:r>
              <a:rPr lang="en-GB" sz="3600" b="1" dirty="0" smtClean="0">
                <a:solidFill>
                  <a:schemeClr val="tx1"/>
                </a:solidFill>
              </a:rPr>
              <a:t> </a:t>
            </a:r>
            <a:r>
              <a:rPr lang="en-GB" sz="3600" b="1" dirty="0" err="1" smtClean="0">
                <a:solidFill>
                  <a:schemeClr val="tx1"/>
                </a:solidFill>
              </a:rPr>
              <a:t>бомбы</a:t>
            </a:r>
            <a:r>
              <a:rPr lang="en-GB" sz="3600" b="1" dirty="0" smtClean="0">
                <a:solidFill>
                  <a:schemeClr val="tx1"/>
                </a:solidFill>
              </a:rPr>
              <a:t>. </a:t>
            </a:r>
            <a:r>
              <a:rPr lang="en-GB" sz="3600" b="1" dirty="0" err="1" smtClean="0">
                <a:solidFill>
                  <a:schemeClr val="tx1"/>
                </a:solidFill>
              </a:rPr>
              <a:t>Взрывы</a:t>
            </a:r>
            <a:r>
              <a:rPr lang="en-GB" sz="3600" b="1" dirty="0" smtClean="0">
                <a:solidFill>
                  <a:schemeClr val="tx1"/>
                </a:solidFill>
              </a:rPr>
              <a:t> </a:t>
            </a:r>
            <a:r>
              <a:rPr lang="en-GB" sz="3600" b="1" dirty="0" err="1" smtClean="0">
                <a:solidFill>
                  <a:schemeClr val="tx1"/>
                </a:solidFill>
              </a:rPr>
              <a:t>произвели</a:t>
            </a:r>
            <a:r>
              <a:rPr lang="en-GB" sz="3600" b="1" dirty="0" smtClean="0">
                <a:solidFill>
                  <a:schemeClr val="tx1"/>
                </a:solidFill>
              </a:rPr>
              <a:t> </a:t>
            </a:r>
            <a:r>
              <a:rPr lang="en-GB" sz="3600" b="1" dirty="0" err="1" smtClean="0">
                <a:solidFill>
                  <a:schemeClr val="tx1"/>
                </a:solidFill>
              </a:rPr>
              <a:t>две</a:t>
            </a:r>
            <a:r>
              <a:rPr lang="en-GB" sz="3600" b="1" dirty="0" smtClean="0">
                <a:solidFill>
                  <a:schemeClr val="tx1"/>
                </a:solidFill>
              </a:rPr>
              <a:t> </a:t>
            </a:r>
            <a:r>
              <a:rPr lang="en-GB" sz="3600" b="1" dirty="0" err="1" smtClean="0">
                <a:solidFill>
                  <a:schemeClr val="tx1"/>
                </a:solidFill>
              </a:rPr>
              <a:t>террористки-смертницы</a:t>
            </a:r>
            <a:r>
              <a:rPr lang="en-GB" sz="3600" b="1" dirty="0" smtClean="0">
                <a:solidFill>
                  <a:schemeClr val="tx1"/>
                </a:solidFill>
              </a:rPr>
              <a:t>. </a:t>
            </a:r>
            <a:r>
              <a:rPr lang="en-GB" sz="3600" b="1" dirty="0" err="1" smtClean="0">
                <a:solidFill>
                  <a:schemeClr val="tx1"/>
                </a:solidFill>
              </a:rPr>
              <a:t>По</a:t>
            </a:r>
            <a:r>
              <a:rPr lang="en-GB" sz="3600" b="1" dirty="0" smtClean="0">
                <a:solidFill>
                  <a:schemeClr val="tx1"/>
                </a:solidFill>
              </a:rPr>
              <a:t> </a:t>
            </a:r>
            <a:r>
              <a:rPr lang="en-GB" sz="3600" b="1" dirty="0" err="1" smtClean="0">
                <a:solidFill>
                  <a:schemeClr val="tx1"/>
                </a:solidFill>
              </a:rPr>
              <a:t>официальным</a:t>
            </a:r>
            <a:r>
              <a:rPr lang="en-GB" sz="3600" b="1" dirty="0" smtClean="0">
                <a:solidFill>
                  <a:schemeClr val="tx1"/>
                </a:solidFill>
              </a:rPr>
              <a:t> </a:t>
            </a:r>
            <a:r>
              <a:rPr lang="en-GB" sz="3600" b="1" dirty="0" err="1" smtClean="0">
                <a:solidFill>
                  <a:schemeClr val="tx1"/>
                </a:solidFill>
              </a:rPr>
              <a:t>данным</a:t>
            </a:r>
            <a:r>
              <a:rPr lang="en-GB" sz="3600" b="1" dirty="0" smtClean="0">
                <a:solidFill>
                  <a:schemeClr val="tx1"/>
                </a:solidFill>
              </a:rPr>
              <a:t> </a:t>
            </a:r>
            <a:r>
              <a:rPr lang="en-GB" sz="3600" b="1" dirty="0" err="1" smtClean="0">
                <a:solidFill>
                  <a:schemeClr val="tx1"/>
                </a:solidFill>
              </a:rPr>
              <a:t>погибло</a:t>
            </a:r>
            <a:r>
              <a:rPr lang="en-GB" sz="3600" b="1" dirty="0" smtClean="0">
                <a:solidFill>
                  <a:schemeClr val="tx1"/>
                </a:solidFill>
              </a:rPr>
              <a:t> 13 и </a:t>
            </a:r>
            <a:r>
              <a:rPr lang="en-GB" sz="3600" b="1" dirty="0" err="1" smtClean="0">
                <a:solidFill>
                  <a:schemeClr val="tx1"/>
                </a:solidFill>
              </a:rPr>
              <a:t>ранено</a:t>
            </a:r>
            <a:r>
              <a:rPr lang="en-GB" sz="3600" b="1" dirty="0" smtClean="0">
                <a:solidFill>
                  <a:schemeClr val="tx1"/>
                </a:solidFill>
              </a:rPr>
              <a:t> 59 </a:t>
            </a:r>
            <a:r>
              <a:rPr lang="en-GB" sz="3600" b="1" dirty="0" err="1" smtClean="0">
                <a:solidFill>
                  <a:schemeClr val="tx1"/>
                </a:solidFill>
              </a:rPr>
              <a:t>человек</a:t>
            </a:r>
            <a:r>
              <a:rPr lang="en-GB" sz="3600" b="1" dirty="0" smtClean="0">
                <a:solidFill>
                  <a:schemeClr val="tx1"/>
                </a:solidFill>
              </a:rPr>
              <a:t>. </a:t>
            </a:r>
            <a:r>
              <a:rPr lang="en-GB" sz="3600" b="1" dirty="0" err="1" smtClean="0">
                <a:solidFill>
                  <a:schemeClr val="tx1"/>
                </a:solidFill>
              </a:rPr>
              <a:t>Больших</a:t>
            </a:r>
            <a:r>
              <a:rPr lang="en-GB" sz="3600" b="1" dirty="0" smtClean="0">
                <a:solidFill>
                  <a:schemeClr val="tx1"/>
                </a:solidFill>
              </a:rPr>
              <a:t> </a:t>
            </a:r>
            <a:r>
              <a:rPr lang="en-GB" sz="3600" b="1" dirty="0" err="1" smtClean="0">
                <a:solidFill>
                  <a:schemeClr val="tx1"/>
                </a:solidFill>
              </a:rPr>
              <a:t>жертв</a:t>
            </a:r>
            <a:r>
              <a:rPr lang="en-GB" sz="3600" b="1" dirty="0" smtClean="0">
                <a:solidFill>
                  <a:schemeClr val="tx1"/>
                </a:solidFill>
              </a:rPr>
              <a:t> </a:t>
            </a:r>
            <a:r>
              <a:rPr lang="en-GB" sz="3600" b="1" dirty="0" err="1" smtClean="0">
                <a:solidFill>
                  <a:schemeClr val="tx1"/>
                </a:solidFill>
              </a:rPr>
              <a:t>удалось</a:t>
            </a:r>
            <a:r>
              <a:rPr lang="en-GB" sz="3600" b="1" dirty="0" smtClean="0">
                <a:solidFill>
                  <a:schemeClr val="tx1"/>
                </a:solidFill>
              </a:rPr>
              <a:t> </a:t>
            </a:r>
            <a:r>
              <a:rPr lang="en-GB" sz="3600" b="1" dirty="0" err="1" smtClean="0">
                <a:solidFill>
                  <a:schemeClr val="tx1"/>
                </a:solidFill>
              </a:rPr>
              <a:t>избежать</a:t>
            </a:r>
            <a:r>
              <a:rPr lang="en-GB" sz="3600" b="1" dirty="0" smtClean="0">
                <a:solidFill>
                  <a:schemeClr val="tx1"/>
                </a:solidFill>
              </a:rPr>
              <a:t> </a:t>
            </a:r>
            <a:r>
              <a:rPr lang="en-GB" sz="3600" b="1" dirty="0" err="1" smtClean="0">
                <a:solidFill>
                  <a:schemeClr val="tx1"/>
                </a:solidFill>
              </a:rPr>
              <a:t>только</a:t>
            </a:r>
            <a:r>
              <a:rPr lang="en-GB" sz="3600" b="1" dirty="0" smtClean="0">
                <a:solidFill>
                  <a:schemeClr val="tx1"/>
                </a:solidFill>
              </a:rPr>
              <a:t> </a:t>
            </a:r>
            <a:r>
              <a:rPr lang="en-GB" sz="3600" b="1" dirty="0" err="1" smtClean="0">
                <a:solidFill>
                  <a:schemeClr val="tx1"/>
                </a:solidFill>
              </a:rPr>
              <a:t>потому</a:t>
            </a:r>
            <a:r>
              <a:rPr lang="en-GB" sz="3600" b="1" dirty="0" smtClean="0">
                <a:solidFill>
                  <a:schemeClr val="tx1"/>
                </a:solidFill>
              </a:rPr>
              <a:t>, </a:t>
            </a:r>
            <a:r>
              <a:rPr lang="en-GB" sz="3600" b="1" dirty="0" err="1" smtClean="0">
                <a:solidFill>
                  <a:schemeClr val="tx1"/>
                </a:solidFill>
              </a:rPr>
              <a:t>что</a:t>
            </a:r>
            <a:r>
              <a:rPr lang="en-GB" sz="3600" b="1" dirty="0" smtClean="0">
                <a:solidFill>
                  <a:schemeClr val="tx1"/>
                </a:solidFill>
              </a:rPr>
              <a:t> </a:t>
            </a:r>
            <a:r>
              <a:rPr lang="en-GB" sz="3600" b="1" dirty="0" err="1" smtClean="0">
                <a:solidFill>
                  <a:schemeClr val="tx1"/>
                </a:solidFill>
              </a:rPr>
              <a:t>охрана</a:t>
            </a:r>
            <a:r>
              <a:rPr lang="en-GB" sz="3600" b="1" dirty="0" smtClean="0">
                <a:solidFill>
                  <a:schemeClr val="tx1"/>
                </a:solidFill>
              </a:rPr>
              <a:t>, </a:t>
            </a:r>
            <a:r>
              <a:rPr lang="en-GB" sz="3600" b="1" dirty="0" err="1" smtClean="0">
                <a:solidFill>
                  <a:schemeClr val="tx1"/>
                </a:solidFill>
              </a:rPr>
              <a:t>заподозрив</a:t>
            </a:r>
            <a:r>
              <a:rPr lang="en-GB" sz="3600" b="1" dirty="0" smtClean="0">
                <a:solidFill>
                  <a:schemeClr val="tx1"/>
                </a:solidFill>
              </a:rPr>
              <a:t> </a:t>
            </a:r>
            <a:r>
              <a:rPr lang="en-GB" sz="3600" b="1" dirty="0" err="1" smtClean="0">
                <a:solidFill>
                  <a:schemeClr val="tx1"/>
                </a:solidFill>
              </a:rPr>
              <a:t>этих</a:t>
            </a:r>
            <a:r>
              <a:rPr lang="en-GB" sz="3600" b="1" dirty="0" smtClean="0">
                <a:solidFill>
                  <a:schemeClr val="tx1"/>
                </a:solidFill>
              </a:rPr>
              <a:t> </a:t>
            </a:r>
            <a:r>
              <a:rPr lang="en-GB" sz="3600" b="1" dirty="0" err="1" smtClean="0">
                <a:solidFill>
                  <a:schemeClr val="tx1"/>
                </a:solidFill>
              </a:rPr>
              <a:t>женщин</a:t>
            </a:r>
            <a:r>
              <a:rPr lang="en-GB" sz="3600" b="1" dirty="0" smtClean="0">
                <a:solidFill>
                  <a:schemeClr val="tx1"/>
                </a:solidFill>
              </a:rPr>
              <a:t>, </a:t>
            </a:r>
            <a:r>
              <a:rPr lang="en-GB" sz="3600" b="1" dirty="0" err="1" smtClean="0">
                <a:solidFill>
                  <a:schemeClr val="tx1"/>
                </a:solidFill>
              </a:rPr>
              <a:t>не</a:t>
            </a:r>
            <a:r>
              <a:rPr lang="en-GB" sz="3600" b="1" dirty="0" smtClean="0">
                <a:solidFill>
                  <a:schemeClr val="tx1"/>
                </a:solidFill>
              </a:rPr>
              <a:t> </a:t>
            </a:r>
            <a:r>
              <a:rPr lang="en-GB" sz="3600" b="1" dirty="0" err="1" smtClean="0">
                <a:solidFill>
                  <a:schemeClr val="tx1"/>
                </a:solidFill>
              </a:rPr>
              <a:t>пропустила</a:t>
            </a:r>
            <a:r>
              <a:rPr lang="en-GB" sz="3600" b="1" dirty="0" smtClean="0">
                <a:solidFill>
                  <a:schemeClr val="tx1"/>
                </a:solidFill>
              </a:rPr>
              <a:t> </a:t>
            </a:r>
            <a:r>
              <a:rPr lang="en-GB" sz="3600" b="1" dirty="0" err="1" smtClean="0">
                <a:solidFill>
                  <a:schemeClr val="tx1"/>
                </a:solidFill>
              </a:rPr>
              <a:t>их</a:t>
            </a:r>
            <a:r>
              <a:rPr lang="en-GB" sz="3600" b="1" dirty="0" smtClean="0">
                <a:solidFill>
                  <a:schemeClr val="tx1"/>
                </a:solidFill>
              </a:rPr>
              <a:t> в </a:t>
            </a:r>
            <a:r>
              <a:rPr lang="en-GB" sz="3600" b="1" dirty="0" err="1" smtClean="0">
                <a:solidFill>
                  <a:schemeClr val="tx1"/>
                </a:solidFill>
              </a:rPr>
              <a:t>толпу</a:t>
            </a:r>
            <a:r>
              <a:rPr lang="en-GB" sz="3600" b="1" dirty="0" smtClean="0">
                <a:solidFill>
                  <a:schemeClr val="tx1"/>
                </a:solidFill>
              </a:rPr>
              <a:t> </a:t>
            </a:r>
            <a:r>
              <a:rPr lang="en-GB" sz="3600" b="1" dirty="0" err="1" smtClean="0">
                <a:solidFill>
                  <a:schemeClr val="tx1"/>
                </a:solidFill>
              </a:rPr>
              <a:t>участников</a:t>
            </a:r>
            <a:r>
              <a:rPr lang="en-GB" sz="3600" b="1" dirty="0" smtClean="0">
                <a:solidFill>
                  <a:schemeClr val="tx1"/>
                </a:solidFill>
              </a:rPr>
              <a:t> </a:t>
            </a:r>
            <a:r>
              <a:rPr lang="en-GB" sz="3600" b="1" dirty="0" err="1" smtClean="0">
                <a:solidFill>
                  <a:schemeClr val="tx1"/>
                </a:solidFill>
              </a:rPr>
              <a:t>фестиваля</a:t>
            </a:r>
            <a:r>
              <a:rPr lang="en-GB" sz="3600" b="1" dirty="0" smtClean="0">
                <a:solidFill>
                  <a:schemeClr val="tx1"/>
                </a:solidFill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507</TotalTime>
  <Words>1102</Words>
  <Application>Microsoft Office PowerPoint</Application>
  <PresentationFormat>Экран (4:3)</PresentationFormat>
  <Paragraphs>82</Paragraphs>
  <Slides>29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Терроризм - угроза обществу</vt:lpstr>
      <vt:lpstr>Слайд 2</vt:lpstr>
      <vt:lpstr>Слайд 3</vt:lpstr>
      <vt:lpstr>История терроризма</vt:lpstr>
      <vt:lpstr>Статистика терроризма </vt:lpstr>
      <vt:lpstr>Захват автобуса с детьми</vt:lpstr>
      <vt:lpstr>Разрушение Всемирного Торгового Центра </vt:lpstr>
      <vt:lpstr>Терроризм в Москве </vt:lpstr>
      <vt:lpstr>Террористический акт на Тушинском аэродроме</vt:lpstr>
      <vt:lpstr>Террористический акт около  гостиницы «Националь» </vt:lpstr>
      <vt:lpstr>Захват заложников в Беслане</vt:lpstr>
      <vt:lpstr>Слайд 12</vt:lpstr>
      <vt:lpstr> </vt:lpstr>
      <vt:lpstr>Слайд 14</vt:lpstr>
      <vt:lpstr>Теракт в Луксоре 10.06.2015 </vt:lpstr>
      <vt:lpstr>Теракт в Тунисе</vt:lpstr>
      <vt:lpstr>Теракты в Турции </vt:lpstr>
      <vt:lpstr>«ФЕДЕРАЛЬНЫЙ ЗАКОН РОССИЙСКОЙ ФЕДЕРАЦИИ О БОРЬБЕ С ТЕРРОРИЗМОМ»  </vt:lpstr>
      <vt:lpstr>Как не стать жертвой теракта</vt:lpstr>
      <vt:lpstr>Слайд 20</vt:lpstr>
      <vt:lpstr>Слайд 21</vt:lpstr>
      <vt:lpstr>Слайд 22</vt:lpstr>
      <vt:lpstr>Что делать, если вы оказались в заложниках?</vt:lpstr>
      <vt:lpstr>Слайд 24</vt:lpstr>
      <vt:lpstr>Слайд 25</vt:lpstr>
      <vt:lpstr>Политики объявляют войну терроризму.</vt:lpstr>
      <vt:lpstr>Слайд 27</vt:lpstr>
      <vt:lpstr>Заключение</vt:lpstr>
      <vt:lpstr>СПАСИБО ЗА ВНИМАНИЕ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DNA7 X86</cp:lastModifiedBy>
  <cp:revision>55</cp:revision>
  <dcterms:created xsi:type="dcterms:W3CDTF">2015-10-18T09:18:17Z</dcterms:created>
  <dcterms:modified xsi:type="dcterms:W3CDTF">2021-05-12T06:14:11Z</dcterms:modified>
</cp:coreProperties>
</file>