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7" r:id="rId2"/>
    <p:sldId id="258" r:id="rId3"/>
    <p:sldId id="324" r:id="rId4"/>
    <p:sldId id="325" r:id="rId5"/>
    <p:sldId id="326" r:id="rId6"/>
    <p:sldId id="327" r:id="rId7"/>
    <p:sldId id="328" r:id="rId8"/>
    <p:sldId id="329" r:id="rId9"/>
    <p:sldId id="330" r:id="rId10"/>
    <p:sldId id="331" r:id="rId11"/>
    <p:sldId id="332" r:id="rId12"/>
    <p:sldId id="333" r:id="rId13"/>
    <p:sldId id="334" r:id="rId14"/>
    <p:sldId id="335" r:id="rId15"/>
    <p:sldId id="336" r:id="rId16"/>
    <p:sldId id="337" r:id="rId17"/>
    <p:sldId id="338" r:id="rId18"/>
    <p:sldId id="339" r:id="rId19"/>
    <p:sldId id="340" r:id="rId20"/>
    <p:sldId id="341" r:id="rId21"/>
    <p:sldId id="342" r:id="rId22"/>
    <p:sldId id="343" r:id="rId23"/>
    <p:sldId id="344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42F04"/>
    <a:srgbClr val="351413"/>
    <a:srgbClr val="212911"/>
    <a:srgbClr val="1A210D"/>
    <a:srgbClr val="460046"/>
    <a:srgbClr val="800080"/>
    <a:srgbClr val="AE5DFF"/>
    <a:srgbClr val="D4D3DF"/>
    <a:srgbClr val="DBD3E5"/>
    <a:srgbClr val="FDE8D7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718" autoAdjust="0"/>
  </p:normalViewPr>
  <p:slideViewPr>
    <p:cSldViewPr>
      <p:cViewPr varScale="1">
        <p:scale>
          <a:sx n="70" d="100"/>
          <a:sy n="70" d="100"/>
        </p:scale>
        <p:origin x="-138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963BEF-93B8-46E2-9E17-1E082CCA5161}" type="datetimeFigureOut">
              <a:rPr lang="ru-RU" smtClean="0"/>
              <a:pPr/>
              <a:t>10.02.2016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6637E2-DC3F-4D12-BC14-6992AC1D16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011743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9413D5-C178-4D2A-87C4-B25D6DF7E349}" type="slidenum">
              <a:rPr lang="ru-RU" smtClean="0"/>
              <a:pPr/>
              <a:t>1</a:t>
            </a:fld>
            <a:endParaRPr lang="ru-RU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10</a:t>
            </a:fld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11</a:t>
            </a:fld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12</a:t>
            </a:fld>
            <a:endParaRPr 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13</a:t>
            </a:fld>
            <a:endParaRPr lang="ru-R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14</a:t>
            </a:fld>
            <a:endParaRPr lang="ru-RU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15</a:t>
            </a:fld>
            <a:endParaRPr lang="ru-RU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16</a:t>
            </a:fld>
            <a:endParaRPr lang="ru-RU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17</a:t>
            </a:fld>
            <a:endParaRPr lang="ru-RU" dirty="0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18</a:t>
            </a:fld>
            <a:endParaRPr lang="ru-RU" dirty="0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19</a:t>
            </a:fld>
            <a:endParaRPr lang="ru-RU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D415503-F96C-444A-9BF1-735A2AC34F68}" type="slidenum">
              <a:rPr lang="ru-RU" smtClean="0"/>
              <a:pPr/>
              <a:t>2</a:t>
            </a:fld>
            <a:endParaRPr lang="ru-RU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20</a:t>
            </a:fld>
            <a:endParaRPr lang="ru-RU" dirty="0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21</a:t>
            </a:fld>
            <a:endParaRPr lang="ru-RU" dirty="0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22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3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4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5</a:t>
            </a:fld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6</a:t>
            </a:fld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7</a:t>
            </a:fld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8</a:t>
            </a:fld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9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10.02.2016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10.02.2016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10.02.2016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10.02.2016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10.02.2016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10.02.2016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10.02.2016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10.02.2016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10.02.2016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10.02.2016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10.02.2016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032C04-C30A-4CC7-ACC3-8D07A76C134E}" type="datetimeFigureOut">
              <a:rPr lang="ru-RU" smtClean="0"/>
              <a:pPr/>
              <a:t>10.02.2016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slide" Target="slide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slide" Target="slide2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slide" Target="slide2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6.jpe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slide" Target="slide2.xml"/><Relationship Id="rId4" Type="http://schemas.openxmlformats.org/officeDocument/2006/relationships/image" Target="../media/image9.png"/><Relationship Id="rId9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slide" Target="slide2.xml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slide" Target="slide2.xml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slide" Target="slide2.xml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slide" Target="slide2.xml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slide" Target="slide2.xml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slide" Target="slide2.xml"/><Relationship Id="rId4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slide" Target="slide2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slide" Target="slide12.xml"/><Relationship Id="rId18" Type="http://schemas.openxmlformats.org/officeDocument/2006/relationships/slide" Target="slide17.xml"/><Relationship Id="rId26" Type="http://schemas.openxmlformats.org/officeDocument/2006/relationships/image" Target="../media/image8.png"/><Relationship Id="rId3" Type="http://schemas.openxmlformats.org/officeDocument/2006/relationships/image" Target="../media/image2.jpeg"/><Relationship Id="rId21" Type="http://schemas.openxmlformats.org/officeDocument/2006/relationships/slide" Target="slide20.xml"/><Relationship Id="rId7" Type="http://schemas.openxmlformats.org/officeDocument/2006/relationships/slide" Target="slide6.xml"/><Relationship Id="rId12" Type="http://schemas.openxmlformats.org/officeDocument/2006/relationships/slide" Target="slide11.xml"/><Relationship Id="rId17" Type="http://schemas.openxmlformats.org/officeDocument/2006/relationships/slide" Target="slide16.xml"/><Relationship Id="rId25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6" Type="http://schemas.openxmlformats.org/officeDocument/2006/relationships/slide" Target="slide15.xml"/><Relationship Id="rId20" Type="http://schemas.openxmlformats.org/officeDocument/2006/relationships/slide" Target="slide19.xml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11" Type="http://schemas.openxmlformats.org/officeDocument/2006/relationships/slide" Target="slide10.xml"/><Relationship Id="rId24" Type="http://schemas.openxmlformats.org/officeDocument/2006/relationships/image" Target="../media/image6.png"/><Relationship Id="rId5" Type="http://schemas.openxmlformats.org/officeDocument/2006/relationships/slide" Target="slide4.xml"/><Relationship Id="rId15" Type="http://schemas.openxmlformats.org/officeDocument/2006/relationships/slide" Target="slide14.xml"/><Relationship Id="rId23" Type="http://schemas.openxmlformats.org/officeDocument/2006/relationships/slide" Target="slide22.xml"/><Relationship Id="rId10" Type="http://schemas.openxmlformats.org/officeDocument/2006/relationships/slide" Target="slide9.xml"/><Relationship Id="rId19" Type="http://schemas.openxmlformats.org/officeDocument/2006/relationships/slide" Target="slide18.xml"/><Relationship Id="rId4" Type="http://schemas.openxmlformats.org/officeDocument/2006/relationships/slide" Target="slide3.xml"/><Relationship Id="rId9" Type="http://schemas.openxmlformats.org/officeDocument/2006/relationships/slide" Target="slide8.xml"/><Relationship Id="rId14" Type="http://schemas.openxmlformats.org/officeDocument/2006/relationships/slide" Target="slide13.xml"/><Relationship Id="rId22" Type="http://schemas.openxmlformats.org/officeDocument/2006/relationships/slide" Target="slide2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slide" Target="slide2.xml"/><Relationship Id="rId4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slide" Target="slide2.xml"/><Relationship Id="rId4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slide" Target="slide2.xml"/><Relationship Id="rId4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elenaranko.ucoz.ru/" TargetMode="Externa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slide" Target="slide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slide" Target="slide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slide" Target="slide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slide" Target="slide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.jpeg"/><Relationship Id="rId7" Type="http://schemas.openxmlformats.org/officeDocument/2006/relationships/image" Target="../media/image14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0.png"/><Relationship Id="rId4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slide" Target="slide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slide" Target="slide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Рисунок18.png">
            <a:hlinkClick r:id="" action="ppaction://noaction"/>
          </p:cNvPr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1691680" y="6237312"/>
            <a:ext cx="1606332" cy="360040"/>
          </a:xfrm>
          <a:prstGeom prst="rect">
            <a:avLst/>
          </a:prstGeom>
        </p:spPr>
      </p:pic>
      <p:pic>
        <p:nvPicPr>
          <p:cNvPr id="12" name="Рисунок 11" descr="Рисунок19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5868144" y="6237312"/>
            <a:ext cx="2700300" cy="36004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123728" y="260648"/>
            <a:ext cx="6768752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Узнай свой край</a:t>
            </a:r>
            <a:endParaRPr lang="ru-RU" sz="6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Елена\Desktop\Безимени-1.png"/>
          <p:cNvPicPr>
            <a:picLocks noChangeAspect="1" noChangeArrowheads="1"/>
          </p:cNvPicPr>
          <p:nvPr/>
        </p:nvPicPr>
        <p:blipFill>
          <a:blip r:embed="rId7" cstate="screen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444208" y="2416324"/>
            <a:ext cx="1174526" cy="2160240"/>
          </a:xfrm>
          <a:prstGeom prst="rect">
            <a:avLst/>
          </a:prstGeom>
          <a:noFill/>
        </p:spPr>
      </p:pic>
      <p:pic>
        <p:nvPicPr>
          <p:cNvPr id="8" name="Picture 2" descr="C:\Users\Елена\Desktop\Безимени-1.png"/>
          <p:cNvPicPr>
            <a:picLocks noChangeAspect="1" noChangeArrowheads="1"/>
          </p:cNvPicPr>
          <p:nvPr/>
        </p:nvPicPr>
        <p:blipFill>
          <a:blip r:embed="rId7" cstate="screen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2710749" y="2420888"/>
            <a:ext cx="1174526" cy="216024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539552" y="4797152"/>
            <a:ext cx="763284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Федеральный заказник охраняется на уровне государства, региональный – на уровне областей, республик, краев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1259632" y="1772816"/>
            <a:ext cx="6696744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Чем отличается федеральный заказник от регионального? Приведите примеры заказников на территории Красноярского края</a:t>
            </a: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screen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365664" y="2501165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>
            <a:duotone>
              <a:schemeClr val="accent2">
                <a:shade val="45000"/>
                <a:satMod val="135000"/>
              </a:schemeClr>
              <a:prstClr val="white"/>
            </a:duotone>
            <a:lum bright="-10000"/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51937"/>
            <a:ext cx="5832648" cy="584775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351413"/>
                  </a:solidFill>
                </a:ln>
                <a:gradFill flip="none" rotWithShape="1"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18900000" scaled="1"/>
                  <a:tileRect/>
                </a:gradFill>
                <a:latin typeface="Times New Roman" pitchFamily="18" charset="0"/>
                <a:cs typeface="Times New Roman" pitchFamily="18" charset="0"/>
              </a:rPr>
              <a:t>Заповедный край</a:t>
            </a:r>
            <a:endParaRPr lang="ru-RU" sz="3200" b="1" spc="50" dirty="0">
              <a:ln w="11430">
                <a:solidFill>
                  <a:srgbClr val="351413"/>
                </a:solidFill>
              </a:ln>
              <a:gradFill flip="none" rotWithShape="1"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18900000" scaled="1"/>
                <a:tileRect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351413"/>
                  </a:solidFill>
                </a:ln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30</a:t>
            </a:r>
            <a:endParaRPr lang="ru-RU" sz="3200" b="1" spc="50" dirty="0">
              <a:ln w="11430">
                <a:solidFill>
                  <a:srgbClr val="351413"/>
                </a:solidFill>
              </a:ln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screen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365664" y="2420888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>
            <a:duotone>
              <a:schemeClr val="accent2">
                <a:shade val="45000"/>
                <a:satMod val="135000"/>
              </a:schemeClr>
              <a:prstClr val="white"/>
            </a:duotone>
            <a:lum bright="-10000"/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51937"/>
            <a:ext cx="5832648" cy="584775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351413"/>
                  </a:solidFill>
                </a:ln>
                <a:gradFill flip="none" rotWithShape="1"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18900000" scaled="1"/>
                  <a:tileRect/>
                </a:gradFill>
                <a:latin typeface="Times New Roman" pitchFamily="18" charset="0"/>
                <a:cs typeface="Times New Roman" pitchFamily="18" charset="0"/>
              </a:rPr>
              <a:t>Заповедный край</a:t>
            </a:r>
            <a:endParaRPr lang="ru-RU" sz="3200" b="1" spc="50" dirty="0">
              <a:ln w="11430">
                <a:solidFill>
                  <a:srgbClr val="351413"/>
                </a:solidFill>
              </a:ln>
              <a:gradFill flip="none" rotWithShape="1"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18900000" scaled="1"/>
                <a:tileRect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351413"/>
                  </a:solidFill>
                </a:ln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40</a:t>
            </a:r>
            <a:endParaRPr lang="ru-RU" sz="3200" b="1" spc="50" dirty="0">
              <a:ln w="11430">
                <a:solidFill>
                  <a:srgbClr val="351413"/>
                </a:solidFill>
              </a:ln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71600" y="1412776"/>
            <a:ext cx="7344816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i="1" dirty="0" smtClean="0">
                <a:latin typeface="Georgia" pitchFamily="18" charset="0"/>
              </a:rPr>
              <a:t>О каком хребте сложена эта легенда.</a:t>
            </a:r>
          </a:p>
          <a:p>
            <a:r>
              <a:rPr lang="ru-RU" sz="2000" dirty="0" smtClean="0">
                <a:latin typeface="Georgia" pitchFamily="18" charset="0"/>
              </a:rPr>
              <a:t>И решил Батыр однажды, что жить ему надо на небе, среди богов. И так захотелось ему божьей жизнью пожить, что забрался он на самую высокую гору, протянул вверх руки и крикнул: "Эй вы, Боги! Посмотрите на меня, Батыра! Я умен, я красив, я достоин, жить рядом с вами". Разгневались боги, услышав горделивую речь простого смертного, обратили его в камень и низвергли в тартарары. А в назидание будущим поколениям оставили руку гордеца на земле - пальцы-скалы, которые и по сей день тянутся к небу..."</a:t>
            </a:r>
          </a:p>
          <a:p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1475656" y="5589240"/>
            <a:ext cx="56886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i="1" dirty="0" err="1" smtClean="0">
                <a:latin typeface="Georgia" pitchFamily="18" charset="0"/>
              </a:rPr>
              <a:t>Ергаки</a:t>
            </a:r>
            <a:endParaRPr lang="ru-RU" sz="4000" i="1" dirty="0">
              <a:latin typeface="Georgia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123728" y="1628800"/>
            <a:ext cx="6696744" cy="1040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endParaRPr lang="ru-RU" sz="2800" dirty="0" smtClean="0">
              <a:latin typeface="Georgia" pitchFamily="18" charset="0"/>
            </a:endParaRPr>
          </a:p>
          <a:p>
            <a:pPr algn="ctr">
              <a:spcBef>
                <a:spcPct val="20000"/>
              </a:spcBef>
            </a:pPr>
            <a:endParaRPr lang="ru-RU" sz="2800" dirty="0" smtClean="0">
              <a:latin typeface="Georgia" pitchFamily="18" charset="0"/>
            </a:endParaRP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screen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271692" y="2812036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>
            <a:duotone>
              <a:schemeClr val="accent2">
                <a:shade val="45000"/>
                <a:satMod val="135000"/>
              </a:schemeClr>
              <a:prstClr val="white"/>
            </a:duotone>
            <a:lum bright="-10000"/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51937"/>
            <a:ext cx="5832648" cy="584775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351413"/>
                  </a:solidFill>
                </a:ln>
                <a:gradFill flip="none" rotWithShape="1"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18900000" scaled="1"/>
                  <a:tileRect/>
                </a:gradFill>
                <a:latin typeface="Times New Roman" pitchFamily="18" charset="0"/>
                <a:cs typeface="Times New Roman" pitchFamily="18" charset="0"/>
              </a:rPr>
              <a:t>Заповедный край</a:t>
            </a:r>
            <a:endParaRPr lang="ru-RU" sz="3200" b="1" spc="50" dirty="0">
              <a:ln w="11430">
                <a:solidFill>
                  <a:srgbClr val="351413"/>
                </a:solidFill>
              </a:ln>
              <a:gradFill flip="none" rotWithShape="1"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18900000" scaled="1"/>
                <a:tileRect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351413"/>
                  </a:solidFill>
                </a:ln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50</a:t>
            </a:r>
            <a:endParaRPr lang="ru-RU" sz="3200" b="1" spc="50" dirty="0">
              <a:ln w="11430">
                <a:solidFill>
                  <a:srgbClr val="351413"/>
                </a:solidFill>
              </a:ln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23728" y="1628800"/>
            <a:ext cx="53285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Georgia" pitchFamily="18" charset="0"/>
              </a:rPr>
              <a:t>Какой заповедник в  нашем крае нужно посетить, чтобы понаблюдать места гнездования птиц:  черной казарки, белой и розовой чайки, куликов, чистиков, гаги.</a:t>
            </a:r>
            <a:endParaRPr lang="ru-RU" sz="2400" dirty="0">
              <a:latin typeface="Georgia" pitchFamily="18" charset="0"/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755576" y="4077072"/>
            <a:ext cx="76328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Большой   Арктический</a:t>
            </a:r>
          </a:p>
        </p:txBody>
      </p:sp>
      <p:pic>
        <p:nvPicPr>
          <p:cNvPr id="14" name="Picture 2" descr="https://upload.wikimedia.org/wikipedia/commons/thumb/3/38/Somateria_mollissima_male_female.jpg/265px-Somateria_mollissima_male_female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3528" y="4941168"/>
            <a:ext cx="2524125" cy="1724025"/>
          </a:xfrm>
          <a:prstGeom prst="rect">
            <a:avLst/>
          </a:prstGeom>
          <a:noFill/>
        </p:spPr>
      </p:pic>
      <p:pic>
        <p:nvPicPr>
          <p:cNvPr id="16" name="Picture 4" descr="http://www.rbcu.ru/upload/iblock/1f2/yserjs%20pffrwag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131840" y="5013176"/>
            <a:ext cx="2376264" cy="1592097"/>
          </a:xfrm>
          <a:prstGeom prst="rect">
            <a:avLst/>
          </a:prstGeom>
          <a:noFill/>
        </p:spPr>
      </p:pic>
      <p:pic>
        <p:nvPicPr>
          <p:cNvPr id="17" name="Picture 6" descr="http://www.stihi.ru/pics/2014/11/10/5348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721143" y="5013176"/>
            <a:ext cx="2450344" cy="1584176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683568" y="4595960"/>
            <a:ext cx="763284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4400" i="1" dirty="0" smtClean="0">
                <a:latin typeface="Georgia" pitchFamily="18" charset="0"/>
              </a:rPr>
              <a:t>Тайга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1907704" y="1484784"/>
            <a:ext cx="6696744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Какая природная зона занимает большую часть территории Красноярского края?</a:t>
            </a: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screen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487816" y="3068960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>
            <a:duotone>
              <a:schemeClr val="accent1">
                <a:shade val="45000"/>
                <a:satMod val="135000"/>
              </a:schemeClr>
              <a:prstClr val="white"/>
            </a:duotone>
            <a:lum bright="-10000"/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60648"/>
            <a:ext cx="5832648" cy="584775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35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</a:gradFill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Богатства края</a:t>
            </a:r>
            <a:endParaRPr lang="ru-RU" sz="3200" b="1" spc="50" dirty="0">
              <a:ln w="11430">
                <a:solidFill>
                  <a:schemeClr val="accent1">
                    <a:lumMod val="50000"/>
                  </a:schemeClr>
                </a:solidFill>
              </a:ln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16416" y="260648"/>
            <a:ext cx="648072" cy="584775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35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3200" b="1" spc="50" dirty="0">
              <a:ln w="11430">
                <a:solidFill>
                  <a:schemeClr val="tx2">
                    <a:lumMod val="50000"/>
                  </a:schemeClr>
                </a:solidFill>
              </a:ln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946273" y="4437112"/>
            <a:ext cx="763284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4000" i="1" dirty="0" smtClean="0">
                <a:latin typeface="Georgia" pitchFamily="18" charset="0"/>
              </a:rPr>
              <a:t>Норильск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1331640" y="1628800"/>
            <a:ext cx="6696744" cy="2825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600" dirty="0" smtClean="0">
                <a:latin typeface="Georgia" pitchFamily="18" charset="0"/>
              </a:rPr>
              <a:t>Город Красноярского края, где расположен завод по производству меди, никеля, платины. </a:t>
            </a:r>
          </a:p>
          <a:p>
            <a:pPr>
              <a:spcBef>
                <a:spcPct val="20000"/>
              </a:spcBef>
            </a:pPr>
            <a:endParaRPr lang="ru-RU" sz="2800" dirty="0" smtClean="0">
              <a:latin typeface="Georgia" pitchFamily="18" charset="0"/>
            </a:endParaRP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screen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239123" y="2501165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>
            <a:duotone>
              <a:schemeClr val="accent1">
                <a:shade val="45000"/>
                <a:satMod val="135000"/>
              </a:schemeClr>
              <a:prstClr val="white"/>
            </a:duotone>
            <a:lum bright="-10000"/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60648"/>
            <a:ext cx="5832648" cy="584775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35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</a:gradFill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Богатства края</a:t>
            </a:r>
            <a:endParaRPr lang="ru-RU" sz="3200" b="1" spc="50" dirty="0">
              <a:ln w="11430">
                <a:solidFill>
                  <a:schemeClr val="accent1">
                    <a:lumMod val="50000"/>
                  </a:schemeClr>
                </a:solidFill>
              </a:ln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16416" y="260648"/>
            <a:ext cx="648072" cy="584775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35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20</a:t>
            </a:r>
            <a:endParaRPr lang="ru-RU" sz="3200" b="1" spc="50" dirty="0">
              <a:ln w="11430">
                <a:solidFill>
                  <a:schemeClr val="tx2">
                    <a:lumMod val="50000"/>
                  </a:schemeClr>
                </a:solidFill>
              </a:ln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539552" y="5589240"/>
            <a:ext cx="763284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400" i="1" dirty="0" smtClean="0">
                <a:latin typeface="Georgia" pitchFamily="18" charset="0"/>
              </a:rPr>
              <a:t>На Енисее- Красноярская, Саяно-Шушенская, на Ангаре – </a:t>
            </a:r>
            <a:r>
              <a:rPr lang="ru-RU" sz="2400" i="1" dirty="0" err="1" smtClean="0">
                <a:latin typeface="Georgia" pitchFamily="18" charset="0"/>
              </a:rPr>
              <a:t>Богучанская</a:t>
            </a:r>
            <a:r>
              <a:rPr lang="ru-RU" sz="2400" i="1" dirty="0" smtClean="0">
                <a:latin typeface="Georgia" pitchFamily="18" charset="0"/>
              </a:rPr>
              <a:t>, Братская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1115616" y="1196752"/>
            <a:ext cx="756084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609600" indent="-609600" algn="ctr">
              <a:buFont typeface="Wingdings" pitchFamily="2" charset="2"/>
              <a:buNone/>
            </a:pPr>
            <a:r>
              <a:rPr lang="ru-RU" sz="3600" dirty="0" smtClean="0">
                <a:latin typeface="Georgia" pitchFamily="18" charset="0"/>
              </a:rPr>
              <a:t>Какие крупные гидроэлектростанции построены на реках Енисей и Ангара?</a:t>
            </a:r>
            <a:endParaRPr lang="ru-RU" sz="3600" dirty="0">
              <a:latin typeface="Georgia" pitchFamily="18" charset="0"/>
            </a:endParaRP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screen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295703" y="2501165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>
            <a:duotone>
              <a:schemeClr val="accent1">
                <a:shade val="45000"/>
                <a:satMod val="135000"/>
              </a:schemeClr>
              <a:prstClr val="white"/>
            </a:duotone>
            <a:lum bright="-10000"/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60648"/>
            <a:ext cx="5832648" cy="584775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35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</a:gradFill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Богатства края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316416" y="260648"/>
            <a:ext cx="648072" cy="584775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35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30</a:t>
            </a:r>
            <a:endParaRPr lang="ru-RU" sz="3200" b="1" spc="50" dirty="0">
              <a:ln w="11430">
                <a:solidFill>
                  <a:schemeClr val="tx2">
                    <a:lumMod val="50000"/>
                  </a:schemeClr>
                </a:solidFill>
              </a:ln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Фотографии 186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187624" y="3429000"/>
            <a:ext cx="2664296" cy="1998222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1331640" y="1196752"/>
            <a:ext cx="6696744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Когда-то это  драгоценный металл добывался в ручную. Множество людей отправлялось в тайгу в надежде отыскать его и  разбогатеть. И сегодня Красноярский край  по добыче этого полезного ископаемого занимает одно  из первых мест в стране.  Применяется он  </a:t>
            </a:r>
            <a:r>
              <a:rPr lang="ru-RU" sz="2800" dirty="0" smtClean="0">
                <a:latin typeface="Georgia" pitchFamily="18" charset="0"/>
              </a:rPr>
              <a:t> промышленности, </a:t>
            </a:r>
            <a:r>
              <a:rPr lang="ru-RU" sz="2800" dirty="0" smtClean="0">
                <a:latin typeface="Georgia" pitchFamily="18" charset="0"/>
              </a:rPr>
              <a:t>но чаще всего в ювелирных изделиях</a:t>
            </a:r>
            <a:endParaRPr lang="ru-RU" sz="2800" dirty="0" smtClean="0">
              <a:latin typeface="Georgia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screen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325419" y="2501165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>
            <a:duotone>
              <a:schemeClr val="accent1">
                <a:shade val="45000"/>
                <a:satMod val="135000"/>
              </a:schemeClr>
              <a:prstClr val="white"/>
            </a:duotone>
            <a:lum bright="-10000"/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60648"/>
            <a:ext cx="5832648" cy="584775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35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</a:gradFill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Богатства края</a:t>
            </a:r>
            <a:endParaRPr lang="ru-RU" sz="3200" b="1" spc="50" dirty="0">
              <a:ln w="11430">
                <a:solidFill>
                  <a:schemeClr val="accent1">
                    <a:lumMod val="50000"/>
                  </a:schemeClr>
                </a:solidFill>
              </a:ln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16416" y="260648"/>
            <a:ext cx="648072" cy="584775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35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40</a:t>
            </a:r>
            <a:endParaRPr lang="ru-RU" sz="3200" b="1" spc="50" dirty="0">
              <a:ln w="11430">
                <a:solidFill>
                  <a:schemeClr val="tx2">
                    <a:lumMod val="50000"/>
                  </a:schemeClr>
                </a:solidFill>
              </a:ln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31640" y="5877272"/>
            <a:ext cx="64087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i="1" dirty="0" smtClean="0">
                <a:latin typeface="Georgia" pitchFamily="18" charset="0"/>
              </a:rPr>
              <a:t>Золото</a:t>
            </a:r>
            <a:endParaRPr lang="ru-RU" sz="3200" i="1" dirty="0">
              <a:latin typeface="Georgia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827584" y="5661248"/>
            <a:ext cx="763284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4400" i="1" dirty="0" smtClean="0">
                <a:latin typeface="Georgia" pitchFamily="18" charset="0"/>
              </a:rPr>
              <a:t>Уголь</a:t>
            </a: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screen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365664" y="2840611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>
            <a:duotone>
              <a:schemeClr val="accent1">
                <a:shade val="45000"/>
                <a:satMod val="135000"/>
              </a:schemeClr>
              <a:prstClr val="white"/>
            </a:duotone>
            <a:lum bright="-10000"/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60648"/>
            <a:ext cx="5832648" cy="584775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35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</a:gradFill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Богатства края </a:t>
            </a:r>
            <a:endParaRPr lang="ru-RU" sz="3200" b="1" spc="50" dirty="0">
              <a:ln w="11430">
                <a:solidFill>
                  <a:schemeClr val="accent1">
                    <a:lumMod val="50000"/>
                  </a:schemeClr>
                </a:solidFill>
              </a:ln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16416" y="260648"/>
            <a:ext cx="648072" cy="584775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35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50</a:t>
            </a:r>
            <a:endParaRPr lang="ru-RU" sz="3200" b="1" spc="50" dirty="0">
              <a:ln w="11430">
                <a:solidFill>
                  <a:schemeClr val="tx2">
                    <a:lumMod val="50000"/>
                  </a:schemeClr>
                </a:solidFill>
              </a:ln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971600" y="1124744"/>
            <a:ext cx="763284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Georgia" pitchFamily="18" charset="0"/>
              </a:rPr>
              <a:t>Красноярскому краю принадлежит первенство в России по  запасам этого полезного ископаемого. Они сосредоточены в 4 бассейнах: Таймырском, Канско-Ачинском, Тунгусском, Минусинском. Это полезное ископаемое  используется как бытовое, энергетическое топливо, сырье для металлургической и химической промышленности.</a:t>
            </a:r>
            <a:endParaRPr lang="ru-RU" sz="2800" dirty="0">
              <a:latin typeface="Georgia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683568" y="5661248"/>
            <a:ext cx="763284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200" i="1" dirty="0" smtClean="0">
                <a:latin typeface="Georgia" pitchFamily="18" charset="0"/>
              </a:rPr>
              <a:t>Коммунальный мост, часовня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123728" y="1628800"/>
            <a:ext cx="66967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endParaRPr lang="ru-RU" sz="2800" dirty="0" smtClean="0">
              <a:latin typeface="Georgia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67744" y="251937"/>
            <a:ext cx="5832648" cy="584775"/>
          </a:xfrm>
          <a:prstGeom prst="rect">
            <a:avLst/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3500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642F04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 знаете ли вы…</a:t>
            </a:r>
            <a:endParaRPr lang="ru-RU" sz="3200" b="1" spc="50" dirty="0">
              <a:ln w="11430">
                <a:solidFill>
                  <a:srgbClr val="642F04"/>
                </a:solidFill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screen">
            <a:duotone>
              <a:schemeClr val="accent6">
                <a:shade val="45000"/>
                <a:satMod val="135000"/>
              </a:schemeClr>
              <a:prstClr val="white"/>
            </a:duotone>
            <a:lum bright="-10000"/>
          </a:blip>
          <a:stretch>
            <a:fillRect/>
          </a:stretch>
        </p:blipFill>
        <p:spPr>
          <a:xfrm>
            <a:off x="7272300" y="2501165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3500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642F04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3200" b="1" spc="50" dirty="0">
              <a:ln w="11430">
                <a:solidFill>
                  <a:srgbClr val="642F04"/>
                </a:solidFill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51720" y="1412776"/>
            <a:ext cx="50405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Georgia" pitchFamily="18" charset="0"/>
              </a:rPr>
              <a:t>Что изображено на бумажной 10-ти рублевой купюре?</a:t>
            </a:r>
            <a:endParaRPr lang="ru-RU" sz="3600" dirty="0">
              <a:latin typeface="Georgia" pitchFamily="18" charset="0"/>
            </a:endParaRPr>
          </a:p>
        </p:txBody>
      </p:sp>
      <p:pic>
        <p:nvPicPr>
          <p:cNvPr id="11266" name="Picture 2" descr="http://ka-r-dan.holm.ru/money/images/p61/10-97-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051720" y="3356992"/>
            <a:ext cx="4762500" cy="203835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1331639" y="4509120"/>
            <a:ext cx="763284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4000" i="1" dirty="0" smtClean="0">
                <a:latin typeface="Georgia" pitchFamily="18" charset="0"/>
              </a:rPr>
              <a:t>Минусинск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1619672" y="1628800"/>
            <a:ext cx="6696744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600" dirty="0" smtClean="0">
                <a:latin typeface="Georgia" pitchFamily="18" charset="0"/>
              </a:rPr>
              <a:t>Какой город Красноярского края имеет математическое название?</a:t>
            </a: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screen">
            <a:duotone>
              <a:schemeClr val="accent6">
                <a:shade val="45000"/>
                <a:satMod val="135000"/>
              </a:schemeClr>
              <a:prstClr val="white"/>
            </a:duotone>
            <a:lum bright="-10000"/>
          </a:blip>
          <a:stretch>
            <a:fillRect/>
          </a:stretch>
        </p:blipFill>
        <p:spPr>
          <a:xfrm>
            <a:off x="7308303" y="2501165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51937"/>
            <a:ext cx="5832648" cy="584775"/>
          </a:xfrm>
          <a:prstGeom prst="rect">
            <a:avLst/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3500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642F04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 знаете ли вы…</a:t>
            </a:r>
            <a:endParaRPr lang="ru-RU" sz="3200" b="1" spc="50" dirty="0">
              <a:ln w="11430">
                <a:solidFill>
                  <a:srgbClr val="642F04"/>
                </a:solidFill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3500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642F04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20</a:t>
            </a:r>
            <a:endParaRPr lang="ru-RU" sz="3200" b="1" spc="50" dirty="0">
              <a:ln w="11430">
                <a:solidFill>
                  <a:srgbClr val="642F04"/>
                </a:solidFill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Рисунок 35" descr="Рисунок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156" y="0"/>
            <a:ext cx="9121688" cy="6858000"/>
          </a:xfrm>
          <a:prstGeom prst="rect">
            <a:avLst/>
          </a:prstGeom>
        </p:spPr>
      </p:pic>
      <p:sp>
        <p:nvSpPr>
          <p:cNvPr id="3125" name="AutoShape 53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5364088" y="2852936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10</a:t>
            </a:r>
          </a:p>
        </p:txBody>
      </p:sp>
      <p:sp>
        <p:nvSpPr>
          <p:cNvPr id="3126" name="AutoShape 54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6084168" y="2852936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20</a:t>
            </a:r>
          </a:p>
        </p:txBody>
      </p:sp>
      <p:sp>
        <p:nvSpPr>
          <p:cNvPr id="3127" name="AutoShape 55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6804820" y="2852936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30</a:t>
            </a:r>
          </a:p>
        </p:txBody>
      </p:sp>
      <p:sp>
        <p:nvSpPr>
          <p:cNvPr id="3128" name="AutoShape 56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7524900" y="2852936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40</a:t>
            </a:r>
          </a:p>
        </p:txBody>
      </p:sp>
      <p:sp>
        <p:nvSpPr>
          <p:cNvPr id="3129" name="AutoShape 57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8244408" y="2852936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50</a:t>
            </a:r>
          </a:p>
        </p:txBody>
      </p:sp>
      <p:sp>
        <p:nvSpPr>
          <p:cNvPr id="3130" name="AutoShape 58">
            <a:hlinkClick r:id="rId9" action="ppaction://hlinksldjump"/>
          </p:cNvPr>
          <p:cNvSpPr>
            <a:spLocks noChangeArrowheads="1"/>
          </p:cNvSpPr>
          <p:nvPr/>
        </p:nvSpPr>
        <p:spPr bwMode="auto">
          <a:xfrm>
            <a:off x="5364088" y="3573016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35000">
                <a:schemeClr val="accent2">
                  <a:lumMod val="20000"/>
                  <a:lumOff val="80000"/>
                </a:schemeClr>
              </a:gs>
              <a:gs pos="100000">
                <a:srgbClr val="F6E7E6"/>
              </a:gs>
            </a:gsLst>
          </a:gradFill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10</a:t>
            </a:r>
          </a:p>
        </p:txBody>
      </p:sp>
      <p:sp>
        <p:nvSpPr>
          <p:cNvPr id="3131" name="AutoShape 59">
            <a:hlinkClick r:id="rId10" action="ppaction://hlinksldjump"/>
          </p:cNvPr>
          <p:cNvSpPr>
            <a:spLocks noChangeArrowheads="1"/>
          </p:cNvSpPr>
          <p:nvPr/>
        </p:nvSpPr>
        <p:spPr bwMode="auto">
          <a:xfrm>
            <a:off x="6084168" y="3573016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35000">
                <a:schemeClr val="accent2">
                  <a:lumMod val="20000"/>
                  <a:lumOff val="80000"/>
                </a:schemeClr>
              </a:gs>
              <a:gs pos="100000">
                <a:srgbClr val="F6E7E6"/>
              </a:gs>
            </a:gsLst>
          </a:gradFill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20</a:t>
            </a:r>
          </a:p>
        </p:txBody>
      </p:sp>
      <p:sp>
        <p:nvSpPr>
          <p:cNvPr id="3132" name="AutoShape 60">
            <a:hlinkClick r:id="rId11" action="ppaction://hlinksldjump"/>
          </p:cNvPr>
          <p:cNvSpPr>
            <a:spLocks noChangeArrowheads="1"/>
          </p:cNvSpPr>
          <p:nvPr/>
        </p:nvSpPr>
        <p:spPr bwMode="auto">
          <a:xfrm>
            <a:off x="6804820" y="3573016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35000">
                <a:schemeClr val="accent2">
                  <a:lumMod val="20000"/>
                  <a:lumOff val="80000"/>
                </a:schemeClr>
              </a:gs>
              <a:gs pos="100000">
                <a:srgbClr val="F6E7E6"/>
              </a:gs>
            </a:gsLst>
          </a:gradFill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30</a:t>
            </a:r>
          </a:p>
        </p:txBody>
      </p:sp>
      <p:sp>
        <p:nvSpPr>
          <p:cNvPr id="3133" name="AutoShape 61">
            <a:hlinkClick r:id="rId12" action="ppaction://hlinksldjump"/>
          </p:cNvPr>
          <p:cNvSpPr>
            <a:spLocks noChangeArrowheads="1"/>
          </p:cNvSpPr>
          <p:nvPr/>
        </p:nvSpPr>
        <p:spPr bwMode="auto">
          <a:xfrm>
            <a:off x="7524900" y="3573016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35000">
                <a:schemeClr val="accent2">
                  <a:lumMod val="20000"/>
                  <a:lumOff val="80000"/>
                </a:schemeClr>
              </a:gs>
              <a:gs pos="100000">
                <a:srgbClr val="F6E7E6"/>
              </a:gs>
            </a:gsLst>
          </a:gradFill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40</a:t>
            </a:r>
          </a:p>
        </p:txBody>
      </p:sp>
      <p:sp>
        <p:nvSpPr>
          <p:cNvPr id="3134" name="AutoShape 62">
            <a:hlinkClick r:id="rId13" action="ppaction://hlinksldjump"/>
          </p:cNvPr>
          <p:cNvSpPr>
            <a:spLocks noChangeArrowheads="1"/>
          </p:cNvSpPr>
          <p:nvPr/>
        </p:nvSpPr>
        <p:spPr bwMode="auto">
          <a:xfrm>
            <a:off x="8244408" y="3573016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35000">
                <a:schemeClr val="accent2">
                  <a:lumMod val="20000"/>
                  <a:lumOff val="80000"/>
                </a:schemeClr>
              </a:gs>
              <a:gs pos="100000">
                <a:srgbClr val="F6E7E6"/>
              </a:gs>
            </a:gsLst>
          </a:gradFill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50</a:t>
            </a:r>
          </a:p>
        </p:txBody>
      </p:sp>
      <p:sp>
        <p:nvSpPr>
          <p:cNvPr id="3135" name="AutoShape 63">
            <a:hlinkClick r:id="rId14" action="ppaction://hlinksldjump"/>
          </p:cNvPr>
          <p:cNvSpPr>
            <a:spLocks noChangeArrowheads="1"/>
          </p:cNvSpPr>
          <p:nvPr/>
        </p:nvSpPr>
        <p:spPr bwMode="auto">
          <a:xfrm>
            <a:off x="5364088" y="4293096"/>
            <a:ext cx="503114" cy="503040"/>
          </a:xfrm>
          <a:prstGeom prst="bevel">
            <a:avLst>
              <a:gd name="adj" fmla="val 772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10</a:t>
            </a:r>
          </a:p>
        </p:txBody>
      </p:sp>
      <p:sp>
        <p:nvSpPr>
          <p:cNvPr id="3136" name="AutoShape 64">
            <a:hlinkClick r:id="rId15" action="ppaction://hlinksldjump"/>
          </p:cNvPr>
          <p:cNvSpPr>
            <a:spLocks noChangeArrowheads="1"/>
          </p:cNvSpPr>
          <p:nvPr/>
        </p:nvSpPr>
        <p:spPr bwMode="auto">
          <a:xfrm>
            <a:off x="6084168" y="4293096"/>
            <a:ext cx="503114" cy="503040"/>
          </a:xfrm>
          <a:prstGeom prst="bevel">
            <a:avLst>
              <a:gd name="adj" fmla="val 772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20</a:t>
            </a:r>
          </a:p>
        </p:txBody>
      </p:sp>
      <p:sp>
        <p:nvSpPr>
          <p:cNvPr id="3137" name="AutoShape 65">
            <a:hlinkClick r:id="rId16" action="ppaction://hlinksldjump"/>
          </p:cNvPr>
          <p:cNvSpPr>
            <a:spLocks noChangeArrowheads="1"/>
          </p:cNvSpPr>
          <p:nvPr/>
        </p:nvSpPr>
        <p:spPr bwMode="auto">
          <a:xfrm>
            <a:off x="6804820" y="4293096"/>
            <a:ext cx="503114" cy="503040"/>
          </a:xfrm>
          <a:prstGeom prst="bevel">
            <a:avLst>
              <a:gd name="adj" fmla="val 772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30</a:t>
            </a:r>
          </a:p>
        </p:txBody>
      </p:sp>
      <p:sp>
        <p:nvSpPr>
          <p:cNvPr id="3138" name="AutoShape 66">
            <a:hlinkClick r:id="rId17" action="ppaction://hlinksldjump"/>
          </p:cNvPr>
          <p:cNvSpPr>
            <a:spLocks noChangeArrowheads="1"/>
          </p:cNvSpPr>
          <p:nvPr/>
        </p:nvSpPr>
        <p:spPr bwMode="auto">
          <a:xfrm>
            <a:off x="7596336" y="4293096"/>
            <a:ext cx="503114" cy="503040"/>
          </a:xfrm>
          <a:prstGeom prst="bevel">
            <a:avLst>
              <a:gd name="adj" fmla="val 772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40</a:t>
            </a:r>
          </a:p>
        </p:txBody>
      </p:sp>
      <p:sp>
        <p:nvSpPr>
          <p:cNvPr id="3139" name="AutoShape 67">
            <a:hlinkClick r:id="rId18" action="ppaction://hlinksldjump"/>
          </p:cNvPr>
          <p:cNvSpPr>
            <a:spLocks noChangeArrowheads="1"/>
          </p:cNvSpPr>
          <p:nvPr/>
        </p:nvSpPr>
        <p:spPr bwMode="auto">
          <a:xfrm>
            <a:off x="8244408" y="4293096"/>
            <a:ext cx="503114" cy="503040"/>
          </a:xfrm>
          <a:prstGeom prst="bevel">
            <a:avLst>
              <a:gd name="adj" fmla="val 772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50</a:t>
            </a:r>
          </a:p>
        </p:txBody>
      </p:sp>
      <p:sp>
        <p:nvSpPr>
          <p:cNvPr id="3140" name="AutoShape 68">
            <a:hlinkClick r:id="rId19" action="ppaction://hlinksldjump"/>
          </p:cNvPr>
          <p:cNvSpPr>
            <a:spLocks noChangeArrowheads="1"/>
          </p:cNvSpPr>
          <p:nvPr/>
        </p:nvSpPr>
        <p:spPr bwMode="auto">
          <a:xfrm>
            <a:off x="5365030" y="5014192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35000">
                <a:schemeClr val="accent6">
                  <a:lumMod val="20000"/>
                  <a:lumOff val="80000"/>
                </a:schemeClr>
              </a:gs>
              <a:gs pos="100000">
                <a:srgbClr val="FDE8D7"/>
              </a:gs>
            </a:gsLst>
          </a:gradFill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10</a:t>
            </a:r>
          </a:p>
        </p:txBody>
      </p:sp>
      <p:sp>
        <p:nvSpPr>
          <p:cNvPr id="3142" name="AutoShape 70">
            <a:hlinkClick r:id="rId20" action="ppaction://hlinksldjump"/>
          </p:cNvPr>
          <p:cNvSpPr>
            <a:spLocks noChangeArrowheads="1"/>
          </p:cNvSpPr>
          <p:nvPr/>
        </p:nvSpPr>
        <p:spPr bwMode="auto">
          <a:xfrm>
            <a:off x="6085110" y="5014192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35000">
                <a:schemeClr val="accent6">
                  <a:lumMod val="20000"/>
                  <a:lumOff val="80000"/>
                </a:schemeClr>
              </a:gs>
              <a:gs pos="100000">
                <a:srgbClr val="FDE8D7"/>
              </a:gs>
            </a:gsLst>
          </a:gradFill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20</a:t>
            </a:r>
          </a:p>
        </p:txBody>
      </p:sp>
      <p:sp>
        <p:nvSpPr>
          <p:cNvPr id="3143" name="AutoShape 71">
            <a:hlinkClick r:id="rId21" action="ppaction://hlinksldjump"/>
          </p:cNvPr>
          <p:cNvSpPr>
            <a:spLocks noChangeArrowheads="1"/>
          </p:cNvSpPr>
          <p:nvPr/>
        </p:nvSpPr>
        <p:spPr bwMode="auto">
          <a:xfrm>
            <a:off x="6877198" y="5014192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35000">
                <a:schemeClr val="accent6">
                  <a:lumMod val="20000"/>
                  <a:lumOff val="80000"/>
                </a:schemeClr>
              </a:gs>
              <a:gs pos="100000">
                <a:srgbClr val="FDE8D7"/>
              </a:gs>
            </a:gsLst>
          </a:gradFill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30</a:t>
            </a:r>
          </a:p>
        </p:txBody>
      </p:sp>
      <p:sp>
        <p:nvSpPr>
          <p:cNvPr id="3144" name="AutoShape 72">
            <a:hlinkClick r:id="rId22" action="ppaction://hlinksldjump"/>
          </p:cNvPr>
          <p:cNvSpPr>
            <a:spLocks noChangeArrowheads="1"/>
          </p:cNvSpPr>
          <p:nvPr/>
        </p:nvSpPr>
        <p:spPr bwMode="auto">
          <a:xfrm>
            <a:off x="7597278" y="5014192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35000">
                <a:schemeClr val="accent6">
                  <a:lumMod val="20000"/>
                  <a:lumOff val="80000"/>
                </a:schemeClr>
              </a:gs>
              <a:gs pos="100000">
                <a:srgbClr val="FDE8D7"/>
              </a:gs>
            </a:gsLst>
          </a:gradFill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40</a:t>
            </a:r>
          </a:p>
        </p:txBody>
      </p:sp>
      <p:sp>
        <p:nvSpPr>
          <p:cNvPr id="3145" name="AutoShape 73">
            <a:hlinkClick r:id="rId23" action="ppaction://hlinksldjump"/>
          </p:cNvPr>
          <p:cNvSpPr>
            <a:spLocks noChangeArrowheads="1"/>
          </p:cNvSpPr>
          <p:nvPr/>
        </p:nvSpPr>
        <p:spPr bwMode="auto">
          <a:xfrm>
            <a:off x="8245350" y="5014192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35000">
                <a:schemeClr val="accent6">
                  <a:lumMod val="20000"/>
                  <a:lumOff val="80000"/>
                </a:schemeClr>
              </a:gs>
              <a:gs pos="100000">
                <a:srgbClr val="FDE8D7"/>
              </a:gs>
            </a:gsLst>
          </a:gradFill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50</a:t>
            </a:r>
          </a:p>
        </p:txBody>
      </p:sp>
      <p:sp>
        <p:nvSpPr>
          <p:cNvPr id="3" name="AutoShape 68"/>
          <p:cNvSpPr>
            <a:spLocks noChangeArrowheads="1"/>
          </p:cNvSpPr>
          <p:nvPr/>
        </p:nvSpPr>
        <p:spPr bwMode="auto">
          <a:xfrm>
            <a:off x="1979712" y="5013176"/>
            <a:ext cx="2951559" cy="50400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35000">
                <a:schemeClr val="accent6">
                  <a:lumMod val="20000"/>
                  <a:lumOff val="80000"/>
                </a:schemeClr>
              </a:gs>
              <a:gs pos="100000">
                <a:srgbClr val="FDE8D7"/>
              </a:gs>
            </a:gsLst>
          </a:gradFill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000" b="1" cap="all" dirty="0" smtClean="0">
                <a:latin typeface="Times New Roman" pitchFamily="18" charset="0"/>
                <a:cs typeface="Times New Roman" pitchFamily="18" charset="0"/>
              </a:rPr>
              <a:t>А знаете ли вы…</a:t>
            </a:r>
            <a:endParaRPr lang="ru-RU" sz="2000" b="1" cap="all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AutoShape 47"/>
          <p:cNvSpPr>
            <a:spLocks noChangeArrowheads="1"/>
          </p:cNvSpPr>
          <p:nvPr/>
        </p:nvSpPr>
        <p:spPr bwMode="auto">
          <a:xfrm>
            <a:off x="1979712" y="4293096"/>
            <a:ext cx="2951559" cy="503039"/>
          </a:xfrm>
          <a:prstGeom prst="bevel">
            <a:avLst>
              <a:gd name="adj" fmla="val 772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000" b="1" cap="all" dirty="0" smtClean="0">
                <a:latin typeface="Times New Roman" pitchFamily="18" charset="0"/>
                <a:cs typeface="Times New Roman" pitchFamily="18" charset="0"/>
              </a:rPr>
              <a:t>Богатства Края</a:t>
            </a:r>
            <a:endParaRPr lang="ru-RU" sz="2000" b="1" cap="all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AutoShape 47"/>
          <p:cNvSpPr>
            <a:spLocks noChangeArrowheads="1"/>
          </p:cNvSpPr>
          <p:nvPr/>
        </p:nvSpPr>
        <p:spPr bwMode="auto">
          <a:xfrm>
            <a:off x="1979712" y="2852936"/>
            <a:ext cx="2951559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000" b="1" cap="all" dirty="0" smtClean="0">
                <a:latin typeface="Times New Roman" pitchFamily="18" charset="0"/>
                <a:cs typeface="Times New Roman" pitchFamily="18" charset="0"/>
              </a:rPr>
              <a:t>Наш </a:t>
            </a:r>
            <a:r>
              <a:rPr lang="ru-RU" sz="2000" b="1" cap="all" dirty="0" err="1" smtClean="0">
                <a:latin typeface="Times New Roman" pitchFamily="18" charset="0"/>
                <a:cs typeface="Times New Roman" pitchFamily="18" charset="0"/>
              </a:rPr>
              <a:t>красноярск</a:t>
            </a:r>
            <a:endParaRPr lang="ru-RU" sz="2000" b="1" cap="all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AutoShape 47"/>
          <p:cNvSpPr>
            <a:spLocks noChangeArrowheads="1"/>
          </p:cNvSpPr>
          <p:nvPr/>
        </p:nvSpPr>
        <p:spPr bwMode="auto">
          <a:xfrm>
            <a:off x="1979712" y="3573016"/>
            <a:ext cx="2951559" cy="503039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35000">
                <a:schemeClr val="accent2">
                  <a:lumMod val="20000"/>
                  <a:lumOff val="80000"/>
                </a:schemeClr>
              </a:gs>
              <a:gs pos="100000">
                <a:srgbClr val="F6E7E6"/>
              </a:gs>
            </a:gsLst>
          </a:gradFill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000" b="1" cap="all" dirty="0" smtClean="0">
                <a:latin typeface="Times New Roman" pitchFamily="18" charset="0"/>
                <a:cs typeface="Times New Roman" pitchFamily="18" charset="0"/>
              </a:rPr>
              <a:t>Заповедный край</a:t>
            </a:r>
            <a:endParaRPr lang="ru-RU" sz="2000" b="1" cap="all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" name="Рисунок 37" descr="Рисунок40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24" cstate="screen"/>
          <a:srcRect/>
          <a:stretch>
            <a:fillRect/>
          </a:stretch>
        </p:blipFill>
        <p:spPr>
          <a:xfrm>
            <a:off x="7740352" y="6381328"/>
            <a:ext cx="1152128" cy="300800"/>
          </a:xfrm>
          <a:prstGeom prst="rect">
            <a:avLst/>
          </a:prstGeom>
        </p:spPr>
      </p:pic>
      <p:sp>
        <p:nvSpPr>
          <p:cNvPr id="34" name="Прямоугольник 33"/>
          <p:cNvSpPr/>
          <p:nvPr/>
        </p:nvSpPr>
        <p:spPr>
          <a:xfrm>
            <a:off x="2771113" y="116632"/>
            <a:ext cx="557120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Веселая география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5298" name="Picture 2" descr="http://img-fotki.yandex.ru/get/6212/160878850.8c/0_76668_4259918f_XL"/>
          <p:cNvPicPr>
            <a:picLocks noChangeAspect="1" noChangeArrowheads="1"/>
          </p:cNvPicPr>
          <p:nvPr/>
        </p:nvPicPr>
        <p:blipFill>
          <a:blip r:embed="rId25" cstate="screen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779912" y="1268760"/>
            <a:ext cx="2736304" cy="578044"/>
          </a:xfrm>
          <a:prstGeom prst="rect">
            <a:avLst/>
          </a:prstGeom>
          <a:noFill/>
        </p:spPr>
      </p:pic>
      <p:pic>
        <p:nvPicPr>
          <p:cNvPr id="37" name="Picture 2" descr="http://img-fotki.yandex.ru/get/6212/160878850.8c/0_76668_4259918f_XL"/>
          <p:cNvPicPr>
            <a:picLocks noChangeAspect="1" noChangeArrowheads="1"/>
          </p:cNvPicPr>
          <p:nvPr/>
        </p:nvPicPr>
        <p:blipFill>
          <a:blip r:embed="rId26" cstate="screen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flipV="1">
            <a:off x="3779912" y="5844868"/>
            <a:ext cx="2880320" cy="608468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1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12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7" dur="indefinite"/>
                                        <p:tgtEl>
                                          <p:spTgt spid="3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1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1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3" dur="indefinite"/>
                                        <p:tgtEl>
                                          <p:spTgt spid="3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1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12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9" dur="indefinite"/>
                                        <p:tgtEl>
                                          <p:spTgt spid="3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1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12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25" dur="indefinite"/>
                                        <p:tgtEl>
                                          <p:spTgt spid="3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1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12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31" dur="indefinite"/>
                                        <p:tgtEl>
                                          <p:spTgt spid="3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1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313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37" dur="indefinite"/>
                                        <p:tgtEl>
                                          <p:spTgt spid="3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0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1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313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43" dur="indefinite"/>
                                        <p:tgtEl>
                                          <p:spTgt spid="3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1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1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313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49" dur="indefinite"/>
                                        <p:tgtEl>
                                          <p:spTgt spid="3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2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1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4" dur="indefinite"/>
                                        <p:tgtEl>
                                          <p:spTgt spid="313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55" dur="indefinite"/>
                                        <p:tgtEl>
                                          <p:spTgt spid="3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3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1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313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61" dur="indefinite"/>
                                        <p:tgtEl>
                                          <p:spTgt spid="3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4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1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6" dur="indefinite"/>
                                        <p:tgtEl>
                                          <p:spTgt spid="313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67" dur="indefinite"/>
                                        <p:tgtEl>
                                          <p:spTgt spid="3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5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31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2" dur="indefinite"/>
                                        <p:tgtEl>
                                          <p:spTgt spid="313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73" dur="indefinite"/>
                                        <p:tgtEl>
                                          <p:spTgt spid="3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6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1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8" dur="indefinite"/>
                                        <p:tgtEl>
                                          <p:spTgt spid="313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79" dur="indefinite"/>
                                        <p:tgtEl>
                                          <p:spTgt spid="3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7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31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4" dur="indefinite"/>
                                        <p:tgtEl>
                                          <p:spTgt spid="313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85" dur="indefinite"/>
                                        <p:tgtEl>
                                          <p:spTgt spid="3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8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31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0" dur="indefinite"/>
                                        <p:tgtEl>
                                          <p:spTgt spid="313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91" dur="indefinite"/>
                                        <p:tgtEl>
                                          <p:spTgt spid="3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9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31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6" dur="indefinite"/>
                                        <p:tgtEl>
                                          <p:spTgt spid="314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97" dur="indefinite"/>
                                        <p:tgtEl>
                                          <p:spTgt spid="3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0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31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2" dur="indefinite"/>
                                        <p:tgtEl>
                                          <p:spTgt spid="314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03" dur="indefinite"/>
                                        <p:tgtEl>
                                          <p:spTgt spid="3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2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31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8" dur="indefinite"/>
                                        <p:tgtEl>
                                          <p:spTgt spid="314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09" dur="indefinite"/>
                                        <p:tgtEl>
                                          <p:spTgt spid="3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3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31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4" dur="indefinite"/>
                                        <p:tgtEl>
                                          <p:spTgt spid="314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15" dur="indefinite"/>
                                        <p:tgtEl>
                                          <p:spTgt spid="3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4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31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0" dur="indefinite"/>
                                        <p:tgtEl>
                                          <p:spTgt spid="314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21" dur="indefinite"/>
                                        <p:tgtEl>
                                          <p:spTgt spid="3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5"/>
                  </p:tgtEl>
                </p:cond>
              </p:nextCondLst>
            </p:seq>
          </p:childTnLst>
        </p:cTn>
      </p:par>
    </p:tnLst>
    <p:bldLst>
      <p:bldP spid="3125" grpId="0" animBg="1"/>
      <p:bldP spid="3126" grpId="0" animBg="1"/>
      <p:bldP spid="3127" grpId="0" animBg="1"/>
      <p:bldP spid="3128" grpId="0" animBg="1"/>
      <p:bldP spid="3129" grpId="0" animBg="1"/>
      <p:bldP spid="3130" grpId="0" animBg="1"/>
      <p:bldP spid="3131" grpId="0" animBg="1"/>
      <p:bldP spid="3132" grpId="0" animBg="1"/>
      <p:bldP spid="3133" grpId="0" animBg="1"/>
      <p:bldP spid="3134" grpId="0" animBg="1"/>
      <p:bldP spid="3135" grpId="0" animBg="1"/>
      <p:bldP spid="3136" grpId="0" animBg="1"/>
      <p:bldP spid="3137" grpId="0" animBg="1"/>
      <p:bldP spid="3138" grpId="0" animBg="1"/>
      <p:bldP spid="3139" grpId="0" animBg="1"/>
      <p:bldP spid="3140" grpId="0" animBg="1"/>
      <p:bldP spid="3142" grpId="0" animBg="1"/>
      <p:bldP spid="3143" grpId="0" animBg="1"/>
      <p:bldP spid="3144" grpId="0" animBg="1"/>
      <p:bldP spid="314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1036179" y="4509120"/>
            <a:ext cx="763284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4000" i="1" dirty="0" smtClean="0">
                <a:latin typeface="Georgia" pitchFamily="18" charset="0"/>
              </a:rPr>
              <a:t>Море Лаптевых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1547664" y="1628800"/>
            <a:ext cx="669674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600" dirty="0" smtClean="0">
                <a:latin typeface="Georgia" pitchFamily="18" charset="0"/>
              </a:rPr>
              <a:t>Море, омывающее берега края и имеющие  название обуви, сделанной из природного материала?</a:t>
            </a: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screen">
            <a:duotone>
              <a:schemeClr val="accent6">
                <a:shade val="45000"/>
                <a:satMod val="135000"/>
              </a:schemeClr>
              <a:prstClr val="white"/>
            </a:duotone>
            <a:lum bright="-10000"/>
          </a:blip>
          <a:stretch>
            <a:fillRect/>
          </a:stretch>
        </p:blipFill>
        <p:spPr>
          <a:xfrm>
            <a:off x="7308304" y="2501165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51937"/>
            <a:ext cx="5832648" cy="584775"/>
          </a:xfrm>
          <a:prstGeom prst="rect">
            <a:avLst/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3500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642F04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 знаете ли вы…</a:t>
            </a:r>
            <a:endParaRPr lang="ru-RU" sz="3200" b="1" spc="50" dirty="0">
              <a:ln w="11430">
                <a:solidFill>
                  <a:srgbClr val="642F04"/>
                </a:solidFill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3500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642F04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30</a:t>
            </a:r>
            <a:endParaRPr lang="ru-RU" sz="3200" b="1" spc="50" dirty="0">
              <a:ln w="11430">
                <a:solidFill>
                  <a:srgbClr val="642F04"/>
                </a:solidFill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855262" y="4653136"/>
            <a:ext cx="76328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 7 декабря 1934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123728" y="1628800"/>
            <a:ext cx="669674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600" dirty="0" smtClean="0">
                <a:latin typeface="Georgia" pitchFamily="18" charset="0"/>
              </a:rPr>
              <a:t>В каком году образовался Красноярский край?</a:t>
            </a: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screen">
            <a:duotone>
              <a:schemeClr val="accent6">
                <a:shade val="45000"/>
                <a:satMod val="135000"/>
              </a:schemeClr>
              <a:prstClr val="white"/>
            </a:duotone>
            <a:lum bright="-10000"/>
          </a:blip>
          <a:stretch>
            <a:fillRect/>
          </a:stretch>
        </p:blipFill>
        <p:spPr>
          <a:xfrm>
            <a:off x="7365664" y="2939145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51937"/>
            <a:ext cx="5832648" cy="584775"/>
          </a:xfrm>
          <a:prstGeom prst="rect">
            <a:avLst/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3500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642F04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 знаете ли вы…</a:t>
            </a:r>
            <a:endParaRPr lang="ru-RU" sz="3200" b="1" spc="50" dirty="0">
              <a:ln w="11430">
                <a:solidFill>
                  <a:srgbClr val="642F04"/>
                </a:solidFill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3500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642F04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40</a:t>
            </a:r>
            <a:endParaRPr lang="ru-RU" sz="3200" b="1" spc="50" dirty="0">
              <a:ln w="11430">
                <a:solidFill>
                  <a:srgbClr val="642F04"/>
                </a:solidFill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1115616" y="1916832"/>
            <a:ext cx="6696744" cy="2419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600" dirty="0" smtClean="0">
                <a:latin typeface="Georgia" pitchFamily="18" charset="0"/>
              </a:rPr>
              <a:t>В честь кого названа улица, где расположена наша школа?</a:t>
            </a:r>
          </a:p>
          <a:p>
            <a:pPr algn="ctr">
              <a:spcBef>
                <a:spcPct val="20000"/>
              </a:spcBef>
            </a:pPr>
            <a:r>
              <a:rPr lang="ru-RU" sz="3600" dirty="0" smtClean="0">
                <a:latin typeface="Georgia" pitchFamily="18" charset="0"/>
              </a:rPr>
              <a:t>Чем известен этот человек?</a:t>
            </a:r>
            <a:endParaRPr lang="ru-RU" sz="3600" dirty="0" smtClean="0">
              <a:latin typeface="Georgia" pitchFamily="18" charset="0"/>
            </a:endParaRP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screen">
            <a:duotone>
              <a:schemeClr val="accent6">
                <a:shade val="45000"/>
                <a:satMod val="135000"/>
              </a:schemeClr>
              <a:prstClr val="white"/>
            </a:duotone>
            <a:lum bright="-10000"/>
          </a:blip>
          <a:stretch>
            <a:fillRect/>
          </a:stretch>
        </p:blipFill>
        <p:spPr>
          <a:xfrm>
            <a:off x="7272300" y="2501165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51937"/>
            <a:ext cx="5832648" cy="584775"/>
          </a:xfrm>
          <a:prstGeom prst="rect">
            <a:avLst/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3500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642F04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 знаете ли вы…</a:t>
            </a:r>
            <a:endParaRPr lang="ru-RU" sz="3200" b="1" spc="50" dirty="0">
              <a:ln w="11430">
                <a:solidFill>
                  <a:srgbClr val="642F04"/>
                </a:solidFill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3500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642F04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50</a:t>
            </a:r>
            <a:endParaRPr lang="ru-RU" sz="3200" b="1" spc="50" dirty="0">
              <a:ln w="11430">
                <a:solidFill>
                  <a:srgbClr val="642F04"/>
                </a:solidFill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03648" y="5229200"/>
            <a:ext cx="61926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Georgia" pitchFamily="18" charset="0"/>
              </a:rPr>
              <a:t>Щорс  Николай Александрович - офицер </a:t>
            </a:r>
            <a:r>
              <a:rPr lang="ru-RU" dirty="0" smtClean="0">
                <a:latin typeface="Georgia" pitchFamily="18" charset="0"/>
              </a:rPr>
              <a:t>военного времени Русской императорской армии, </a:t>
            </a:r>
            <a:r>
              <a:rPr lang="ru-RU" dirty="0" smtClean="0">
                <a:latin typeface="Georgia" pitchFamily="18" charset="0"/>
              </a:rPr>
              <a:t>начальник </a:t>
            </a:r>
            <a:r>
              <a:rPr lang="ru-RU" dirty="0" smtClean="0">
                <a:latin typeface="Georgia" pitchFamily="18" charset="0"/>
              </a:rPr>
              <a:t>дивизии </a:t>
            </a:r>
            <a:r>
              <a:rPr lang="ru-RU" dirty="0" smtClean="0">
                <a:latin typeface="Georgia" pitchFamily="18" charset="0"/>
              </a:rPr>
              <a:t>Красной армии</a:t>
            </a:r>
            <a:r>
              <a:rPr lang="ru-RU" dirty="0" smtClean="0">
                <a:latin typeface="Georgia" pitchFamily="18" charset="0"/>
              </a:rPr>
              <a:t> </a:t>
            </a:r>
            <a:r>
              <a:rPr lang="ru-RU" dirty="0" smtClean="0">
                <a:latin typeface="Georgia" pitchFamily="18" charset="0"/>
              </a:rPr>
              <a:t>времён Гражданской </a:t>
            </a:r>
            <a:r>
              <a:rPr lang="ru-RU" dirty="0" smtClean="0">
                <a:latin typeface="Georgia" pitchFamily="18" charset="0"/>
              </a:rPr>
              <a:t>войны в </a:t>
            </a:r>
            <a:r>
              <a:rPr lang="ru-RU" dirty="0" smtClean="0">
                <a:latin typeface="Georgia" pitchFamily="18" charset="0"/>
              </a:rPr>
              <a:t>России</a:t>
            </a:r>
            <a:endParaRPr lang="ru-RU" dirty="0">
              <a:latin typeface="Georgia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3173847" y="4149080"/>
            <a:ext cx="44668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Сайт: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http://elenaranko.ucoz.ru/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  <p:sp>
        <p:nvSpPr>
          <p:cNvPr id="10" name="AutoShape 7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388350" y="6237288"/>
            <a:ext cx="431800" cy="358775"/>
          </a:xfrm>
          <a:prstGeom prst="actionButtonBeginning">
            <a:avLst/>
          </a:prstGeom>
          <a:gradFill rotWithShape="1"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FFE7EC">
                <a:gamma/>
                <a:shade val="60000"/>
                <a:invGamma/>
                <a:alpha val="50000"/>
              </a:srgbClr>
            </a:prstShdw>
          </a:effec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683568" y="5517232"/>
            <a:ext cx="763284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400" i="1" dirty="0" smtClean="0">
                <a:latin typeface="Georgia" pitchFamily="18" charset="0"/>
              </a:rPr>
              <a:t>Красный </a:t>
            </a:r>
            <a:r>
              <a:rPr lang="ru-RU" sz="2400" i="1" dirty="0" err="1" smtClean="0">
                <a:latin typeface="Georgia" pitchFamily="18" charset="0"/>
              </a:rPr>
              <a:t>яр,на</a:t>
            </a:r>
            <a:r>
              <a:rPr lang="ru-RU" sz="2400" i="1" dirty="0" smtClean="0">
                <a:latin typeface="Georgia" pitchFamily="18" charset="0"/>
              </a:rPr>
              <a:t> котором был построен острог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267744" y="251937"/>
            <a:ext cx="5832648" cy="584775"/>
          </a:xfrm>
          <a:prstGeom prst="rect">
            <a:avLst/>
          </a:pr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1A210D"/>
                  </a:solidFill>
                </a:ln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Наш Красноярск</a:t>
            </a:r>
            <a:endParaRPr lang="ru-RU" sz="3200" b="1" spc="50" dirty="0">
              <a:ln w="11430">
                <a:solidFill>
                  <a:srgbClr val="1A210D"/>
                </a:solidFill>
              </a:ln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screen">
            <a:duotone>
              <a:schemeClr val="accent3">
                <a:shade val="45000"/>
                <a:satMod val="135000"/>
              </a:schemeClr>
              <a:prstClr val="white"/>
            </a:duotone>
            <a:lum bright="-20000"/>
          </a:blip>
          <a:stretch>
            <a:fillRect/>
          </a:stretch>
        </p:blipFill>
        <p:spPr>
          <a:xfrm>
            <a:off x="7365664" y="2708920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212911"/>
                  </a:solidFill>
                </a:ln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3200" b="1" spc="50" dirty="0">
              <a:ln w="11430">
                <a:solidFill>
                  <a:srgbClr val="212911"/>
                </a:solidFill>
              </a:ln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547664" y="1412776"/>
            <a:ext cx="705678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i="1" dirty="0" smtClean="0">
                <a:latin typeface="Georgia" pitchFamily="18" charset="0"/>
              </a:rPr>
              <a:t>Что послужило обоснованием, чтобы назвать город Красноярском?</a:t>
            </a:r>
            <a:endParaRPr lang="ru-RU" sz="2800" i="1" dirty="0">
              <a:latin typeface="Georgia" pitchFamily="18" charset="0"/>
            </a:endParaRPr>
          </a:p>
        </p:txBody>
      </p:sp>
      <p:pic>
        <p:nvPicPr>
          <p:cNvPr id="41986" name="Picture 2" descr="http://www.saletur.ru/galery/tfoto/big/14531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55776" y="2420888"/>
            <a:ext cx="4229751" cy="3168352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683568" y="5301208"/>
            <a:ext cx="763284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 Памятник Андрею Дубенскому-основателю города Красноярска</a:t>
            </a: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screen">
            <a:duotone>
              <a:schemeClr val="accent3">
                <a:shade val="45000"/>
                <a:satMod val="135000"/>
              </a:schemeClr>
              <a:prstClr val="white"/>
            </a:duotone>
            <a:lum bright="-20000"/>
          </a:blip>
          <a:stretch>
            <a:fillRect/>
          </a:stretch>
        </p:blipFill>
        <p:spPr>
          <a:xfrm>
            <a:off x="7308304" y="2903154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267744" y="251937"/>
            <a:ext cx="5832648" cy="584775"/>
          </a:xfrm>
          <a:prstGeom prst="rect">
            <a:avLst/>
          </a:pr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1A210D"/>
                  </a:solidFill>
                </a:ln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Наш Красноярск</a:t>
            </a:r>
            <a:endParaRPr lang="ru-RU" sz="3200" b="1" spc="50" dirty="0">
              <a:ln w="11430">
                <a:solidFill>
                  <a:srgbClr val="1A210D"/>
                </a:solidFill>
              </a:ln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212911"/>
                  </a:solidFill>
                </a:ln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20</a:t>
            </a:r>
            <a:endParaRPr lang="ru-RU" sz="3200" b="1" spc="50" dirty="0">
              <a:ln w="11430">
                <a:solidFill>
                  <a:srgbClr val="212911"/>
                </a:solidFill>
              </a:ln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48064" y="1268760"/>
            <a:ext cx="33843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>
                <a:latin typeface="Georgia" pitchFamily="18" charset="0"/>
              </a:rPr>
              <a:t>Кому  и </a:t>
            </a:r>
            <a:r>
              <a:rPr lang="ru-RU" sz="3200" i="1" dirty="0" smtClean="0">
                <a:latin typeface="Georgia" pitchFamily="18" charset="0"/>
              </a:rPr>
              <a:t>за что</a:t>
            </a:r>
            <a:r>
              <a:rPr lang="ru-RU" sz="3200" i="1" dirty="0" smtClean="0">
                <a:latin typeface="Georgia" pitchFamily="18" charset="0"/>
              </a:rPr>
              <a:t> </a:t>
            </a:r>
            <a:r>
              <a:rPr lang="ru-RU" sz="3200" i="1" dirty="0" smtClean="0">
                <a:latin typeface="Georgia" pitchFamily="18" charset="0"/>
              </a:rPr>
              <a:t>поставлен памятник?</a:t>
            </a:r>
            <a:endParaRPr lang="ru-RU" sz="3200" i="1" dirty="0">
              <a:latin typeface="Georgia" pitchFamily="18" charset="0"/>
            </a:endParaRPr>
          </a:p>
        </p:txBody>
      </p:sp>
      <p:pic>
        <p:nvPicPr>
          <p:cNvPr id="14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67744" y="1196752"/>
            <a:ext cx="2618877" cy="378904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screen">
            <a:duotone>
              <a:schemeClr val="accent3">
                <a:shade val="45000"/>
                <a:satMod val="135000"/>
              </a:schemeClr>
              <a:prstClr val="white"/>
            </a:duotone>
            <a:lum bright="-20000"/>
          </a:blip>
          <a:stretch>
            <a:fillRect/>
          </a:stretch>
        </p:blipFill>
        <p:spPr>
          <a:xfrm>
            <a:off x="7316266" y="2903154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267744" y="251937"/>
            <a:ext cx="5832648" cy="584775"/>
          </a:xfrm>
          <a:prstGeom prst="rect">
            <a:avLst/>
          </a:pr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1A210D"/>
                  </a:solidFill>
                </a:ln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Наш Красноярск</a:t>
            </a:r>
            <a:endParaRPr lang="ru-RU" sz="3200" b="1" spc="50" dirty="0">
              <a:ln w="11430">
                <a:solidFill>
                  <a:srgbClr val="1A210D"/>
                </a:solidFill>
              </a:ln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212911"/>
                  </a:solidFill>
                </a:ln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30</a:t>
            </a:r>
            <a:endParaRPr lang="ru-RU" sz="3200" b="1" spc="50" dirty="0">
              <a:ln w="11430">
                <a:solidFill>
                  <a:srgbClr val="212911"/>
                </a:solidFill>
              </a:ln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31640" y="1484784"/>
            <a:ext cx="65527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i="1" dirty="0" smtClean="0">
                <a:latin typeface="Georgia" pitchFamily="18" charset="0"/>
              </a:rPr>
              <a:t>Какая достопримечательность Красноярска названа в честь Лондонской?</a:t>
            </a:r>
            <a:endParaRPr lang="ru-RU" sz="3600" i="1" dirty="0">
              <a:latin typeface="Georgia" pitchFamily="18" charset="0"/>
            </a:endParaRP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755576" y="4797152"/>
            <a:ext cx="763284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200" i="1" dirty="0" err="1" smtClean="0">
                <a:latin typeface="Georgia" pitchFamily="18" charset="0"/>
              </a:rPr>
              <a:t>Биг-бен</a:t>
            </a:r>
            <a:r>
              <a:rPr lang="ru-RU" sz="3200" i="1" dirty="0" smtClean="0">
                <a:latin typeface="Georgia" pitchFamily="18" charset="0"/>
              </a:rPr>
              <a:t> (часы)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screen">
            <a:duotone>
              <a:schemeClr val="accent3">
                <a:shade val="45000"/>
                <a:satMod val="135000"/>
              </a:schemeClr>
              <a:prstClr val="white"/>
            </a:duotone>
            <a:lum bright="-20000"/>
          </a:blip>
          <a:stretch>
            <a:fillRect/>
          </a:stretch>
        </p:blipFill>
        <p:spPr>
          <a:xfrm>
            <a:off x="7365664" y="2933440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267744" y="251937"/>
            <a:ext cx="5832648" cy="584775"/>
          </a:xfrm>
          <a:prstGeom prst="rect">
            <a:avLst/>
          </a:pr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1A210D"/>
                  </a:solidFill>
                </a:ln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Наш Красноярск</a:t>
            </a:r>
            <a:endParaRPr lang="ru-RU" sz="3200" b="1" spc="50" dirty="0">
              <a:ln w="11430">
                <a:solidFill>
                  <a:srgbClr val="1A210D"/>
                </a:solidFill>
              </a:ln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212911"/>
                  </a:solidFill>
                </a:ln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40</a:t>
            </a:r>
            <a:endParaRPr lang="ru-RU" sz="3200" b="1" spc="50" dirty="0">
              <a:ln w="11430">
                <a:solidFill>
                  <a:srgbClr val="212911"/>
                </a:solidFill>
              </a:ln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47664" y="2132856"/>
            <a:ext cx="65527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i="1" dirty="0" smtClean="0">
                <a:latin typeface="Georgia" pitchFamily="18" charset="0"/>
              </a:rPr>
              <a:t>Назовите год основания </a:t>
            </a:r>
            <a:r>
              <a:rPr lang="ru-RU" sz="3600" i="1" dirty="0" smtClean="0">
                <a:latin typeface="Georgia" pitchFamily="18" charset="0"/>
              </a:rPr>
              <a:t>Красноярска.</a:t>
            </a:r>
            <a:endParaRPr lang="ru-RU" sz="3600" i="1" dirty="0">
              <a:latin typeface="Georgia" pitchFamily="18" charset="0"/>
            </a:endParaRP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395536" y="4797152"/>
            <a:ext cx="763284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600" i="1" dirty="0" smtClean="0">
                <a:latin typeface="Georgia" pitchFamily="18" charset="0"/>
              </a:rPr>
              <a:t>1628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дом-6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screen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267744" y="251937"/>
            <a:ext cx="5832648" cy="584775"/>
          </a:xfrm>
          <a:prstGeom prst="rect">
            <a:avLst/>
          </a:pr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1A210D"/>
                  </a:solidFill>
                </a:ln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Наш Красноярск</a:t>
            </a:r>
            <a:endParaRPr lang="ru-RU" sz="3200" b="1" spc="50" dirty="0">
              <a:ln w="11430">
                <a:solidFill>
                  <a:srgbClr val="1A210D"/>
                </a:solidFill>
              </a:ln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212911"/>
                  </a:solidFill>
                </a:ln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50</a:t>
            </a:r>
            <a:endParaRPr lang="ru-RU" sz="3200" b="1" spc="50" dirty="0">
              <a:ln w="11430">
                <a:solidFill>
                  <a:srgbClr val="212911"/>
                </a:solidFill>
              </a:ln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23728" y="908720"/>
            <a:ext cx="5832648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i="1" dirty="0" smtClean="0">
                <a:latin typeface="Georgia" pitchFamily="18" charset="0"/>
              </a:rPr>
              <a:t>Укажите герб </a:t>
            </a:r>
            <a:r>
              <a:rPr lang="ru-RU" sz="3200" b="1" i="1" dirty="0" smtClean="0">
                <a:latin typeface="Georgia" pitchFamily="18" charset="0"/>
              </a:rPr>
              <a:t>города Красноярска</a:t>
            </a:r>
            <a:endParaRPr lang="ru-RU" sz="3200" b="1" i="1" dirty="0" smtClean="0">
              <a:latin typeface="Georgia" pitchFamily="18" charset="0"/>
            </a:endParaRPr>
          </a:p>
          <a:p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1331640" y="5157192"/>
            <a:ext cx="626469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dirty="0" smtClean="0">
                <a:latin typeface="Georgia" pitchFamily="18" charset="0"/>
              </a:rPr>
              <a:t>№3. </a:t>
            </a:r>
            <a:r>
              <a:rPr lang="ru-RU" sz="1400" dirty="0" smtClean="0">
                <a:latin typeface="Georgia" pitchFamily="18" charset="0"/>
              </a:rPr>
              <a:t>В червлёном поле золотой стоящий на задних лапах лев, держащий в правой лапе золотой заступ, а в левой — золотой серп. Щит увенчан золотой башенной короной о пяти зубцах, окружённой по обручу золотым лавровым венком. </a:t>
            </a:r>
            <a:r>
              <a:rPr lang="ru-RU" sz="1400" dirty="0" err="1" smtClean="0">
                <a:latin typeface="Georgia" pitchFamily="18" charset="0"/>
              </a:rPr>
              <a:t>Щитодержатели</a:t>
            </a:r>
            <a:r>
              <a:rPr lang="ru-RU" sz="1400" dirty="0" smtClean="0">
                <a:latin typeface="Georgia" pitchFamily="18" charset="0"/>
              </a:rPr>
              <a:t>: справа — серебряный единорог с золотым рогом, слева — серебряный конь, у обоих копыта, гривы и хвосты золотые, глаза и языки червлёные.</a:t>
            </a:r>
            <a:r>
              <a:rPr lang="ru-RU" dirty="0" smtClean="0"/>
              <a:t> </a:t>
            </a:r>
            <a:endParaRPr lang="ru-RU" i="1" dirty="0">
              <a:latin typeface="Georgia" pitchFamily="18" charset="0"/>
            </a:endParaRPr>
          </a:p>
        </p:txBody>
      </p:sp>
      <p:pic>
        <p:nvPicPr>
          <p:cNvPr id="33794" name="Picture 2" descr="Герб Красноярского края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9552" y="1916832"/>
            <a:ext cx="2130646" cy="2592288"/>
          </a:xfrm>
          <a:prstGeom prst="rect">
            <a:avLst/>
          </a:prstGeom>
          <a:noFill/>
        </p:spPr>
      </p:pic>
      <p:pic>
        <p:nvPicPr>
          <p:cNvPr id="33796" name="Picture 4" descr="Современный герб города Красноярска (2010 год)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14546" y="2060848"/>
            <a:ext cx="3070133" cy="2376264"/>
          </a:xfrm>
          <a:prstGeom prst="rect">
            <a:avLst/>
          </a:prstGeom>
          <a:noFill/>
        </p:spPr>
      </p:pic>
      <p:pic>
        <p:nvPicPr>
          <p:cNvPr id="33798" name="Picture 6" descr="http://www.saferoads.md/images/partners/rutiera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419873" y="2132856"/>
            <a:ext cx="1728192" cy="2235083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827584" y="4509120"/>
            <a:ext cx="165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Georgia" pitchFamily="18" charset="0"/>
              </a:rPr>
              <a:t>№ 1</a:t>
            </a:r>
            <a:endParaRPr lang="ru-RU" sz="2400" dirty="0">
              <a:latin typeface="Georgia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491880" y="4437112"/>
            <a:ext cx="165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Georgia" pitchFamily="18" charset="0"/>
              </a:rPr>
              <a:t>№ 2</a:t>
            </a:r>
            <a:endParaRPr lang="ru-RU" sz="2400" dirty="0">
              <a:latin typeface="Georgia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300192" y="4365104"/>
            <a:ext cx="165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Georgia" pitchFamily="18" charset="0"/>
              </a:rPr>
              <a:t>№ 3</a:t>
            </a:r>
            <a:endParaRPr lang="ru-RU" sz="2400" dirty="0">
              <a:latin typeface="Georgia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1043608" y="4797152"/>
            <a:ext cx="655272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400" i="1" dirty="0" smtClean="0">
                <a:latin typeface="Georgia" pitchFamily="18" charset="0"/>
              </a:rPr>
              <a:t>1.Столбы, 2.Саяно-Шушенский, 3.Путоранский, 4.Тунгусский, 5.Центрально-Сибирский, 6.Таймырский, 7.Большой Арктический. 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1259632" y="2060848"/>
            <a:ext cx="6696744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600" dirty="0" smtClean="0">
                <a:latin typeface="Georgia" pitchFamily="18" charset="0"/>
              </a:rPr>
              <a:t>Сколько заповедников в Красноярском крае? Перечислите их.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267744" y="251937"/>
            <a:ext cx="5832648" cy="584775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351413"/>
                  </a:solidFill>
                </a:ln>
                <a:gradFill flip="none" rotWithShape="1"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18900000" scaled="1"/>
                  <a:tileRect/>
                </a:gradFill>
                <a:latin typeface="Times New Roman" pitchFamily="18" charset="0"/>
                <a:cs typeface="Times New Roman" pitchFamily="18" charset="0"/>
              </a:rPr>
              <a:t>Заповедный край </a:t>
            </a:r>
            <a:endParaRPr lang="ru-RU" sz="3200" b="1" spc="50" dirty="0">
              <a:ln w="11430">
                <a:solidFill>
                  <a:srgbClr val="351413"/>
                </a:solidFill>
              </a:ln>
              <a:gradFill flip="none" rotWithShape="1"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18900000" scaled="1"/>
                <a:tileRect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screen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365664" y="2501165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>
            <a:duotone>
              <a:schemeClr val="accent2">
                <a:shade val="45000"/>
                <a:satMod val="135000"/>
              </a:schemeClr>
              <a:prstClr val="white"/>
            </a:duotone>
            <a:lum bright="-10000"/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351413"/>
                  </a:solidFill>
                </a:ln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3200" b="1" spc="50" dirty="0">
              <a:ln w="11430">
                <a:solidFill>
                  <a:srgbClr val="351413"/>
                </a:solidFill>
              </a:ln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683568" y="5589240"/>
            <a:ext cx="76328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Саяно-Шушенский биосферный заповедник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1763688" y="908720"/>
            <a:ext cx="6696744" cy="3280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Это особо охраняемая территория, создавалась с целью сохранения пушного зверя. В настоящее время ведется мониторинг за обитающим там снежным барсом.</a:t>
            </a:r>
          </a:p>
          <a:p>
            <a:pPr algn="ctr">
              <a:spcBef>
                <a:spcPct val="20000"/>
              </a:spcBef>
            </a:pPr>
            <a:endParaRPr lang="ru-RU" sz="2800" dirty="0" smtClean="0">
              <a:latin typeface="Georgia" pitchFamily="18" charset="0"/>
            </a:endParaRPr>
          </a:p>
          <a:p>
            <a:pPr>
              <a:spcBef>
                <a:spcPct val="20000"/>
              </a:spcBef>
            </a:pPr>
            <a:endParaRPr lang="ru-RU" sz="2800" dirty="0" smtClean="0">
              <a:latin typeface="Georgia" pitchFamily="18" charset="0"/>
            </a:endParaRP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screen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308304" y="2501165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>
            <a:duotone>
              <a:schemeClr val="accent2">
                <a:shade val="45000"/>
                <a:satMod val="135000"/>
              </a:schemeClr>
              <a:prstClr val="white"/>
            </a:duotone>
            <a:lum bright="-10000"/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51937"/>
            <a:ext cx="5832648" cy="584775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351413"/>
                  </a:solidFill>
                </a:ln>
                <a:gradFill flip="none" rotWithShape="1"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18900000" scaled="1"/>
                  <a:tileRect/>
                </a:gradFill>
                <a:latin typeface="Times New Roman" pitchFamily="18" charset="0"/>
                <a:cs typeface="Times New Roman" pitchFamily="18" charset="0"/>
              </a:rPr>
              <a:t>Заповедный край</a:t>
            </a:r>
            <a:endParaRPr lang="ru-RU" sz="3200" b="1" spc="50" dirty="0">
              <a:ln w="11430">
                <a:solidFill>
                  <a:srgbClr val="351413"/>
                </a:solidFill>
              </a:ln>
              <a:gradFill flip="none" rotWithShape="1"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18900000" scaled="1"/>
                <a:tileRect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351413"/>
                  </a:solidFill>
                </a:ln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20</a:t>
            </a:r>
            <a:endParaRPr lang="ru-RU" sz="3200" b="1" spc="50" dirty="0">
              <a:ln w="11430">
                <a:solidFill>
                  <a:srgbClr val="351413"/>
                </a:solidFill>
              </a:ln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8" name="Picture 2" descr="http://strana.ru/media/images/uploaded/gallery_promo21253786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75856" y="3429000"/>
            <a:ext cx="3312368" cy="1840205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theme/theme1.xml><?xml version="1.0" encoding="utf-8"?>
<a:theme xmlns:a="http://schemas.openxmlformats.org/drawingml/2006/main" name="Тема Office">
  <a:themeElements>
    <a:clrScheme name="Другая 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95373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1301</TotalTime>
  <Words>652</Words>
  <Application>Microsoft Office PowerPoint</Application>
  <PresentationFormat>Экран (4:3)</PresentationFormat>
  <Paragraphs>134</Paragraphs>
  <Slides>23</Slides>
  <Notes>22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пк</cp:lastModifiedBy>
  <cp:revision>47</cp:revision>
  <dcterms:created xsi:type="dcterms:W3CDTF">2014-01-06T16:00:12Z</dcterms:created>
  <dcterms:modified xsi:type="dcterms:W3CDTF">2016-02-10T15:27:27Z</dcterms:modified>
</cp:coreProperties>
</file>