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OOAnUYgX1gQh4qJSz3ykxFDwofcso4xJ?usp=shar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на части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7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Сумма двух чисел 96, а разность 18. Найдите эти числа.</a:t>
            </a:r>
          </a:p>
          <a:p>
            <a:endParaRPr lang="ru-RU" sz="4000" dirty="0"/>
          </a:p>
          <a:p>
            <a:r>
              <a:rPr lang="ru-RU" sz="4000" dirty="0" smtClean="0"/>
              <a:t>Решение задачи аналогично задаче 2 и имеет 3 способа решения.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2525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двух кусках ткани одинаковое количество материи. После того, как от одного куска отрезали 18 метров, а от другого 25 метров, в первом куске осталось ткани вдвое больше, чем во втором.  Сколько метров ткани изначально было в каждом куске первоначально?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115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683568" y="2315896"/>
            <a:ext cx="7704856" cy="72008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04754" y="4293096"/>
            <a:ext cx="77048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Левая круглая скобка 10"/>
          <p:cNvSpPr/>
          <p:nvPr/>
        </p:nvSpPr>
        <p:spPr>
          <a:xfrm rot="16200000" flipH="1">
            <a:off x="7115140" y="982401"/>
            <a:ext cx="335510" cy="2253432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круглая скобка 11"/>
          <p:cNvSpPr/>
          <p:nvPr/>
        </p:nvSpPr>
        <p:spPr>
          <a:xfrm rot="16200000" flipH="1">
            <a:off x="5736392" y="1569056"/>
            <a:ext cx="335511" cy="4968552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круглая скобка 12"/>
          <p:cNvSpPr/>
          <p:nvPr/>
        </p:nvSpPr>
        <p:spPr>
          <a:xfrm rot="16200000" flipH="1">
            <a:off x="1900533" y="2677218"/>
            <a:ext cx="335510" cy="2703170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круглая скобка 13"/>
          <p:cNvSpPr/>
          <p:nvPr/>
        </p:nvSpPr>
        <p:spPr>
          <a:xfrm rot="16200000" flipH="1">
            <a:off x="1888584" y="829540"/>
            <a:ext cx="335510" cy="2703170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круглая скобка 14"/>
          <p:cNvSpPr/>
          <p:nvPr/>
        </p:nvSpPr>
        <p:spPr>
          <a:xfrm rot="16200000" flipH="1">
            <a:off x="4603704" y="815503"/>
            <a:ext cx="335510" cy="2703170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11323" y="1340768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18 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90599" y="3416717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25 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389962" y="2852936"/>
            <a:ext cx="351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70053" y="4941168"/>
            <a:ext cx="351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20" name="Левая круглая скобка 19"/>
          <p:cNvSpPr/>
          <p:nvPr/>
        </p:nvSpPr>
        <p:spPr>
          <a:xfrm rot="16200000">
            <a:off x="4353832" y="-1261174"/>
            <a:ext cx="360042" cy="7658198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Левая круглая скобка 21"/>
          <p:cNvSpPr/>
          <p:nvPr/>
        </p:nvSpPr>
        <p:spPr>
          <a:xfrm rot="16200000">
            <a:off x="4353832" y="680021"/>
            <a:ext cx="360042" cy="7658198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6156179" y="2351900"/>
            <a:ext cx="0" cy="19411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10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1) 25-18=7 (м) – на столько больше ткани отрезали от второго куска, или количество ткани, которое осталось во втором куске.</a:t>
            </a:r>
          </a:p>
          <a:p>
            <a:pPr marL="0" indent="0">
              <a:buNone/>
            </a:pPr>
            <a:r>
              <a:rPr lang="ru-RU" sz="3600" dirty="0" smtClean="0"/>
              <a:t>2) 7+25=32 (м) – столько ткани было первоначально во втором куске (и, следовательно, в первом куске)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8197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Задания для подготовки к экзамену: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Решить задачу 3.</a:t>
            </a:r>
          </a:p>
          <a:p>
            <a:r>
              <a:rPr lang="ru-RU" dirty="0" smtClean="0"/>
              <a:t>2. Изобразите с помощью отрезков ситуации:</a:t>
            </a:r>
          </a:p>
          <a:p>
            <a:pPr marL="0" indent="0">
              <a:buNone/>
            </a:pPr>
            <a:r>
              <a:rPr lang="ru-RU" dirty="0" smtClean="0"/>
              <a:t>А) купили а кг яблок, а груш на с кг больше</a:t>
            </a:r>
          </a:p>
          <a:p>
            <a:pPr marL="0" indent="0">
              <a:buNone/>
            </a:pPr>
            <a:r>
              <a:rPr lang="ru-RU" dirty="0" smtClean="0"/>
              <a:t>Б)</a:t>
            </a:r>
            <a:r>
              <a:rPr lang="ru-RU" dirty="0"/>
              <a:t> купили а кг яблок, а груш </a:t>
            </a:r>
            <a:r>
              <a:rPr lang="ru-RU" dirty="0" smtClean="0"/>
              <a:t>в 2 раза больше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В) </a:t>
            </a:r>
            <a:r>
              <a:rPr lang="ru-RU" dirty="0"/>
              <a:t>купили а кг яблок, а груш </a:t>
            </a:r>
            <a:r>
              <a:rPr lang="ru-RU" dirty="0" smtClean="0"/>
              <a:t>в 3 раза меньше</a:t>
            </a:r>
          </a:p>
          <a:p>
            <a:pPr marL="0" indent="0">
              <a:buNone/>
            </a:pPr>
            <a:r>
              <a:rPr lang="ru-RU" dirty="0" smtClean="0"/>
              <a:t>Г) </a:t>
            </a:r>
            <a:r>
              <a:rPr lang="ru-RU" dirty="0"/>
              <a:t>купили а кг яблок, а груш на </a:t>
            </a:r>
            <a:r>
              <a:rPr lang="ru-RU" dirty="0" smtClean="0"/>
              <a:t>с кг меньше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Решить задачу:</a:t>
            </a:r>
          </a:p>
          <a:p>
            <a:pPr marL="0" indent="0">
              <a:buNone/>
            </a:pPr>
            <a:r>
              <a:rPr lang="ru-RU" dirty="0" smtClean="0"/>
              <a:t>Требуется смешать 3 части песка и 2 части цемента. Сколько цемента и песка в отдельности нужно взять, чтобы получить 30 кг смеси при условии, что части имеют одинаковую массу?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3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Из УМК «Школа России» выбрать и привести 5 примеров заданий на различные способы задания отношений.</a:t>
            </a:r>
          </a:p>
          <a:p>
            <a:r>
              <a:rPr lang="ru-RU" dirty="0" smtClean="0"/>
              <a:t>5. Решение задачи на части в день экзамена по вариантам.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21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Ссылка на </a:t>
            </a:r>
            <a:r>
              <a:rPr lang="ru-RU" dirty="0" err="1" smtClean="0"/>
              <a:t>гугл</a:t>
            </a:r>
            <a:r>
              <a:rPr lang="ru-RU" dirty="0" smtClean="0"/>
              <a:t>-диск, содержащий учебники УМК «Школа России»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https://drive.google.com/drive/folders/1OOAnUYgX1gQh4qJSz3ykxFDwofcso4xJ?usp=sharing</a:t>
            </a:r>
            <a:endParaRPr lang="ru-RU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26960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ru-RU" dirty="0" smtClean="0"/>
              <a:t>Для варки варенья из вишни на 2 части ягод берут 3 части сахара. Сколько сахара можно взять на 10 кг ягод?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15616" y="3573016"/>
            <a:ext cx="23042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419872" y="3573016"/>
            <a:ext cx="23042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115616" y="4941168"/>
            <a:ext cx="23042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19872" y="4941168"/>
            <a:ext cx="23042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24128" y="4941168"/>
            <a:ext cx="2304256" cy="0"/>
          </a:xfrm>
          <a:prstGeom prst="line">
            <a:avLst/>
          </a:prstGeom>
          <a:ln w="57150"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15616" y="3573016"/>
            <a:ext cx="0" cy="13681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366" y="3219073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3365" y="4587225"/>
            <a:ext cx="521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6" name="Левая круглая скобка 15"/>
          <p:cNvSpPr/>
          <p:nvPr/>
        </p:nvSpPr>
        <p:spPr>
          <a:xfrm rot="16200000">
            <a:off x="3313895" y="1421395"/>
            <a:ext cx="278887" cy="4582129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59832" y="392376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кг</a:t>
            </a:r>
            <a:endParaRPr lang="ru-RU" dirty="0"/>
          </a:p>
        </p:txBody>
      </p:sp>
      <p:sp>
        <p:nvSpPr>
          <p:cNvPr id="19" name="Левая круглая скобка 18"/>
          <p:cNvSpPr/>
          <p:nvPr/>
        </p:nvSpPr>
        <p:spPr>
          <a:xfrm rot="16200000">
            <a:off x="4401624" y="1668350"/>
            <a:ext cx="353943" cy="6899577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139952" y="533504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 кг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744403" y="3609020"/>
            <a:ext cx="0" cy="13681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78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 animBg="1"/>
      <p:bldP spid="17" grpId="0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Решение по действиям с пояснением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7138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1) 10:2=5 (кг) – столько килограммов ягод приходится на каждую часть;</a:t>
            </a:r>
          </a:p>
          <a:p>
            <a:pPr marL="0" indent="0">
              <a:buNone/>
            </a:pPr>
            <a:r>
              <a:rPr lang="ru-RU" sz="4400" dirty="0" smtClean="0"/>
              <a:t>2) 5*3=15 (кг) – столько килограммов сахара нужно взять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498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924944"/>
            <a:ext cx="3672408" cy="151216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437112"/>
            <a:ext cx="3672408" cy="151216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2938592"/>
            <a:ext cx="3672408" cy="151216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447855"/>
            <a:ext cx="3672408" cy="151216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1426424"/>
            <a:ext cx="3672408" cy="151216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67744" y="2024253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10 кг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525049" y="692696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9081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 первой пачке было на 10 тетрадей больше, чем во второй. Всего было 70 тетрадей.  Сколько тетрадей было в каждой пачке?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393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043608" y="1628800"/>
            <a:ext cx="6120680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43608" y="3861048"/>
            <a:ext cx="4464496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43608" y="1628800"/>
            <a:ext cx="0" cy="223224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08104" y="1628800"/>
            <a:ext cx="0" cy="223224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Левая круглая скобка 13"/>
          <p:cNvSpPr/>
          <p:nvPr/>
        </p:nvSpPr>
        <p:spPr>
          <a:xfrm rot="16200000">
            <a:off x="3923928" y="-1251521"/>
            <a:ext cx="360040" cy="6120680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круглая скобка 14"/>
          <p:cNvSpPr/>
          <p:nvPr/>
        </p:nvSpPr>
        <p:spPr>
          <a:xfrm rot="16200000">
            <a:off x="3095836" y="1880827"/>
            <a:ext cx="360042" cy="4464496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круглая скобка 15"/>
          <p:cNvSpPr/>
          <p:nvPr/>
        </p:nvSpPr>
        <p:spPr>
          <a:xfrm rot="16200000" flipH="1">
            <a:off x="6168443" y="608429"/>
            <a:ext cx="335510" cy="1656182"/>
          </a:xfrm>
          <a:prstGeom prst="leftBracket">
            <a:avLst>
              <a:gd name="adj" fmla="val 1995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95536" y="1306450"/>
            <a:ext cx="314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I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97969" y="350710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II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06620" y="764704"/>
            <a:ext cx="94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 </a:t>
            </a:r>
            <a:r>
              <a:rPr lang="ru-RU" dirty="0" err="1" smtClean="0"/>
              <a:t>тетр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086531" y="213285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03373" y="4437112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Правая фигурная скобка 21"/>
          <p:cNvSpPr/>
          <p:nvPr/>
        </p:nvSpPr>
        <p:spPr>
          <a:xfrm>
            <a:off x="7412019" y="1264639"/>
            <a:ext cx="576064" cy="3024331"/>
          </a:xfrm>
          <a:prstGeom prst="rightBrace">
            <a:avLst>
              <a:gd name="adj1" fmla="val 48608"/>
              <a:gd name="adj2" fmla="val 505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988208" y="2592138"/>
            <a:ext cx="94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70 </a:t>
            </a:r>
            <a:r>
              <a:rPr lang="ru-RU" dirty="0" err="1" smtClean="0"/>
              <a:t>тетр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38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по действиям с пояснением: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1) 70-10=60 (</a:t>
            </a:r>
            <a:r>
              <a:rPr lang="ru-RU" dirty="0" err="1" smtClean="0"/>
              <a:t>тетр</a:t>
            </a:r>
            <a:r>
              <a:rPr lang="ru-RU" dirty="0" smtClean="0"/>
              <a:t>.) – столько тетрадей приходится на 2 равные части, или столько тетрадей было бы в двух пачках, если бы их было поровну.</a:t>
            </a:r>
          </a:p>
          <a:p>
            <a:pPr marL="0" indent="0">
              <a:buNone/>
            </a:pPr>
            <a:r>
              <a:rPr lang="ru-RU" dirty="0" smtClean="0"/>
              <a:t>2) 60:2=30 (</a:t>
            </a:r>
            <a:r>
              <a:rPr lang="ru-RU" dirty="0" err="1" smtClean="0"/>
              <a:t>тетр</a:t>
            </a:r>
            <a:r>
              <a:rPr lang="ru-RU" dirty="0" smtClean="0"/>
              <a:t>.) – столько тетрадей приходится на 1 часть, или столько тетрадей было во второй пачке.</a:t>
            </a:r>
          </a:p>
          <a:p>
            <a:pPr marL="0" indent="0">
              <a:buNone/>
            </a:pPr>
            <a:r>
              <a:rPr lang="ru-RU" dirty="0" smtClean="0"/>
              <a:t>3) 30+10=40 (</a:t>
            </a:r>
            <a:r>
              <a:rPr lang="ru-RU" dirty="0" err="1" smtClean="0"/>
              <a:t>тетр</a:t>
            </a:r>
            <a:r>
              <a:rPr lang="ru-RU" dirty="0" smtClean="0"/>
              <a:t>.) – столько тетрадей было </a:t>
            </a:r>
            <a:r>
              <a:rPr lang="ru-RU" smtClean="0"/>
              <a:t>в первой </a:t>
            </a:r>
            <a:r>
              <a:rPr lang="ru-RU" dirty="0" smtClean="0"/>
              <a:t>пачке.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47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способ решения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Если за 1 часть принять тетради в первой пачке, то, чтобы во второй было столько же, надо к ней добавить 10 тетрадей. Тогда решение будет таким:</a:t>
            </a:r>
          </a:p>
          <a:p>
            <a:pPr marL="0" indent="0">
              <a:buNone/>
            </a:pPr>
            <a:r>
              <a:rPr lang="ru-RU" sz="3600" dirty="0" smtClean="0"/>
              <a:t>1) 70+10=80 (</a:t>
            </a:r>
            <a:r>
              <a:rPr lang="ru-RU" sz="3600" dirty="0" err="1" smtClean="0"/>
              <a:t>тетр</a:t>
            </a:r>
            <a:r>
              <a:rPr lang="ru-RU" sz="3600" dirty="0" smtClean="0"/>
              <a:t>.)</a:t>
            </a:r>
          </a:p>
          <a:p>
            <a:pPr marL="0" indent="0">
              <a:buNone/>
            </a:pPr>
            <a:r>
              <a:rPr lang="ru-RU" sz="3600" dirty="0" smtClean="0"/>
              <a:t>2) 80:2=40 (</a:t>
            </a:r>
            <a:r>
              <a:rPr lang="ru-RU" sz="3600" dirty="0" err="1" smtClean="0"/>
              <a:t>тетр</a:t>
            </a:r>
            <a:r>
              <a:rPr lang="ru-RU" sz="3600" dirty="0" smtClean="0"/>
              <a:t>.)</a:t>
            </a:r>
          </a:p>
          <a:p>
            <a:pPr marL="0" indent="0">
              <a:buNone/>
            </a:pPr>
            <a:r>
              <a:rPr lang="ru-RU" sz="3600" dirty="0" smtClean="0"/>
              <a:t>3) 40-10=30 (</a:t>
            </a:r>
            <a:r>
              <a:rPr lang="ru-RU" sz="3600" dirty="0" err="1" smtClean="0"/>
              <a:t>тетр</a:t>
            </a:r>
            <a:r>
              <a:rPr lang="ru-RU" sz="3600" dirty="0" smtClean="0"/>
              <a:t>.)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8938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способ решения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Разделим 10 тетрадей пополам и одну половину оставим в первой пачке, а вторую половину добавим во вторую пачку. Тогда решение будет таким:</a:t>
            </a:r>
          </a:p>
          <a:p>
            <a:pPr marL="0" indent="0">
              <a:buNone/>
            </a:pPr>
            <a:r>
              <a:rPr lang="ru-RU" dirty="0" smtClean="0"/>
              <a:t>1) 10:2=5 (</a:t>
            </a:r>
            <a:r>
              <a:rPr lang="ru-RU" dirty="0" err="1" smtClean="0"/>
              <a:t>тетр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dirty="0" smtClean="0"/>
              <a:t>2) 70:2=35 (</a:t>
            </a:r>
            <a:r>
              <a:rPr lang="ru-RU" dirty="0" err="1" smtClean="0"/>
              <a:t>тетр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dirty="0" smtClean="0"/>
              <a:t>3) 35+5=40 (</a:t>
            </a:r>
            <a:r>
              <a:rPr lang="ru-RU" dirty="0" err="1" smtClean="0"/>
              <a:t>тетр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dirty="0" smtClean="0"/>
              <a:t>4) 35-5=30 (</a:t>
            </a:r>
            <a:r>
              <a:rPr lang="ru-RU" dirty="0" err="1" smtClean="0"/>
              <a:t>тетр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60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577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Решение задач на части</vt:lpstr>
      <vt:lpstr>Задача 1</vt:lpstr>
      <vt:lpstr>Решение по действиям с пояснением</vt:lpstr>
      <vt:lpstr>Презентация PowerPoint</vt:lpstr>
      <vt:lpstr>Задача 2</vt:lpstr>
      <vt:lpstr>Презентация PowerPoint</vt:lpstr>
      <vt:lpstr>Решение по действиям с пояснением:</vt:lpstr>
      <vt:lpstr>Второй способ решения задачи</vt:lpstr>
      <vt:lpstr>Третий способ решения задачи:</vt:lpstr>
      <vt:lpstr>Задача 3</vt:lpstr>
      <vt:lpstr>Задача 4</vt:lpstr>
      <vt:lpstr>Презентация PowerPoint</vt:lpstr>
      <vt:lpstr>Решение задачи:</vt:lpstr>
      <vt:lpstr>Задания для подготовки к экзамену:</vt:lpstr>
      <vt:lpstr>Презентация PowerPoint</vt:lpstr>
      <vt:lpstr>Презентация PowerPoint</vt:lpstr>
      <vt:lpstr>Ссылка на гугл-диск, содержащий учебники УМК «Школа России»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части</dc:title>
  <dc:creator>Natalya</dc:creator>
  <cp:lastModifiedBy>Natalya</cp:lastModifiedBy>
  <cp:revision>11</cp:revision>
  <dcterms:created xsi:type="dcterms:W3CDTF">2020-11-21T04:05:37Z</dcterms:created>
  <dcterms:modified xsi:type="dcterms:W3CDTF">2020-11-21T06:07:12Z</dcterms:modified>
</cp:coreProperties>
</file>