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8" r:id="rId4"/>
    <p:sldId id="276" r:id="rId5"/>
    <p:sldId id="301" r:id="rId6"/>
    <p:sldId id="291" r:id="rId7"/>
    <p:sldId id="298" r:id="rId8"/>
    <p:sldId id="312" r:id="rId9"/>
    <p:sldId id="326" r:id="rId10"/>
    <p:sldId id="287" r:id="rId11"/>
    <p:sldId id="327" r:id="rId12"/>
    <p:sldId id="330" r:id="rId13"/>
    <p:sldId id="302" r:id="rId14"/>
    <p:sldId id="306" r:id="rId15"/>
    <p:sldId id="307" r:id="rId16"/>
    <p:sldId id="328" r:id="rId17"/>
    <p:sldId id="324" r:id="rId18"/>
    <p:sldId id="329" r:id="rId19"/>
    <p:sldId id="258" r:id="rId20"/>
    <p:sldId id="320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936467/33f06a7e-d217-4758-9bdb-6d25f326c87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81525" y="5334000"/>
            <a:ext cx="4419600" cy="1371600"/>
          </a:xfrm>
        </p:spPr>
        <p:txBody>
          <a:bodyPr>
            <a:normAutofit/>
          </a:bodyPr>
          <a:lstStyle/>
          <a:p>
            <a:r>
              <a:rPr lang="ru-RU" sz="240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: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ФРОЛОВА О.С.</a:t>
            </a:r>
            <a:endParaRPr lang="ru-RU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676400"/>
            <a:ext cx="7315200" cy="19812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Работа в группах по созданию условий для развития самостоятельности и инициативы в различных видах трудовой деятельности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" descr="C:\Users\Пользователь\Desktop\depositphotos_94340240-stock-illustration-children-jump-for-joy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22791" y="3457575"/>
            <a:ext cx="5174618" cy="31718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04800" y="457200"/>
            <a:ext cx="8610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92D050"/>
                </a:solidFill>
                <a:latin typeface="Book Antiqua" panose="02040602050305030304" pitchFamily="18" charset="0"/>
              </a:rPr>
              <a:t>ПРОДУКТИВНЫЕ ВИДЫ ДЕЯТЕЛЬНОСТИ</a:t>
            </a:r>
          </a:p>
          <a:p>
            <a:pPr algn="ctr"/>
            <a:r>
              <a:rPr lang="ru-RU" sz="1600" dirty="0" smtClean="0">
                <a:solidFill>
                  <a:srgbClr val="FFC000"/>
                </a:solidFill>
              </a:rPr>
              <a:t>(</a:t>
            </a:r>
            <a:r>
              <a:rPr lang="ru-RU" sz="1600" i="1" dirty="0" smtClean="0">
                <a:solidFill>
                  <a:srgbClr val="FFC000"/>
                </a:solidFill>
                <a:latin typeface="Book Antiqua" panose="02040602050305030304" pitchFamily="18" charset="0"/>
              </a:rPr>
              <a:t>КОНСТРУИРОВАНИЕ, РИСОВАНИЕ, ЛЕПКА, АППЛИКАЦИЯ). </a:t>
            </a:r>
            <a:endParaRPr lang="ru-RU" sz="2000" i="1" dirty="0" smtClean="0">
              <a:solidFill>
                <a:srgbClr val="FFC000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Ребенок  учится проявлять самостоятельность и инициативу в продумывании содержания, подборе материалов, использовании разнообразных средств художественной выразительности. </a:t>
            </a:r>
            <a:endParaRPr lang="ru-RU" sz="2800" i="1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Пользователь\Desktop\3b6f3303fe4ad4646ae0c1c75c135767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14300"/>
            <a:ext cx="9143999" cy="662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676400" y="2057400"/>
            <a:ext cx="60198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2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38400"/>
            <a:ext cx="4800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Ведущая деятельность дошкольного возраста – игра.</a:t>
            </a:r>
          </a:p>
          <a:p>
            <a:pPr algn="ctr"/>
            <a:r>
              <a:rPr lang="ru-RU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Игра, способствует развитию активности, инициативы и самостоятельности. </a:t>
            </a:r>
            <a:endParaRPr lang="ru-RU" sz="28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99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0" i="1" dirty="0" smtClean="0">
                <a:solidFill>
                  <a:srgbClr val="FFC000"/>
                </a:solidFill>
                <a:latin typeface="Book Antiqua" panose="02040602050305030304" pitchFamily="18" charset="0"/>
              </a:rPr>
              <a:t>ТРУДОВАЯ ДЕЯТЕЛЬНОСТЬ</a:t>
            </a:r>
            <a:endParaRPr lang="ru-RU" sz="3200" b="0" i="1" dirty="0">
              <a:solidFill>
                <a:srgbClr val="FFC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685800"/>
            <a:ext cx="4800600" cy="579120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Старшие дошкольники оказывают помощь друг другу, контролируют, поправляют друг друга, проявляют инициативу и самостоятельность, правильно относятся к оценке своего труда, редко хвалят себя, часто проявляют скромность при оценке своей работы (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Эльконин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Д. Б.).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Элементарные формы бытового труда интересны и важны потому, что между ребенком и взрослым устанавливаются своеобразные отношения: это отношения реальной взаимопомощи, координации действий, распределения обязанностей. Все эти отношения, возникая в дошкольном возрасте, в дальнейшем продолжают развиваться.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1447800"/>
            <a:ext cx="462915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497158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Рамка 5"/>
          <p:cNvSpPr/>
          <p:nvPr/>
        </p:nvSpPr>
        <p:spPr>
          <a:xfrm>
            <a:off x="200025" y="457200"/>
            <a:ext cx="8610600" cy="1676400"/>
          </a:xfrm>
          <a:prstGeom prst="frame">
            <a:avLst>
              <a:gd name="adj1" fmla="val 795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5301" y="533399"/>
            <a:ext cx="8153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 Antiqua" panose="02040602050305030304" pitchFamily="18" charset="0"/>
              </a:rPr>
              <a:t>Эффективные формы работы и виды деятельности, способствующие развитию детской инициативы и самостоятельности.</a:t>
            </a:r>
            <a:endParaRPr lang="ru-RU" sz="2800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ook Antiqua" panose="02040602050305030304" pitchFamily="18" charset="0"/>
            </a:endParaRPr>
          </a:p>
        </p:txBody>
      </p:sp>
      <p:sp>
        <p:nvSpPr>
          <p:cNvPr id="11" name="Объект 3"/>
          <p:cNvSpPr txBox="1">
            <a:spLocks/>
          </p:cNvSpPr>
          <p:nvPr/>
        </p:nvSpPr>
        <p:spPr>
          <a:xfrm>
            <a:off x="3209924" y="2057400"/>
            <a:ext cx="6944816" cy="39757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1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Book Antiqua" panose="02040602050305030304" pitchFamily="18" charset="0"/>
              <a:ea typeface="Arial Black"/>
              <a:cs typeface="Times New Roman" panose="02020603050405020304" pitchFamily="18" charset="0"/>
              <a:sym typeface="Arial Black"/>
            </a:endParaRP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проектная деятельность</a:t>
            </a:r>
            <a:r>
              <a:rPr kumimoji="0" lang="ru-RU" sz="28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; 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ru-RU" sz="28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п</a:t>
            </a:r>
            <a:r>
              <a:rPr kumimoji="0" lang="ru-RU" sz="28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ознавательно-исследовательская</a:t>
            </a:r>
            <a:r>
              <a:rPr kumimoji="0" lang="ru-RU" sz="28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 деятельность, 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игровая деятельность</a:t>
            </a:r>
            <a:r>
              <a:rPr kumimoji="0" lang="ru-RU" sz="28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,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продуктивная деятельность,</a:t>
            </a:r>
            <a:r>
              <a:rPr kumimoji="0" lang="ru-RU" sz="28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кружковая работа</a:t>
            </a:r>
            <a:endParaRPr kumimoji="0" lang="ru-RU" sz="2800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 Antiqua" panose="0204060205030503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600" b="0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 Antiqua" panose="0204060205030503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" y="3429000"/>
            <a:ext cx="2847974" cy="24831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Пользователь\Desktop\3b6f3303fe4ad4646ae0c1c75c135767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9143999" cy="662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905000" y="1676401"/>
            <a:ext cx="5562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C000"/>
                </a:solidFill>
                <a:latin typeface="Book Antiqua" panose="02040602050305030304" pitchFamily="18" charset="0"/>
              </a:rPr>
              <a:t>Познавательно-исследовательская деятельность.</a:t>
            </a:r>
            <a:endParaRPr lang="ru-RU" sz="2800" i="1" dirty="0">
              <a:solidFill>
                <a:srgbClr val="FFC000"/>
              </a:solidFill>
              <a:latin typeface="Book Antiqua" panose="0204060205030503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9800" y="2666998"/>
            <a:ext cx="5105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Book Antiqua" panose="02040602050305030304" pitchFamily="18" charset="0"/>
              </a:rPr>
              <a:t>Педагог постоянно создает ситуации, удовлетворяющие потребности ребёнка в познавательной деятельности; ставит перед детьми все более сложные задачи, нацеливает на поиск новых творческих решений, тем самым развивая самостоятельность и творческую активность.</a:t>
            </a:r>
            <a:endParaRPr lang="ru-RU" sz="2400" dirty="0" smtClean="0">
              <a:latin typeface="Book Antiqua" panose="02040602050305030304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Пользователь\Desktop\3b6f3303fe4ad4646ae0c1c75c135767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114300"/>
            <a:ext cx="9143999" cy="662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1752600" y="1752600"/>
            <a:ext cx="60198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i="1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Book Antiqua" panose="02040602050305030304" pitchFamily="18" charset="0"/>
              </a:rPr>
              <a:t>Проектная деятельность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dirty="0" smtClean="0">
                <a:latin typeface="Book Antiqua" panose="02040602050305030304" pitchFamily="18" charset="0"/>
              </a:rPr>
              <a:t>Проектная деятельность позволяет  не только 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dirty="0" smtClean="0">
                <a:latin typeface="Book Antiqua" panose="02040602050305030304" pitchFamily="18" charset="0"/>
              </a:rPr>
              <a:t>поддерживать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dirty="0" smtClean="0">
                <a:latin typeface="Book Antiqua" panose="02040602050305030304" pitchFamily="18" charset="0"/>
              </a:rPr>
              <a:t>детскую инициативу и самостоятельность,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dirty="0" smtClean="0">
                <a:latin typeface="Book Antiqua" panose="02040602050305030304" pitchFamily="18" charset="0"/>
              </a:rPr>
              <a:t>но и оформить её в виде культурно-значимого продукта.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Пользователь\Desktop\3b6f3303fe4ad4646ae0c1c75c135767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114300"/>
            <a:ext cx="9143999" cy="662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905000" y="1828800"/>
            <a:ext cx="5638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C000"/>
                </a:solidFill>
                <a:latin typeface="Book Antiqua" panose="02040602050305030304" pitchFamily="18" charset="0"/>
              </a:rPr>
              <a:t>Кружковая работа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81200" y="1981200"/>
            <a:ext cx="54864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latin typeface="Book Antiqua" panose="02040602050305030304" pitchFamily="18" charset="0"/>
              </a:rPr>
              <a:t>Свободный выбор ребенком вида деятельности раскрывает социально значимые качества личности: активность, инициативность, самостоятельность, ответственность.</a:t>
            </a:r>
            <a:r>
              <a:rPr lang="ru-RU" dirty="0" smtClean="0">
                <a:latin typeface="Book Antiqua" panose="02040602050305030304" pitchFamily="18" charset="0"/>
              </a:rPr>
              <a:t/>
            </a:r>
            <a:br>
              <a:rPr lang="ru-RU" dirty="0" smtClean="0">
                <a:latin typeface="Book Antiqua" panose="02040602050305030304" pitchFamily="18" charset="0"/>
              </a:rPr>
            </a:br>
            <a:r>
              <a:rPr lang="ru-RU" dirty="0" smtClean="0">
                <a:latin typeface="Book Antiqua" panose="02040602050305030304" pitchFamily="18" charset="0"/>
              </a:rPr>
              <a:t/>
            </a:r>
            <a:br>
              <a:rPr lang="ru-RU" dirty="0" smtClean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49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Пользователь\Desktop\3b6f3303fe4ad4646ae0c1c75c135767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62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981200" y="1600199"/>
            <a:ext cx="5715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i="1" dirty="0" smtClean="0">
                <a:solidFill>
                  <a:srgbClr val="FFC000"/>
                </a:solidFill>
                <a:latin typeface="Book Antiqua" panose="02040602050305030304" pitchFamily="18" charset="0"/>
              </a:rPr>
              <a:t>Этапы развития самостоятельности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C000"/>
                </a:solidFill>
                <a:latin typeface="Book Antiqua" panose="02040602050305030304" pitchFamily="18" charset="0"/>
              </a:rPr>
              <a:t>и инициативности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Book Antiqua" panose="02040602050305030304" pitchFamily="18" charset="0"/>
              </a:rPr>
              <a:t>1 этап: формирование умений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2800" dirty="0" smtClean="0">
              <a:latin typeface="Book Antiqua" panose="0204060205030503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Book Antiqua" panose="02040602050305030304" pitchFamily="18" charset="0"/>
              </a:rPr>
              <a:t>2 этап: применение умений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2800" dirty="0" smtClean="0">
              <a:latin typeface="Book Antiqua" panose="0204060205030503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Book Antiqua" panose="02040602050305030304" pitchFamily="18" charset="0"/>
              </a:rPr>
              <a:t>3 этап: творческое применение умений в новой ситуации </a:t>
            </a:r>
          </a:p>
          <a:p>
            <a:pPr algn="ctr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Пользователь\Desktop\3b6f3303fe4ad4646ae0c1c75c135767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9143999" cy="662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752600" y="1447801"/>
            <a:ext cx="59436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2800" i="1" dirty="0" smtClean="0">
              <a:solidFill>
                <a:srgbClr val="FFC000"/>
              </a:solidFill>
              <a:latin typeface="Book Antiqua" panose="02040602050305030304" pitchFamily="18" charset="0"/>
            </a:endParaRPr>
          </a:p>
          <a:p>
            <a:pPr algn="ctr">
              <a:buNone/>
            </a:pPr>
            <a:r>
              <a:rPr lang="ru-RU" sz="2800" i="1" dirty="0" smtClean="0">
                <a:solidFill>
                  <a:srgbClr val="FFC000"/>
                </a:solidFill>
                <a:latin typeface="Book Antiqua" panose="02040602050305030304" pitchFamily="18" charset="0"/>
              </a:rPr>
              <a:t>Приемы: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Book Antiqua" panose="02040602050305030304" pitchFamily="18" charset="0"/>
              </a:rPr>
              <a:t>ситуация успеха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Book Antiqua" panose="02040602050305030304" pitchFamily="18" charset="0"/>
              </a:rPr>
              <a:t>установки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Book Antiqua" panose="02040602050305030304" pitchFamily="18" charset="0"/>
              </a:rPr>
              <a:t>предвосхищающая положительная оценка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Book Antiqua" panose="02040602050305030304" pitchFamily="18" charset="0"/>
              </a:rPr>
              <a:t>проблемное обучение (проблемная ситуация)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Book Antiqua" panose="02040602050305030304" pitchFamily="18" charset="0"/>
              </a:rPr>
              <a:t>эксперимент (исследование)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Book Antiqua" panose="02040602050305030304" pitchFamily="18" charset="0"/>
              </a:rPr>
              <a:t>моделирование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Book Antiqua" panose="02040602050305030304" pitchFamily="18" charset="0"/>
              </a:rPr>
              <a:t>игровые материалы, задающие содержание, правила, культуру и дух совместных действий, направленных на достижение цели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Book Antiqua" panose="02040602050305030304" pitchFamily="18" charset="0"/>
              </a:rPr>
              <a:t>«Мастер- классы» формируют у детей способности самостоятельно осваивать материал, используя при этом разнообразные средства, творчески организовывать свою деятельность, обобщать полученные данные, делиться своим опытом с другими детьми.</a:t>
            </a:r>
          </a:p>
        </p:txBody>
      </p:sp>
    </p:spTree>
    <p:extLst>
      <p:ext uri="{BB962C8B-B14F-4D97-AF65-F5344CB8AC3E}">
        <p14:creationId xmlns:p14="http://schemas.microsoft.com/office/powerpoint/2010/main" val="9357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9" name="Picture 1" descr="C:\Users\Пользователь\Desktop\7158230d14ca00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19225" y="2590800"/>
            <a:ext cx="6629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Детская инициатива и самостоятельность выражается не в том, что ребенок захотел  помочь что-либо сделать взрослому. Ребенок становится значимым тогда, когда он сделал то, что придумал сам, и именно это оказалось важным для других. В этом случае он становится и инициатором, и исполнителем, и полноправным участником, субъектом социальных отношений. 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8600" y="3442759"/>
            <a:ext cx="4800600" cy="1676400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>
                <a:latin typeface="Book Antiqua" panose="02040602050305030304" pitchFamily="18" charset="0"/>
              </a:rPr>
              <a:t>Самостоятельность – это способность без посторонней помощи пользоваться средствами и способами взаимодействия с миром;</a:t>
            </a:r>
            <a:br>
              <a:rPr lang="ru-RU" sz="2400" i="1" dirty="0" smtClean="0">
                <a:latin typeface="Book Antiqua" panose="02040602050305030304" pitchFamily="18" charset="0"/>
              </a:rPr>
            </a:br>
            <a:r>
              <a:rPr lang="ru-RU" sz="2400" i="1" dirty="0" smtClean="0">
                <a:latin typeface="Book Antiqua" panose="02040602050305030304" pitchFamily="18" charset="0"/>
              </a:rPr>
              <a:t> свобода ребенка в поступках и ответственность  за них.</a:t>
            </a:r>
            <a:br>
              <a:rPr lang="ru-RU" sz="2400" i="1" dirty="0" smtClean="0">
                <a:latin typeface="Book Antiqua" panose="02040602050305030304" pitchFamily="18" charset="0"/>
              </a:rPr>
            </a:br>
            <a:endParaRPr lang="ru-RU" sz="2400" i="1" dirty="0">
              <a:latin typeface="Book Antiqua" panose="02040602050305030304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81000" y="381000"/>
            <a:ext cx="8458200" cy="2514600"/>
          </a:xfrm>
          <a:prstGeom prst="frame">
            <a:avLst>
              <a:gd name="adj1" fmla="val 795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609600"/>
            <a:ext cx="7391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Book Antiqua" panose="02040602050305030304" pitchFamily="18" charset="0"/>
              </a:rPr>
              <a:t>Самостоятельность – обобщенное свойство личности, проявляющееся </a:t>
            </a:r>
          </a:p>
          <a:p>
            <a:pPr algn="ctr"/>
            <a:r>
              <a:rPr lang="ru-RU" sz="2400" i="1" dirty="0" smtClean="0">
                <a:latin typeface="Book Antiqua" panose="02040602050305030304" pitchFamily="18" charset="0"/>
              </a:rPr>
              <a:t>в инициативности, критичности, адекватной самооценке и чувстве личной</a:t>
            </a:r>
            <a:br>
              <a:rPr lang="ru-RU" sz="2400" i="1" dirty="0" smtClean="0">
                <a:latin typeface="Book Antiqua" panose="02040602050305030304" pitchFamily="18" charset="0"/>
              </a:rPr>
            </a:br>
            <a:r>
              <a:rPr lang="ru-RU" sz="2400" i="1" dirty="0" smtClean="0">
                <a:latin typeface="Book Antiqua" panose="02040602050305030304" pitchFamily="18" charset="0"/>
              </a:rPr>
              <a:t>ответственности за свою деятельность и поведение. </a:t>
            </a:r>
            <a:endParaRPr lang="ru-RU" sz="2400" i="1" dirty="0">
              <a:latin typeface="Book Antiqua" panose="02040602050305030304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3781426" y="3419475"/>
            <a:ext cx="5334000" cy="3276600"/>
          </a:xfrm>
          <a:prstGeom prst="frame">
            <a:avLst>
              <a:gd name="adj1" fmla="val 768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433234"/>
            <a:ext cx="3099428" cy="28243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936467/33f06a7e-d217-4758-9bdb-6d25f326c87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3422" y="2819400"/>
            <a:ext cx="70162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</a:p>
          <a:p>
            <a:pPr algn="ctr"/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Рамка 5"/>
          <p:cNvSpPr/>
          <p:nvPr/>
        </p:nvSpPr>
        <p:spPr>
          <a:xfrm>
            <a:off x="381000" y="457200"/>
            <a:ext cx="8229600" cy="2362200"/>
          </a:xfrm>
          <a:prstGeom prst="frame">
            <a:avLst>
              <a:gd name="adj1" fmla="val 795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702734" y="3021062"/>
            <a:ext cx="4724400" cy="3276600"/>
          </a:xfrm>
          <a:prstGeom prst="frame">
            <a:avLst>
              <a:gd name="adj1" fmla="val 795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685800"/>
            <a:ext cx="762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Book Antiqua" panose="02040602050305030304" pitchFamily="18" charset="0"/>
              </a:rPr>
              <a:t>Инициативность – частный случай самостоятельности, стремление к инициативе, изменение форм деятельности или уклада жизни. </a:t>
            </a:r>
          </a:p>
          <a:p>
            <a:pPr algn="ctr"/>
            <a:r>
              <a:rPr lang="ru-RU" sz="2400" i="1" dirty="0" smtClean="0">
                <a:latin typeface="Book Antiqua" panose="02040602050305030304" pitchFamily="18" charset="0"/>
              </a:rPr>
              <a:t>Это мотивационное качество, рассматривается и как волевая характеристика поведения человека.</a:t>
            </a:r>
            <a:endParaRPr lang="ru-RU" sz="2400" i="1" dirty="0">
              <a:latin typeface="Book Antiqua" panose="0204060205030503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7533" y="3581400"/>
            <a:ext cx="41148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Book Antiqua" panose="02040602050305030304" pitchFamily="18" charset="0"/>
              </a:rPr>
              <a:t>Инициативность – это внутреннее побуждение </a:t>
            </a:r>
          </a:p>
          <a:p>
            <a:pPr algn="ctr"/>
            <a:r>
              <a:rPr lang="ru-RU" sz="2400" i="1" dirty="0" smtClean="0">
                <a:latin typeface="Book Antiqua" panose="02040602050305030304" pitchFamily="18" charset="0"/>
              </a:rPr>
              <a:t>к новой деятельности;</a:t>
            </a:r>
          </a:p>
          <a:p>
            <a:pPr algn="ctr"/>
            <a:r>
              <a:rPr lang="ru-RU" sz="2400" i="1" dirty="0" smtClean="0">
                <a:latin typeface="Book Antiqua" panose="02040602050305030304" pitchFamily="18" charset="0"/>
              </a:rPr>
              <a:t> способность к самостоятельным активным  действиям.</a:t>
            </a:r>
            <a:endParaRPr lang="ru-RU" sz="2400" i="1" dirty="0">
              <a:latin typeface="Book Antiqua" panose="0204060205030503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2857500"/>
            <a:ext cx="2527300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attractive_ppt_background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57200" y="457200"/>
            <a:ext cx="8229600" cy="586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ФГОС указывается, что одним из основных принципов дошкольного образования является поддержка детей в различных видах деятельности. Поддержка инициативы является также условием, необходимым для создания социальной ситуации развития детей.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6" name="Picture 2" descr="https://img2.labirint.ru/books/439174/cover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743" y="2438400"/>
            <a:ext cx="3010514" cy="3690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Рамка 7"/>
          <p:cNvSpPr/>
          <p:nvPr/>
        </p:nvSpPr>
        <p:spPr>
          <a:xfrm>
            <a:off x="152400" y="457200"/>
            <a:ext cx="8686800" cy="1295400"/>
          </a:xfrm>
          <a:prstGeom prst="frame">
            <a:avLst>
              <a:gd name="adj1" fmla="val 795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685801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C7876"/>
              </a:buClr>
              <a:buSzPct val="25000"/>
            </a:pP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  <a:sym typeface="Times New Roman"/>
              </a:rPr>
              <a:t>Факторы, влияющие на развитие детской  самостоятельности и инициативности.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 Antiqua" panose="02040602050305030304" pitchFamily="18" charset="0"/>
              <a:sym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2590800"/>
            <a:ext cx="2438400" cy="1066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ru-RU" sz="2000" b="1" dirty="0" smtClean="0">
                <a:sym typeface="Times New Roman"/>
              </a:rPr>
              <a:t>предметно-развивающая среда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248400" y="2590800"/>
            <a:ext cx="2743200" cy="990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ru-RU" b="1" dirty="0" smtClean="0">
                <a:sym typeface="Times New Roman"/>
              </a:rPr>
              <a:t>Игровая деятельность.</a:t>
            </a:r>
          </a:p>
          <a:p>
            <a:pPr lvl="0" algn="ctr">
              <a:buSzPct val="25000"/>
            </a:pPr>
            <a:r>
              <a:rPr lang="ru-RU" b="1" dirty="0" smtClean="0">
                <a:sym typeface="Times New Roman"/>
              </a:rPr>
              <a:t>Труд.</a:t>
            </a:r>
            <a:endParaRPr lang="ru-RU" b="1" dirty="0">
              <a:sym typeface="Times New Roman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019800" y="1752600"/>
            <a:ext cx="11430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191000" y="2133600"/>
            <a:ext cx="610394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1447800" y="1752600"/>
            <a:ext cx="14478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1905000" y="2438400"/>
            <a:ext cx="228600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28600" y="4343400"/>
            <a:ext cx="2438400" cy="1219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ru-RU" sz="2000" b="1" dirty="0" smtClean="0">
                <a:sym typeface="Times New Roman"/>
              </a:rPr>
              <a:t>Взаимодействие со сверстниками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rot="16200000" flipH="1">
            <a:off x="4648200" y="2667000"/>
            <a:ext cx="23622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6477000" y="4343400"/>
            <a:ext cx="2438400" cy="1219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ru-RU" sz="2000" b="1" dirty="0" smtClean="0">
                <a:sym typeface="Times New Roman"/>
              </a:rPr>
              <a:t>Воспитательно-образовательный процесс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76600" y="4343400"/>
            <a:ext cx="2438400" cy="1219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ru-RU" sz="2000" b="1" dirty="0" smtClean="0">
                <a:sym typeface="Times New Roman"/>
              </a:rPr>
              <a:t>Воспитание в семье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>
            <a:off x="3581797" y="2971403"/>
            <a:ext cx="2286000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200400" y="2667000"/>
            <a:ext cx="2590800" cy="990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SzPct val="25000"/>
            </a:pPr>
            <a:r>
              <a:rPr lang="ru-RU" dirty="0" smtClean="0">
                <a:sym typeface="Times New Roman"/>
              </a:rPr>
              <a:t> </a:t>
            </a:r>
            <a:r>
              <a:rPr lang="ru-RU" b="1" dirty="0" smtClean="0">
                <a:sym typeface="Times New Roman"/>
              </a:rPr>
              <a:t>Взаимодействие с социальным окружением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Рамка 5"/>
          <p:cNvSpPr/>
          <p:nvPr/>
        </p:nvSpPr>
        <p:spPr>
          <a:xfrm>
            <a:off x="228600" y="304800"/>
            <a:ext cx="8610600" cy="1219200"/>
          </a:xfrm>
          <a:prstGeom prst="frame">
            <a:avLst>
              <a:gd name="adj1" fmla="val 7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304800"/>
            <a:ext cx="81534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anose="02040602050305030304" pitchFamily="18" charset="0"/>
              </a:rPr>
              <a:t>Содержание работы в образовательных областях направлено на поддержку детской инициативности и самостоятельности. 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401858"/>
              </p:ext>
            </p:extLst>
          </p:nvPr>
        </p:nvGraphicFramePr>
        <p:xfrm>
          <a:off x="228600" y="1524000"/>
          <a:ext cx="85344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3754">
                <a:tc>
                  <a:txBody>
                    <a:bodyPr/>
                    <a:lstStyle/>
                    <a:p>
                      <a:r>
                        <a:rPr lang="ru-RU" sz="1600" b="0" i="1" dirty="0" smtClean="0">
                          <a:solidFill>
                            <a:schemeClr val="bg1"/>
                          </a:solidFill>
                          <a:latin typeface="Book Antiqua" panose="02040602050305030304" pitchFamily="18" charset="0"/>
                        </a:rPr>
                        <a:t>Социально-коммуникативное развитие</a:t>
                      </a:r>
                      <a:endParaRPr lang="ru-RU" sz="1600" b="0" i="1" dirty="0">
                        <a:solidFill>
                          <a:schemeClr val="bg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 i="1" dirty="0" smtClean="0">
                          <a:solidFill>
                            <a:schemeClr val="bg1"/>
                          </a:solidFill>
                          <a:latin typeface="Book Antiqua" panose="02040602050305030304" pitchFamily="18" charset="0"/>
                        </a:rPr>
                        <a:t>развитие самостоятельности, целенаправленности и </a:t>
                      </a:r>
                      <a:r>
                        <a:rPr lang="ru-RU" sz="1600" b="0" i="1" dirty="0" err="1" smtClean="0">
                          <a:solidFill>
                            <a:schemeClr val="bg1"/>
                          </a:solidFill>
                          <a:latin typeface="Book Antiqua" panose="02040602050305030304" pitchFamily="18" charset="0"/>
                        </a:rPr>
                        <a:t>саморегуляции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  <a:latin typeface="Book Antiqua" panose="02040602050305030304" pitchFamily="18" charset="0"/>
                        </a:rPr>
                        <a:t> собственных действий; 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 уважительного отношения и чувства принадлежности к своей семье и к сообществу детей и взрослых в Организации;</a:t>
                      </a:r>
                      <a:endParaRPr lang="ru-RU" sz="1600" b="0" i="1" dirty="0">
                        <a:solidFill>
                          <a:schemeClr val="bg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502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Book Antiqua" panose="02040602050305030304" pitchFamily="18" charset="0"/>
                        </a:rPr>
                        <a:t>Познавательное</a:t>
                      </a:r>
                    </a:p>
                    <a:p>
                      <a:r>
                        <a:rPr lang="ru-RU" sz="1600" i="1" dirty="0" smtClean="0">
                          <a:latin typeface="Book Antiqua" panose="02040602050305030304" pitchFamily="18" charset="0"/>
                        </a:rPr>
                        <a:t>развитие</a:t>
                      </a:r>
                      <a:endParaRPr lang="ru-RU" sz="1600" i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Book Antiqua" panose="02040602050305030304" pitchFamily="18" charset="0"/>
                        </a:rPr>
                        <a:t>формирование познавательных действий, становление сознания; развитие воображения, творческой активности;</a:t>
                      </a:r>
                      <a:endParaRPr lang="ru-RU" sz="1600" i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7451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Book Antiqua" panose="02040602050305030304" pitchFamily="18" charset="0"/>
                        </a:rPr>
                        <a:t>Речевое развитие</a:t>
                      </a:r>
                      <a:endParaRPr lang="ru-RU" sz="1600" i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 smtClean="0">
                          <a:solidFill>
                            <a:schemeClr val="dk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 владение речью как средством общения и культуры развитие речевого творчества; </a:t>
                      </a:r>
                      <a:endParaRPr lang="ru-RU" sz="1600" i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3502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Book Antiqua" panose="02040602050305030304" pitchFamily="18" charset="0"/>
                        </a:rPr>
                        <a:t>Художественно-эстетическое развитие</a:t>
                      </a:r>
                      <a:endParaRPr lang="ru-RU" sz="1600" i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 smtClean="0">
                          <a:solidFill>
                            <a:schemeClr val="dk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реализация самостоятельной творческой деятельности детей(изобразительной, конструктивно-модельной, музыкальной и др.);</a:t>
                      </a:r>
                      <a:endParaRPr lang="ru-RU" sz="1600" i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7191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Book Antiqua" panose="02040602050305030304" pitchFamily="18" charset="0"/>
                        </a:rPr>
                        <a:t>Физическое развитие</a:t>
                      </a:r>
                      <a:endParaRPr lang="ru-RU" sz="1600" i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 smtClean="0">
                          <a:solidFill>
                            <a:schemeClr val="dk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становление целенаправленности и </a:t>
                      </a:r>
                      <a:r>
                        <a:rPr lang="ru-RU" sz="1600" b="0" i="1" kern="1200" dirty="0" err="1" smtClean="0">
                          <a:solidFill>
                            <a:schemeClr val="dk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саморегуляции</a:t>
                      </a:r>
                      <a:r>
                        <a:rPr lang="ru-RU" sz="1600" b="0" i="1" kern="1200" dirty="0" smtClean="0">
                          <a:solidFill>
                            <a:schemeClr val="dk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 в двигательной сфере</a:t>
                      </a:r>
                      <a:endParaRPr lang="ru-RU" sz="1600" i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мка 5"/>
          <p:cNvSpPr/>
          <p:nvPr/>
        </p:nvSpPr>
        <p:spPr>
          <a:xfrm>
            <a:off x="152400" y="0"/>
            <a:ext cx="8763000" cy="1066800"/>
          </a:xfrm>
          <a:prstGeom prst="frame">
            <a:avLst>
              <a:gd name="adj1" fmla="val 7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1"/>
            <a:ext cx="8153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>Поддержка детской инициативы и самостоятельности в</a:t>
            </a:r>
            <a:r>
              <a:rPr lang="en-US" sz="2800" b="1" i="1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> 5-6 </a:t>
            </a:r>
            <a:r>
              <a:rPr lang="ru-RU" sz="2800" b="1" i="1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>лет.</a:t>
            </a:r>
            <a:endParaRPr lang="ru-RU" sz="2800" b="1" i="1" dirty="0">
              <a:solidFill>
                <a:srgbClr val="00B0F0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67000" y="1666875"/>
            <a:ext cx="37338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latin typeface="Book Antiqua" panose="02040602050305030304" pitchFamily="18" charset="0"/>
              </a:rPr>
              <a:t>Внеситуативно</a:t>
            </a:r>
            <a:r>
              <a:rPr lang="ru-RU" i="1" dirty="0" smtClean="0">
                <a:latin typeface="Book Antiqua" panose="02040602050305030304" pitchFamily="18" charset="0"/>
              </a:rPr>
              <a:t> - личностное общение со взрослыми и сверстниками, а также информационная познавательная инициатива</a:t>
            </a:r>
            <a:endParaRPr lang="ru-RU" i="1" dirty="0">
              <a:latin typeface="Book Antiqua" panose="0204060205030503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162300" y="1104900"/>
            <a:ext cx="27432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Дошкольный возраст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5- 6 лет</a:t>
            </a:r>
            <a:endParaRPr lang="ru-RU" b="1" i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3648075"/>
            <a:ext cx="8610600" cy="3133725"/>
          </a:xfrm>
        </p:spPr>
        <p:txBody>
          <a:bodyPr>
            <a:normAutofit fontScale="85000" lnSpcReduction="10000"/>
          </a:bodyPr>
          <a:lstStyle/>
          <a:p>
            <a:pPr indent="450215">
              <a:lnSpc>
                <a:spcPts val="1800"/>
              </a:lnSpc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002060"/>
                </a:solidFill>
                <a:latin typeface="Book Antiqua" panose="02040602050305030304" pitchFamily="18" charset="0"/>
                <a:ea typeface="Times New Roman"/>
              </a:rPr>
              <a:t>Для </a:t>
            </a:r>
            <a:r>
              <a:rPr lang="ru-RU" sz="2400" b="1" i="1" u="sng" dirty="0">
                <a:solidFill>
                  <a:srgbClr val="002060"/>
                </a:solidFill>
                <a:latin typeface="Book Antiqua" panose="02040602050305030304" pitchFamily="18" charset="0"/>
                <a:ea typeface="Times New Roman"/>
              </a:rPr>
              <a:t>поддержки детской инициативы необходимо:</a:t>
            </a:r>
          </a:p>
          <a:p>
            <a:pPr indent="450215" algn="just">
              <a:lnSpc>
                <a:spcPts val="1800"/>
              </a:lnSpc>
              <a:spcAft>
                <a:spcPts val="0"/>
              </a:spcAft>
            </a:pPr>
            <a:r>
              <a:rPr lang="ru-RU" sz="2200" b="1" i="1" dirty="0">
                <a:solidFill>
                  <a:srgbClr val="00B0F0"/>
                </a:solidFill>
                <a:latin typeface="Book Antiqua" panose="02040602050305030304" pitchFamily="18" charset="0"/>
                <a:ea typeface="Times New Roman"/>
              </a:rPr>
              <a:t>1. Предоставлять детям самостоятельность во всем, что не представляет опасности для их жизни и здоровья, помогая им реализовывать собственные замыслы;</a:t>
            </a:r>
          </a:p>
          <a:p>
            <a:pPr indent="450215" algn="just">
              <a:lnSpc>
                <a:spcPts val="1800"/>
              </a:lnSpc>
              <a:spcAft>
                <a:spcPts val="0"/>
              </a:spcAft>
            </a:pPr>
            <a:r>
              <a:rPr lang="ru-RU" sz="2200" b="1" i="1" dirty="0">
                <a:solidFill>
                  <a:srgbClr val="00B0F0"/>
                </a:solidFill>
                <a:latin typeface="Book Antiqua" panose="02040602050305030304" pitchFamily="18" charset="0"/>
                <a:ea typeface="Times New Roman"/>
              </a:rPr>
              <a:t>2. Отмечать и приветствовать даже минимальные успехи детей;</a:t>
            </a:r>
          </a:p>
          <a:p>
            <a:pPr indent="450215" algn="just">
              <a:lnSpc>
                <a:spcPts val="1800"/>
              </a:lnSpc>
              <a:spcAft>
                <a:spcPts val="0"/>
              </a:spcAft>
            </a:pPr>
            <a:r>
              <a:rPr lang="ru-RU" sz="2200" b="1" i="1" dirty="0">
                <a:solidFill>
                  <a:srgbClr val="00B0F0"/>
                </a:solidFill>
                <a:latin typeface="Book Antiqua" panose="02040602050305030304" pitchFamily="18" charset="0"/>
                <a:ea typeface="Times New Roman"/>
              </a:rPr>
              <a:t>3. Не критиковать результаты деятельности ребенка и его самого как личность.</a:t>
            </a:r>
          </a:p>
          <a:p>
            <a:pPr indent="450215" algn="just">
              <a:lnSpc>
                <a:spcPts val="1800"/>
              </a:lnSpc>
              <a:spcAft>
                <a:spcPts val="0"/>
              </a:spcAft>
            </a:pPr>
            <a:r>
              <a:rPr lang="ru-RU" sz="2200" b="1" i="1" dirty="0">
                <a:solidFill>
                  <a:srgbClr val="00B0F0"/>
                </a:solidFill>
                <a:latin typeface="Book Antiqua" panose="02040602050305030304" pitchFamily="18" charset="0"/>
                <a:ea typeface="Times New Roman"/>
              </a:rPr>
              <a:t>4. Формировать у детей привычку самостоятельно находить для себя интересные занятия; приучать свободно пользоваться игрушками и пособиями;</a:t>
            </a:r>
          </a:p>
          <a:p>
            <a:pPr indent="450215" algn="just">
              <a:lnSpc>
                <a:spcPts val="1800"/>
              </a:lnSpc>
              <a:spcAft>
                <a:spcPts val="0"/>
              </a:spcAft>
            </a:pPr>
            <a:r>
              <a:rPr lang="ru-RU" sz="2200" b="1" i="1" dirty="0">
                <a:solidFill>
                  <a:srgbClr val="00B0F0"/>
                </a:solidFill>
                <a:latin typeface="Book Antiqua" panose="02040602050305030304" pitchFamily="18" charset="0"/>
                <a:ea typeface="Times New Roman"/>
              </a:rPr>
              <a:t>5. Содержать в открытом доступе различные атрибуты к развлечениям.</a:t>
            </a:r>
          </a:p>
          <a:p>
            <a:pPr algn="l"/>
            <a:endParaRPr lang="ru-RU" sz="1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850" y="400051"/>
            <a:ext cx="1733550" cy="171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Пользователь\Desktop\3b6f3303fe4ad4646ae0c1c75c135767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9143999" cy="662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676400" y="2057400"/>
            <a:ext cx="60198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Каждая деятельность оказывает своеобразное влияние на развитие детской самостоятельности и инициативы. 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2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Рамка 5"/>
          <p:cNvSpPr/>
          <p:nvPr/>
        </p:nvSpPr>
        <p:spPr>
          <a:xfrm>
            <a:off x="228600" y="82897"/>
            <a:ext cx="8610600" cy="1981200"/>
          </a:xfrm>
          <a:prstGeom prst="frame">
            <a:avLst>
              <a:gd name="adj1" fmla="val 7955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381000"/>
            <a:ext cx="8153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</a:rPr>
              <a:t>Развитие детской инициативы и самостоятельности осуществляется во всех видах детской деятельности.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 Antiqua" panose="02040602050305030304" pitchFamily="18" charset="0"/>
            </a:endParaRPr>
          </a:p>
        </p:txBody>
      </p:sp>
      <p:sp>
        <p:nvSpPr>
          <p:cNvPr id="11" name="Объект 3"/>
          <p:cNvSpPr txBox="1">
            <a:spLocks/>
          </p:cNvSpPr>
          <p:nvPr/>
        </p:nvSpPr>
        <p:spPr>
          <a:xfrm>
            <a:off x="76200" y="2083146"/>
            <a:ext cx="5486400" cy="37052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Arial Black"/>
              <a:cs typeface="Times New Roman" panose="02020603050405020304" pitchFamily="18" charset="0"/>
              <a:sym typeface="Arial Black"/>
            </a:endParaRP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игровая; 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коммуникативная,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познавательно-исследовательская, 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продуктивная, 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музыкальная, 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двигательная, 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элементарная трудовая;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непосредственно-организованная;</a:t>
            </a:r>
          </a:p>
          <a:p>
            <a:pPr marL="622300" marR="0" lvl="4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anose="02040602050305030304" pitchFamily="18" charset="0"/>
                <a:ea typeface="Arial"/>
                <a:cs typeface="Times New Roman" panose="02020603050405020304" pitchFamily="18" charset="0"/>
                <a:sym typeface="Arial"/>
              </a:rPr>
              <a:t>режимные моменты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525" y="2064097"/>
            <a:ext cx="3276600" cy="43176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73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1378</TotalTime>
  <Words>610</Words>
  <Application>Microsoft Office PowerPoint</Application>
  <PresentationFormat>Экран (4:3)</PresentationFormat>
  <Paragraphs>100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Arial Black</vt:lpstr>
      <vt:lpstr>Book Antiqua</vt:lpstr>
      <vt:lpstr>Georgia</vt:lpstr>
      <vt:lpstr>Times New Roman</vt:lpstr>
      <vt:lpstr>Trebuchet MS</vt:lpstr>
      <vt:lpstr>Wingdings</vt:lpstr>
      <vt:lpstr>Воздушный поток</vt:lpstr>
      <vt:lpstr>Работа в группах по созданию условий для развития самостоятельности и инициативы в различных видах трудовой деятельности</vt:lpstr>
      <vt:lpstr> Самостоятельность – это способность без посторонней помощи пользоваться средствами и способами взаимодействия с миром;  свобода ребенка в поступках и ответственность  за них.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ТРУДОВАЯ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132</cp:revision>
  <dcterms:created xsi:type="dcterms:W3CDTF">2019-04-14T08:33:05Z</dcterms:created>
  <dcterms:modified xsi:type="dcterms:W3CDTF">2021-10-27T09:55:07Z</dcterms:modified>
</cp:coreProperties>
</file>