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2" r:id="rId5"/>
    <p:sldId id="274" r:id="rId6"/>
    <p:sldId id="263" r:id="rId7"/>
    <p:sldId id="273" r:id="rId8"/>
    <p:sldId id="261" r:id="rId9"/>
    <p:sldId id="266" r:id="rId10"/>
    <p:sldId id="269" r:id="rId11"/>
    <p:sldId id="268" r:id="rId12"/>
    <p:sldId id="264" r:id="rId13"/>
    <p:sldId id="265" r:id="rId14"/>
    <p:sldId id="267"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86"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1722295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1510121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E3B49-E0EE-4920-A079-76C855E28501}"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328124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1028228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E3B49-E0EE-4920-A079-76C855E28501}"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647722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3202186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3105680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3586824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2223871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3267538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1813647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56097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4288169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425985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1562313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A6B24A3-585D-4A9A-9DB9-6DE47341E6CD}" type="datetimeFigureOut">
              <a:rPr lang="ru-RU" smtClean="0"/>
              <a:pPr/>
              <a:t>04.02.2021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3467101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A6B24A3-585D-4A9A-9DB9-6DE47341E6CD}" type="datetimeFigureOut">
              <a:rPr lang="ru-RU" smtClean="0"/>
              <a:pPr/>
              <a:t>04.02.2021</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23E3B49-E0EE-4920-A079-76C855E28501}" type="slidenum">
              <a:rPr lang="ru-RU" smtClean="0"/>
              <a:pPr/>
              <a:t>‹#›</a:t>
            </a:fld>
            <a:endParaRPr lang="ru-RU"/>
          </a:p>
        </p:txBody>
      </p:sp>
    </p:spTree>
    <p:extLst>
      <p:ext uri="{BB962C8B-B14F-4D97-AF65-F5344CB8AC3E}">
        <p14:creationId xmlns:p14="http://schemas.microsoft.com/office/powerpoint/2010/main" xmlns="" val="4678317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321572"/>
          </a:xfrm>
        </p:spPr>
        <p:txBody>
          <a:bodyPr>
            <a:normAutofit fontScale="90000"/>
          </a:bodyPr>
          <a:lstStyle/>
          <a:p>
            <a:pPr algn="ctr"/>
            <a:r>
              <a:rPr lang="ru-RU" dirty="0" smtClean="0"/>
              <a:t/>
            </a:r>
            <a:br>
              <a:rPr lang="ru-RU" dirty="0" smtClean="0"/>
            </a:br>
            <a:r>
              <a:rPr lang="ru-RU" dirty="0"/>
              <a:t/>
            </a:r>
            <a:br>
              <a:rPr lang="ru-RU" dirty="0"/>
            </a:br>
            <a:r>
              <a:rPr lang="ru-RU" dirty="0" smtClean="0"/>
              <a:t/>
            </a:r>
            <a:br>
              <a:rPr lang="ru-RU" dirty="0" smtClean="0"/>
            </a:br>
            <a:r>
              <a:rPr lang="ru-RU" dirty="0" smtClean="0"/>
              <a:t> </a:t>
            </a:r>
            <a:r>
              <a:rPr lang="ru-RU" dirty="0">
                <a:solidFill>
                  <a:schemeClr val="accent1"/>
                </a:solidFill>
              </a:rPr>
              <a:t>« </a:t>
            </a:r>
            <a:r>
              <a:rPr lang="ru-RU" dirty="0" smtClean="0">
                <a:solidFill>
                  <a:schemeClr val="accent1"/>
                </a:solidFill>
              </a:rPr>
              <a:t>Развитие интеллектуальных способностей старших дошкольников посредством использования развивающих игр и головоломок » </a:t>
            </a:r>
            <a:br>
              <a:rPr lang="ru-RU" dirty="0" smtClean="0">
                <a:solidFill>
                  <a:schemeClr val="accent1"/>
                </a:solidFill>
              </a:rPr>
            </a:br>
            <a:r>
              <a:rPr lang="ru-RU" sz="2400" b="1" dirty="0" smtClean="0">
                <a:solidFill>
                  <a:srgbClr val="00B0F0"/>
                </a:solidFill>
              </a:rPr>
              <a:t>консультация </a:t>
            </a:r>
            <a:r>
              <a:rPr lang="ru-RU" sz="2400" b="1" smtClean="0">
                <a:solidFill>
                  <a:srgbClr val="00B0F0"/>
                </a:solidFill>
              </a:rPr>
              <a:t>для  педагогов</a:t>
            </a:r>
            <a:r>
              <a:rPr lang="ru-RU" sz="2400" b="1" dirty="0" smtClean="0">
                <a:solidFill>
                  <a:srgbClr val="00B0F0"/>
                </a:solidFill>
              </a:rPr>
              <a:t/>
            </a:r>
            <a:br>
              <a:rPr lang="ru-RU" sz="2400" b="1" dirty="0" smtClean="0">
                <a:solidFill>
                  <a:srgbClr val="00B0F0"/>
                </a:solidFill>
              </a:rPr>
            </a:br>
            <a:r>
              <a:rPr lang="ru-RU" sz="2400" b="1" dirty="0" smtClean="0">
                <a:solidFill>
                  <a:srgbClr val="00B0F0"/>
                </a:solidFill>
              </a:rPr>
              <a:t/>
            </a:r>
            <a:br>
              <a:rPr lang="ru-RU" sz="2400" b="1" dirty="0" smtClean="0">
                <a:solidFill>
                  <a:srgbClr val="00B0F0"/>
                </a:solidFill>
              </a:rPr>
            </a:br>
            <a:r>
              <a:rPr lang="ru-RU" sz="2400" b="1" dirty="0" smtClean="0">
                <a:solidFill>
                  <a:srgbClr val="00B0F0"/>
                </a:solidFill>
              </a:rPr>
              <a:t>				</a:t>
            </a:r>
            <a:r>
              <a:rPr lang="ru-RU" sz="2400" dirty="0" smtClean="0">
                <a:solidFill>
                  <a:srgbClr val="C00000"/>
                </a:solidFill>
              </a:rPr>
              <a:t>   Подготовил: </a:t>
            </a:r>
            <a:br>
              <a:rPr lang="ru-RU" sz="2400" dirty="0" smtClean="0">
                <a:solidFill>
                  <a:srgbClr val="C00000"/>
                </a:solidFill>
              </a:rPr>
            </a:br>
            <a:r>
              <a:rPr lang="ru-RU" sz="2400" dirty="0" smtClean="0">
                <a:solidFill>
                  <a:srgbClr val="C00000"/>
                </a:solidFill>
              </a:rPr>
              <a:t>					  воспитатель 	</a:t>
            </a:r>
            <a:br>
              <a:rPr lang="ru-RU" sz="2400" dirty="0" smtClean="0">
                <a:solidFill>
                  <a:srgbClr val="C00000"/>
                </a:solidFill>
              </a:rPr>
            </a:br>
            <a:r>
              <a:rPr lang="ru-RU" sz="2400" dirty="0" smtClean="0">
                <a:solidFill>
                  <a:srgbClr val="C00000"/>
                </a:solidFill>
              </a:rPr>
              <a:t>										</a:t>
            </a:r>
            <a:r>
              <a:rPr lang="ru-RU" sz="2400" dirty="0" err="1" smtClean="0">
                <a:solidFill>
                  <a:srgbClr val="C00000"/>
                </a:solidFill>
              </a:rPr>
              <a:t>Горькавая</a:t>
            </a:r>
            <a:r>
              <a:rPr lang="ru-RU" sz="2400" dirty="0" smtClean="0">
                <a:solidFill>
                  <a:srgbClr val="C00000"/>
                </a:solidFill>
              </a:rPr>
              <a:t> Наталья Сергеевна</a:t>
            </a:r>
            <a:r>
              <a:rPr lang="ru-RU" dirty="0">
                <a:solidFill>
                  <a:schemeClr val="accent1"/>
                </a:solidFill>
              </a:rPr>
              <a:t/>
            </a:r>
            <a:br>
              <a:rPr lang="ru-RU" dirty="0">
                <a:solidFill>
                  <a:schemeClr val="accent1"/>
                </a:solidFill>
              </a:rPr>
            </a:br>
            <a:endParaRPr lang="ru-RU" dirty="0">
              <a:solidFill>
                <a:schemeClr val="accent1"/>
              </a:solidFill>
            </a:endParaRPr>
          </a:p>
        </p:txBody>
      </p:sp>
    </p:spTree>
    <p:extLst>
      <p:ext uri="{BB962C8B-B14F-4D97-AF65-F5344CB8AC3E}">
        <p14:creationId xmlns:p14="http://schemas.microsoft.com/office/powerpoint/2010/main" xmlns="" val="4289117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624110"/>
            <a:ext cx="8911687" cy="571644"/>
          </a:xfrm>
        </p:spPr>
        <p:txBody>
          <a:bodyPr>
            <a:normAutofit fontScale="90000"/>
          </a:bodyPr>
          <a:lstStyle/>
          <a:p>
            <a:r>
              <a:rPr lang="ru-RU" dirty="0" smtClean="0"/>
              <a:t>  </a:t>
            </a:r>
            <a:r>
              <a:rPr lang="ru-RU" sz="2000" dirty="0" smtClean="0"/>
              <a:t>из кого мотка нитка в иголке                                     помоги уточке найти утят </a:t>
            </a:r>
            <a:endParaRPr lang="ru-RU" sz="2000" dirty="0"/>
          </a:p>
        </p:txBody>
      </p:sp>
      <p:sp>
        <p:nvSpPr>
          <p:cNvPr id="31745" name="Rectangle 1"/>
          <p:cNvSpPr>
            <a:spLocks noChangeArrowheads="1"/>
          </p:cNvSpPr>
          <p:nvPr/>
        </p:nvSpPr>
        <p:spPr bwMode="auto">
          <a:xfrm>
            <a:off x="0" y="0"/>
            <a:ext cx="12192000" cy="0"/>
          </a:xfrm>
          <a:prstGeom prst="rect">
            <a:avLst/>
          </a:prstGeom>
          <a:solidFill>
            <a:srgbClr val="0000CC"/>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ПОМОГИ УТОЧКЕ НАЙТИ УТЯТ</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100" b="0" i="0" u="none" strike="noStrike" cap="none" normalizeH="0" baseline="0" smtClean="0">
              <a:ln>
                <a:noFill/>
              </a:ln>
              <a:solidFill>
                <a:srgbClr val="CB4F35"/>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smtClean="0">
                <a:ln>
                  <a:noFill/>
                </a:ln>
                <a:solidFill>
                  <a:srgbClr val="CB4F35"/>
                </a:solidFill>
                <a:effectLst/>
                <a:latin typeface="Arial" pitchFamily="34" charset="0"/>
                <a:cs typeface="Arial" pitchFamily="34" charset="0"/>
              </a:rPr>
              <a:t>  </a:t>
            </a:r>
            <a:r>
              <a:rPr kumimoji="0" lang="ru-RU" sz="34000" b="0" i="0" u="none" strike="noStrike" cap="none" normalizeH="0" baseline="0" smtClean="0">
                <a:ln>
                  <a:noFill/>
                </a:ln>
                <a:solidFill>
                  <a:srgbClr val="CB4F35"/>
                </a:solidFill>
                <a:effectLst/>
                <a:latin typeface="Arial" pitchFamily="34" charset="0"/>
                <a:cs typeface="Arial" pitchFamily="34" charset="0"/>
              </a:rPr>
              <a:t> </a:t>
            </a:r>
            <a:r>
              <a:rPr kumimoji="0" lang="ru-RU" sz="1100" b="0" i="0" u="none" strike="noStrike" cap="none" normalizeH="0" baseline="0" smtClean="0">
                <a:ln>
                  <a:noFill/>
                </a:ln>
                <a:solidFill>
                  <a:srgbClr val="CB4F35"/>
                </a:solidFill>
                <a:effectLst/>
                <a:latin typeface="Arial" pitchFamily="34" charset="0"/>
                <a:cs typeface="Arial" pitchFamily="34" charset="0"/>
              </a:rPr>
              <a:t>                                                                                                               </a:t>
            </a:r>
          </a:p>
        </p:txBody>
      </p:sp>
      <p:pic>
        <p:nvPicPr>
          <p:cNvPr id="31746" name="Picture 2" descr="http://ped-kopilka.ru/upload/blogs/10551_5fed56e8d2106181f83bd11ca7681b26.jpg.jpg"/>
          <p:cNvPicPr>
            <a:picLocks noChangeAspect="1" noChangeArrowheads="1"/>
          </p:cNvPicPr>
          <p:nvPr/>
        </p:nvPicPr>
        <p:blipFill>
          <a:blip r:embed="rId2" cstate="print"/>
          <a:srcRect/>
          <a:stretch>
            <a:fillRect/>
          </a:stretch>
        </p:blipFill>
        <p:spPr bwMode="auto">
          <a:xfrm>
            <a:off x="7005711" y="1322363"/>
            <a:ext cx="4923692" cy="5176912"/>
          </a:xfrm>
          <a:prstGeom prst="rect">
            <a:avLst/>
          </a:prstGeom>
          <a:noFill/>
        </p:spPr>
      </p:pic>
      <p:pic>
        <p:nvPicPr>
          <p:cNvPr id="31748" name="Picture 4" descr="http://ped-kopilka.ru/upload/blogs/10551_9466d8417149e08ba82dc10af4671fde.gif.jpg"/>
          <p:cNvPicPr>
            <a:picLocks noChangeAspect="1" noChangeArrowheads="1"/>
          </p:cNvPicPr>
          <p:nvPr/>
        </p:nvPicPr>
        <p:blipFill>
          <a:blip r:embed="rId3" cstate="print"/>
          <a:srcRect/>
          <a:stretch>
            <a:fillRect/>
          </a:stretch>
        </p:blipFill>
        <p:spPr bwMode="auto">
          <a:xfrm>
            <a:off x="1768425" y="1350499"/>
            <a:ext cx="5229225" cy="51980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12192000" cy="0"/>
          </a:xfrm>
          <a:prstGeom prst="rect">
            <a:avLst/>
          </a:prstGeom>
          <a:solidFill>
            <a:srgbClr val="0000CC"/>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ПОМОГИ УТОЧКЕ НАЙТИ УТЯТ</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100" b="0" i="0" u="none" strike="noStrike" cap="none" normalizeH="0" baseline="0" smtClean="0">
              <a:ln>
                <a:noFill/>
              </a:ln>
              <a:solidFill>
                <a:srgbClr val="CB4F35"/>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smtClean="0">
                <a:ln>
                  <a:noFill/>
                </a:ln>
                <a:solidFill>
                  <a:srgbClr val="CB4F35"/>
                </a:solidFill>
                <a:effectLst/>
                <a:latin typeface="Arial" pitchFamily="34" charset="0"/>
                <a:cs typeface="Arial" pitchFamily="34" charset="0"/>
              </a:rPr>
              <a:t>  </a:t>
            </a:r>
            <a:r>
              <a:rPr kumimoji="0" lang="ru-RU" sz="34000" b="0" i="0" u="none" strike="noStrike" cap="none" normalizeH="0" baseline="0" smtClean="0">
                <a:ln>
                  <a:noFill/>
                </a:ln>
                <a:solidFill>
                  <a:srgbClr val="CB4F35"/>
                </a:solidFill>
                <a:effectLst/>
                <a:latin typeface="Arial" pitchFamily="34" charset="0"/>
                <a:cs typeface="Arial" pitchFamily="34" charset="0"/>
              </a:rPr>
              <a:t> </a:t>
            </a:r>
            <a:r>
              <a:rPr kumimoji="0" lang="ru-RU" sz="1100" b="0" i="0" u="none" strike="noStrike" cap="none" normalizeH="0" baseline="0" smtClean="0">
                <a:ln>
                  <a:noFill/>
                </a:ln>
                <a:solidFill>
                  <a:srgbClr val="CB4F35"/>
                </a:solidFill>
                <a:effectLst/>
                <a:latin typeface="Arial" pitchFamily="34" charset="0"/>
                <a:cs typeface="Arial" pitchFamily="34" charset="0"/>
              </a:rPr>
              <a:t>                                                                                                               </a:t>
            </a:r>
          </a:p>
        </p:txBody>
      </p:sp>
      <p:pic>
        <p:nvPicPr>
          <p:cNvPr id="27650" name="Picture 2" descr="http://ped-kopilka.ru/upload/blogs/10551_5fed56e8d2106181f83bd11ca7681b26.jpg.jpg"/>
          <p:cNvPicPr>
            <a:picLocks noChangeAspect="1" noChangeArrowheads="1"/>
          </p:cNvPicPr>
          <p:nvPr/>
        </p:nvPicPr>
        <p:blipFill>
          <a:blip r:embed="rId2" cstate="print"/>
          <a:srcRect/>
          <a:stretch>
            <a:fillRect/>
          </a:stretch>
        </p:blipFill>
        <p:spPr bwMode="auto">
          <a:xfrm>
            <a:off x="6762456" y="351692"/>
            <a:ext cx="4857457" cy="59647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razvivash-ka.ru/wp-content/uploads/2015/07/labirinty.jpg"/>
          <p:cNvPicPr>
            <a:picLocks noChangeAspect="1" noChangeArrowheads="1"/>
          </p:cNvPicPr>
          <p:nvPr/>
        </p:nvPicPr>
        <p:blipFill>
          <a:blip r:embed="rId2" cstate="print"/>
          <a:srcRect/>
          <a:stretch>
            <a:fillRect/>
          </a:stretch>
        </p:blipFill>
        <p:spPr bwMode="auto">
          <a:xfrm>
            <a:off x="2363372" y="177657"/>
            <a:ext cx="9622302" cy="649042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9982" y="168812"/>
            <a:ext cx="9355015" cy="6414868"/>
          </a:xfrm>
        </p:spPr>
        <p:txBody>
          <a:bodyPr>
            <a:normAutofit fontScale="90000"/>
          </a:bodyPr>
          <a:lstStyle/>
          <a:p>
            <a:r>
              <a:rPr lang="ru-RU" sz="2000" dirty="0" smtClean="0"/>
              <a:t>Для изготовления лабиринта нам понадобятся:</a:t>
            </a:r>
            <a:br>
              <a:rPr lang="ru-RU" sz="2000" dirty="0" smtClean="0"/>
            </a:br>
            <a:r>
              <a:rPr lang="ru-RU" sz="2000" dirty="0" smtClean="0"/>
              <a:t>крышка от коробки (я использовала крышки от наших настольных игр, теперь это игры 2 в 1),</a:t>
            </a:r>
            <a:br>
              <a:rPr lang="ru-RU" sz="2000" dirty="0" smtClean="0"/>
            </a:br>
            <a:r>
              <a:rPr lang="ru-RU" sz="2000" dirty="0" err="1" smtClean="0"/>
              <a:t>коктейльные</a:t>
            </a:r>
            <a:r>
              <a:rPr lang="ru-RU" sz="2000" dirty="0" smtClean="0"/>
              <a:t> трубочки,</a:t>
            </a:r>
            <a:br>
              <a:rPr lang="ru-RU" sz="2000" dirty="0" smtClean="0"/>
            </a:br>
            <a:r>
              <a:rPr lang="ru-RU" sz="2000" dirty="0" smtClean="0"/>
              <a:t>клей,</a:t>
            </a:r>
            <a:br>
              <a:rPr lang="ru-RU" sz="2000" dirty="0" smtClean="0"/>
            </a:br>
            <a:r>
              <a:rPr lang="ru-RU" sz="2000" dirty="0" smtClean="0"/>
              <a:t>скотч,</a:t>
            </a:r>
            <a:br>
              <a:rPr lang="ru-RU" sz="2000" dirty="0" smtClean="0"/>
            </a:br>
            <a:r>
              <a:rPr lang="ru-RU" sz="2000" dirty="0" smtClean="0"/>
              <a:t>крупная бусина,</a:t>
            </a:r>
            <a:br>
              <a:rPr lang="ru-RU" sz="2000" dirty="0" smtClean="0"/>
            </a:br>
            <a:r>
              <a:rPr lang="ru-RU" sz="2000" dirty="0" smtClean="0"/>
              <a:t>наклейки или вырезанные фигурки в зависимости от заданий и сюжета вашей игры.</a:t>
            </a:r>
            <a:br>
              <a:rPr lang="ru-RU" sz="2000" dirty="0" smtClean="0"/>
            </a:br>
            <a:r>
              <a:rPr lang="ru-RU" sz="2000" dirty="0" smtClean="0"/>
              <a:t>Теперь на крышке размечаем сам лабиринт, то есть те места, куда вы будете приклеивать трубочки. Составить лабиринт можно самостоятельно, воспользоваться нашим вариантом или скопировать подходящий из интернета. Теперь примеряем и обрезаем </a:t>
            </a:r>
            <a:r>
              <a:rPr lang="ru-RU" sz="2000" dirty="0" err="1" smtClean="0"/>
              <a:t>коктейльные</a:t>
            </a:r>
            <a:r>
              <a:rPr lang="ru-RU" sz="2000" dirty="0" smtClean="0"/>
              <a:t> трубочки, чтобы они точно соответствовали заданному рисунку. Приклеиваем их клеем ПВА, затем аккуратно приклеиваем наклейки (фигурки).Когда клей высохнет, дополнительно зафиксируйте  концы трубочек скотчем.</a:t>
            </a:r>
            <a:br>
              <a:rPr lang="ru-RU" sz="2000" dirty="0" smtClean="0"/>
            </a:br>
            <a:r>
              <a:rPr lang="ru-RU" sz="2000" dirty="0" smtClean="0"/>
              <a:t>Игра готова! Кладем бусину, объявляем правила игры и отдаем ребенку. Бусину можно катать: пальцем,</a:t>
            </a:r>
            <a:br>
              <a:rPr lang="ru-RU" sz="2000" dirty="0" smtClean="0"/>
            </a:br>
            <a:r>
              <a:rPr lang="ru-RU" sz="2000" dirty="0" smtClean="0"/>
              <a:t>палочкой,</a:t>
            </a:r>
            <a:br>
              <a:rPr lang="ru-RU" sz="2000" dirty="0" smtClean="0"/>
            </a:br>
            <a:r>
              <a:rPr lang="ru-RU" sz="2000" dirty="0" smtClean="0"/>
              <a:t>не прикасаясь к бусине путем наклона коробки в разные стороны</a:t>
            </a:r>
            <a:br>
              <a:rPr lang="ru-RU" sz="2000" dirty="0" smtClean="0"/>
            </a:br>
            <a:r>
              <a:rPr lang="ru-RU" sz="2000" dirty="0" smtClean="0"/>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3884" y="379829"/>
            <a:ext cx="9777046" cy="6288257"/>
          </a:xfrm>
        </p:spPr>
        <p:txBody>
          <a:bodyPr>
            <a:normAutofit fontScale="90000"/>
          </a:bodyPr>
          <a:lstStyle/>
          <a:p>
            <a:r>
              <a:rPr lang="ru-RU" sz="3100" b="1" dirty="0" smtClean="0"/>
              <a:t>Загадки </a:t>
            </a:r>
            <a:r>
              <a:rPr lang="ru-RU" sz="2000" dirty="0" smtClean="0"/>
              <a:t/>
            </a:r>
            <a:br>
              <a:rPr lang="ru-RU" sz="2000" dirty="0" smtClean="0"/>
            </a:br>
            <a:r>
              <a:rPr lang="ru-RU" sz="1800" dirty="0" smtClean="0"/>
              <a:t>Главная особенность </a:t>
            </a:r>
            <a:r>
              <a:rPr lang="ru-RU" sz="1800" b="1" dirty="0" smtClean="0"/>
              <a:t>загадки состоит в том</a:t>
            </a:r>
            <a:r>
              <a:rPr lang="ru-RU" sz="1800" dirty="0" smtClean="0"/>
              <a:t>, что она представляет собой </a:t>
            </a:r>
            <a:r>
              <a:rPr lang="ru-RU" sz="1800" b="1" dirty="0" smtClean="0"/>
              <a:t>логическую задачу</a:t>
            </a:r>
            <a:r>
              <a:rPr lang="ru-RU" sz="1800" dirty="0" smtClean="0"/>
              <a:t>. Отгадать </a:t>
            </a:r>
            <a:r>
              <a:rPr lang="ru-RU" sz="1800" b="1" dirty="0" smtClean="0"/>
              <a:t>загадку</a:t>
            </a:r>
            <a:r>
              <a:rPr lang="ru-RU" sz="1800" dirty="0" smtClean="0"/>
              <a:t>, значит найти решение задачи, ответить на вопрос, то есть выполнить довольно сложную мыслительную операцию. И в этом её актуальность именно для детей старшего дошкольного возраста. Воспитательные и образовательные возможности </a:t>
            </a:r>
            <a:r>
              <a:rPr lang="ru-RU" sz="1800" b="1" dirty="0" smtClean="0"/>
              <a:t>загадки многообразны</a:t>
            </a:r>
            <a:r>
              <a:rPr lang="ru-RU" sz="1800" dirty="0" smtClean="0"/>
              <a:t>. </a:t>
            </a:r>
            <a:r>
              <a:rPr lang="ru-RU" sz="1800" b="1" dirty="0" smtClean="0"/>
              <a:t>Загадки</a:t>
            </a:r>
            <a:r>
              <a:rPr lang="ru-RU" sz="1800" dirty="0" smtClean="0"/>
              <a:t> формируют любовь к народному творчеству, родному языку, живому, образному и точному слову, вводят ребёнка в мир поэзии, доставляя ему эстетическое наслаждение. </a:t>
            </a:r>
            <a:r>
              <a:rPr lang="ru-RU" sz="1800" b="1" dirty="0" smtClean="0"/>
              <a:t>Загадка</a:t>
            </a:r>
            <a:r>
              <a:rPr lang="ru-RU" sz="1800" dirty="0" smtClean="0"/>
              <a:t> приобщает детей к народному складу </a:t>
            </a:r>
            <a:r>
              <a:rPr lang="ru-RU" sz="1800" b="1" dirty="0" smtClean="0"/>
              <a:t>мышления</a:t>
            </a:r>
            <a:r>
              <a:rPr lang="ru-RU" sz="1800" dirty="0" smtClean="0"/>
              <a:t>.</a:t>
            </a:r>
            <a:br>
              <a:rPr lang="ru-RU" sz="1800" dirty="0" smtClean="0"/>
            </a:br>
            <a:r>
              <a:rPr lang="ru-RU" sz="1800" dirty="0" smtClean="0"/>
              <a:t>Отгадывание </a:t>
            </a:r>
            <a:r>
              <a:rPr lang="ru-RU" sz="1800" b="1" dirty="0" smtClean="0"/>
              <a:t>загадок развивает находчивость</a:t>
            </a:r>
            <a:r>
              <a:rPr lang="ru-RU" sz="1800" dirty="0" smtClean="0"/>
              <a:t>, сообразительность, быстроту реакции, умственную активность, самостоятельность, привычку более глубоко и разносторонне осмысливать мир.</a:t>
            </a:r>
            <a:br>
              <a:rPr lang="ru-RU" sz="1800" dirty="0" smtClean="0"/>
            </a:br>
            <a:r>
              <a:rPr lang="ru-RU" sz="1800" dirty="0" smtClean="0"/>
              <a:t>И еще важно то, что отгадывание </a:t>
            </a:r>
            <a:r>
              <a:rPr lang="ru-RU" sz="1800" b="1" dirty="0" smtClean="0"/>
              <a:t>загадки</a:t>
            </a:r>
            <a:r>
              <a:rPr lang="ru-RU" sz="1800" dirty="0" smtClean="0"/>
              <a:t> сопровождается продуктивной деятельностью – дети рисуют, лепят, выполняют работы </a:t>
            </a:r>
            <a:r>
              <a:rPr lang="ru-RU" sz="1800" i="1" dirty="0" smtClean="0"/>
              <a:t>(отгадки)</a:t>
            </a:r>
            <a:r>
              <a:rPr lang="ru-RU" sz="1800" dirty="0" smtClean="0"/>
              <a:t> в технике </a:t>
            </a:r>
            <a:r>
              <a:rPr lang="ru-RU" sz="1800" dirty="0" err="1" smtClean="0"/>
              <a:t>пластилинографии</a:t>
            </a:r>
            <a:r>
              <a:rPr lang="ru-RU" sz="1800" dirty="0" smtClean="0"/>
              <a:t>, оригами. </a:t>
            </a:r>
            <a:br>
              <a:rPr lang="ru-RU" sz="1800" dirty="0" smtClean="0"/>
            </a:br>
            <a:r>
              <a:rPr lang="ru-RU" sz="1800" b="1" dirty="0" smtClean="0"/>
              <a:t>Загадки</a:t>
            </a:r>
            <a:r>
              <a:rPr lang="ru-RU" sz="1800" dirty="0" smtClean="0"/>
              <a:t> использую во время бесед, в индивидуальной работе, во время наблюдений на прогулке, во время проведения режимных моментов, в свободной деятельности детей, в игре.</a:t>
            </a:r>
            <a:r>
              <a:rPr lang="ru-RU" sz="1800" b="1" dirty="0" smtClean="0"/>
              <a:t> </a:t>
            </a:r>
            <a:br>
              <a:rPr lang="ru-RU" sz="1800" b="1" dirty="0" smtClean="0"/>
            </a:br>
            <a:r>
              <a:rPr lang="ru-RU" sz="1800" b="1" dirty="0" smtClean="0"/>
              <a:t>Загадки</a:t>
            </a:r>
            <a:r>
              <a:rPr lang="ru-RU" sz="1800" dirty="0" smtClean="0"/>
              <a:t> использую от простых к сложным, с учётом возрастных особенностей детей. Многим детям нравится самим придумывать </a:t>
            </a:r>
            <a:r>
              <a:rPr lang="ru-RU" sz="1800" b="1" dirty="0" smtClean="0"/>
              <a:t>загадки</a:t>
            </a:r>
            <a:r>
              <a:rPr lang="ru-RU" sz="1800" dirty="0" smtClean="0"/>
              <a:t>, а это </a:t>
            </a:r>
            <a:r>
              <a:rPr lang="ru-RU" sz="1800" b="1" dirty="0" smtClean="0"/>
              <a:t>развивает внимание</a:t>
            </a:r>
            <a:r>
              <a:rPr lang="ru-RU" sz="1800" dirty="0" smtClean="0"/>
              <a:t>, воображение, расширяет словарный запас, формирует связную речь. Часто применяю </a:t>
            </a:r>
            <a:r>
              <a:rPr lang="ru-RU" sz="1800" b="1" dirty="0" smtClean="0"/>
              <a:t>загадки – шутки</a:t>
            </a:r>
            <a:r>
              <a:rPr lang="ru-RU" sz="1800" dirty="0" smtClean="0"/>
              <a:t>, </a:t>
            </a:r>
            <a:r>
              <a:rPr lang="ru-RU" sz="1800" b="1" dirty="0" smtClean="0"/>
              <a:t>загадки – ловушки</a:t>
            </a:r>
            <a:r>
              <a:rPr lang="ru-RU" sz="1800" dirty="0" smtClean="0"/>
              <a:t>, которые </a:t>
            </a:r>
            <a:r>
              <a:rPr lang="ru-RU" sz="1800" b="1" dirty="0" smtClean="0"/>
              <a:t>помогают развивать гибкость ума</a:t>
            </a:r>
            <a:r>
              <a:rPr lang="ru-RU" sz="1800" dirty="0" smtClean="0"/>
              <a:t>, дают возможность детям применить свои знания, предварительно найдя ошибку.</a:t>
            </a:r>
            <a:r>
              <a:rPr lang="ru-RU" sz="2000" dirty="0" smtClean="0"/>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253218"/>
            <a:ext cx="8911687" cy="506437"/>
          </a:xfrm>
        </p:spPr>
        <p:txBody>
          <a:bodyPr>
            <a:noAutofit/>
          </a:bodyPr>
          <a:lstStyle/>
          <a:p>
            <a:r>
              <a:rPr lang="ru-RU" sz="2800" dirty="0" smtClean="0"/>
              <a:t>Развивающие задания на внимание </a:t>
            </a:r>
            <a:endParaRPr lang="ru-RU" sz="2800" dirty="0"/>
          </a:p>
        </p:txBody>
      </p:sp>
      <p:pic>
        <p:nvPicPr>
          <p:cNvPr id="32770" name="Picture 2" descr="http://www.znaechka.com/assets/galleries/26/09.jpg"/>
          <p:cNvPicPr>
            <a:picLocks noChangeAspect="1" noChangeArrowheads="1"/>
          </p:cNvPicPr>
          <p:nvPr/>
        </p:nvPicPr>
        <p:blipFill>
          <a:blip r:embed="rId2" cstate="print"/>
          <a:srcRect/>
          <a:stretch>
            <a:fillRect/>
          </a:stretch>
        </p:blipFill>
        <p:spPr bwMode="auto">
          <a:xfrm>
            <a:off x="2321169" y="928467"/>
            <a:ext cx="9664505" cy="559894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s://img0.liveinternet.ru/images/attach/c/7/96/599/96599756_superigry_red18.jpg"/>
          <p:cNvPicPr>
            <a:picLocks noChangeAspect="1" noChangeArrowheads="1"/>
          </p:cNvPicPr>
          <p:nvPr/>
        </p:nvPicPr>
        <p:blipFill>
          <a:blip r:embed="rId2" cstate="print"/>
          <a:srcRect/>
          <a:stretch>
            <a:fillRect/>
          </a:stretch>
        </p:blipFill>
        <p:spPr bwMode="auto">
          <a:xfrm>
            <a:off x="2764496" y="196948"/>
            <a:ext cx="9094569" cy="641486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900igr.net/up/datas/85780/023.jpg"/>
          <p:cNvPicPr>
            <a:picLocks noChangeAspect="1" noChangeArrowheads="1"/>
          </p:cNvPicPr>
          <p:nvPr/>
        </p:nvPicPr>
        <p:blipFill>
          <a:blip r:embed="rId2" cstate="print"/>
          <a:srcRect/>
          <a:stretch>
            <a:fillRect/>
          </a:stretch>
        </p:blipFill>
        <p:spPr bwMode="auto">
          <a:xfrm>
            <a:off x="1" y="0"/>
            <a:ext cx="12192000" cy="685799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624109"/>
            <a:ext cx="8911687" cy="4122061"/>
          </a:xfrm>
        </p:spPr>
        <p:txBody>
          <a:bodyPr>
            <a:normAutofit/>
          </a:bodyPr>
          <a:lstStyle/>
          <a:p>
            <a:pPr algn="ctr"/>
            <a:r>
              <a:rPr lang="ru-RU" dirty="0" smtClean="0">
                <a:solidFill>
                  <a:schemeClr val="accent1"/>
                </a:solidFill>
              </a:rPr>
              <a:t/>
            </a:r>
            <a:br>
              <a:rPr lang="ru-RU" dirty="0" smtClean="0">
                <a:solidFill>
                  <a:schemeClr val="accent1"/>
                </a:solidFill>
              </a:rPr>
            </a:br>
            <a:endParaRPr lang="ru-RU" dirty="0">
              <a:solidFill>
                <a:schemeClr val="accent1"/>
              </a:solidFill>
            </a:endParaRPr>
          </a:p>
        </p:txBody>
      </p:sp>
      <p:pic>
        <p:nvPicPr>
          <p:cNvPr id="5122" name="Picture 2" descr="http://900igr.net/up/datas/109633/006.jpg"/>
          <p:cNvPicPr>
            <a:picLocks noChangeAspect="1" noChangeArrowheads="1"/>
          </p:cNvPicPr>
          <p:nvPr/>
        </p:nvPicPr>
        <p:blipFill>
          <a:blip r:embed="rId2" cstate="print"/>
          <a:srcRect/>
          <a:stretch>
            <a:fillRect/>
          </a:stretch>
        </p:blipFill>
        <p:spPr bwMode="auto">
          <a:xfrm>
            <a:off x="1653150" y="0"/>
            <a:ext cx="10538850" cy="6857999"/>
          </a:xfrm>
          <a:prstGeom prst="rect">
            <a:avLst/>
          </a:prstGeom>
          <a:noFill/>
        </p:spPr>
      </p:pic>
    </p:spTree>
    <p:extLst>
      <p:ext uri="{BB962C8B-B14F-4D97-AF65-F5344CB8AC3E}">
        <p14:creationId xmlns:p14="http://schemas.microsoft.com/office/powerpoint/2010/main" xmlns="" val="682411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myshared.ru/32/1314218/slide_4.jpg"/>
          <p:cNvPicPr>
            <a:picLocks noChangeAspect="1" noChangeArrowheads="1"/>
          </p:cNvPicPr>
          <p:nvPr/>
        </p:nvPicPr>
        <p:blipFill>
          <a:blip r:embed="rId2" cstate="print"/>
          <a:srcRect/>
          <a:stretch>
            <a:fillRect/>
          </a:stretch>
        </p:blipFill>
        <p:spPr bwMode="auto">
          <a:xfrm>
            <a:off x="2616592" y="-22079"/>
            <a:ext cx="9575408" cy="6880079"/>
          </a:xfrm>
          <a:prstGeom prst="rect">
            <a:avLst/>
          </a:prstGeom>
          <a:noFill/>
        </p:spPr>
      </p:pic>
    </p:spTree>
    <p:extLst>
      <p:ext uri="{BB962C8B-B14F-4D97-AF65-F5344CB8AC3E}">
        <p14:creationId xmlns:p14="http://schemas.microsoft.com/office/powerpoint/2010/main" xmlns="" val="2220010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393895"/>
            <a:ext cx="9111396" cy="6231987"/>
          </a:xfrm>
        </p:spPr>
        <p:txBody>
          <a:bodyPr>
            <a:noAutofit/>
          </a:bodyPr>
          <a:lstStyle/>
          <a:p>
            <a:r>
              <a:rPr lang="ru-RU" sz="2800" b="1" dirty="0" err="1" smtClean="0"/>
              <a:t>Танграм</a:t>
            </a:r>
            <a:r>
              <a:rPr lang="ru-RU" sz="2800" b="1" dirty="0" smtClean="0"/>
              <a:t/>
            </a:r>
            <a:br>
              <a:rPr lang="ru-RU" sz="2800" b="1" dirty="0" smtClean="0"/>
            </a:br>
            <a:r>
              <a:rPr lang="ru-RU" sz="2800" dirty="0" err="1" smtClean="0"/>
              <a:t>Танграм</a:t>
            </a:r>
            <a:r>
              <a:rPr lang="ru-RU" sz="2800" dirty="0" smtClean="0"/>
              <a:t> – древняя китайская головоломка, изобретенная в 6 веке до н.э. Она представляет собой квадрат, разделенный на 7 фигур: треугольники – 2 больших, 2 маленьких и 1 средний, квадрат и параллелограмм. Суть игры заключается в том, чтобы из этих 7 фигур собрать другую заданную фигуру по силуэту. При этом должны быть использованы все фигуры и не допускается накладывание одной фигуры на другую.</a:t>
            </a:r>
            <a:br>
              <a:rPr lang="ru-RU" sz="2800" dirty="0" smtClean="0"/>
            </a:br>
            <a:r>
              <a:rPr lang="ru-RU" sz="2800" dirty="0" err="1" smtClean="0"/>
              <a:t>Танграм</a:t>
            </a:r>
            <a:r>
              <a:rPr lang="ru-RU" sz="2800" dirty="0" smtClean="0"/>
              <a:t> развивает логику, внимание, образное и абстрактное мышление, а также мелкую моторику рук.</a:t>
            </a:r>
            <a:br>
              <a:rPr lang="ru-RU" sz="2800" dirty="0" smtClean="0"/>
            </a:br>
            <a:endParaRPr lang="ru-RU"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182880"/>
            <a:ext cx="8911687" cy="5908432"/>
          </a:xfrm>
        </p:spPr>
        <p:txBody>
          <a:bodyPr>
            <a:noAutofit/>
          </a:bodyPr>
          <a:lstStyle/>
          <a:p>
            <a:r>
              <a:rPr lang="ru-RU" sz="2400" dirty="0" smtClean="0"/>
              <a:t>С игрой </a:t>
            </a:r>
            <a:r>
              <a:rPr lang="ru-RU" sz="2400" b="1" dirty="0" err="1" smtClean="0"/>
              <a:t>танграм</a:t>
            </a:r>
            <a:r>
              <a:rPr lang="ru-RU" sz="2400" dirty="0" smtClean="0"/>
              <a:t> можно знакомить детей начинаю 3-4 лет. Сначала можно познакомить ребенка с разными геометрическими фигурами. Далее ребенок может накладывать фигуры </a:t>
            </a:r>
            <a:r>
              <a:rPr lang="ru-RU" sz="2400" b="1" dirty="0" err="1" smtClean="0"/>
              <a:t>танграма</a:t>
            </a:r>
            <a:r>
              <a:rPr lang="ru-RU" sz="2400" b="1" dirty="0" smtClean="0"/>
              <a:t> на готовый образец</a:t>
            </a:r>
            <a:r>
              <a:rPr lang="ru-RU" sz="2400" dirty="0" smtClean="0"/>
              <a:t>, для него это будет очень сложным заданием. Это игра, развивающая у детей комбинаторные способности, воображение, внимание и умение действовать по инструкции.</a:t>
            </a:r>
            <a:br>
              <a:rPr lang="ru-RU" sz="2400" dirty="0" smtClean="0"/>
            </a:br>
            <a:r>
              <a:rPr lang="ru-RU" sz="2400" dirty="0" smtClean="0"/>
              <a:t>Для детей более старшего возраста задания можно усложнять например уже не накладывать фигурки на образец а выкладывать его рядом образец может не совпадать с реальным размером, или можно предложить ребенку самостоятельно сделать придуманную им фигурку</a:t>
            </a:r>
            <a:br>
              <a:rPr lang="ru-RU" sz="2400" dirty="0" smtClean="0"/>
            </a:b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1909" y="211017"/>
            <a:ext cx="9238005" cy="6217920"/>
          </a:xfrm>
        </p:spPr>
        <p:txBody>
          <a:bodyPr>
            <a:noAutofit/>
          </a:bodyPr>
          <a:lstStyle/>
          <a:p>
            <a:r>
              <a:rPr lang="ru-RU" sz="2800" b="1" dirty="0" smtClean="0"/>
              <a:t>Как сделать </a:t>
            </a:r>
            <a:r>
              <a:rPr lang="ru-RU" sz="2800" b="1" dirty="0" err="1" smtClean="0"/>
              <a:t>танграм</a:t>
            </a:r>
            <a:r>
              <a:rPr lang="ru-RU" sz="2800" b="1" dirty="0" smtClean="0"/>
              <a:t>?</a:t>
            </a:r>
            <a:br>
              <a:rPr lang="ru-RU" sz="2800" b="1" dirty="0" smtClean="0"/>
            </a:br>
            <a:r>
              <a:rPr lang="ru-RU" sz="2800" dirty="0" smtClean="0"/>
              <a:t>За основу можно взять картон, плотный фетр или пористую резину. Если вы планируете сделать игру одноцветной, то вырезаем квадрат и разделяем его на части по схеме. Если выбираете разноцветную головоломку, то вначале на бумаге чертим схему </a:t>
            </a:r>
            <a:r>
              <a:rPr lang="ru-RU" sz="2800" dirty="0" err="1" smtClean="0"/>
              <a:t>танграма</a:t>
            </a:r>
            <a:r>
              <a:rPr lang="ru-RU" sz="2800" dirty="0" smtClean="0"/>
              <a:t>, разрезаем на части и потом уже по выкройке вырезаем фигуры </a:t>
            </a:r>
            <a:r>
              <a:rPr lang="ru-RU" sz="2800" dirty="0" err="1" smtClean="0"/>
              <a:t>танграма</a:t>
            </a:r>
            <a:r>
              <a:rPr lang="ru-RU" sz="2800" dirty="0" smtClean="0"/>
              <a:t> разных цветов. </a:t>
            </a:r>
            <a:br>
              <a:rPr lang="ru-RU" sz="2800" dirty="0" smtClean="0"/>
            </a:br>
            <a:r>
              <a:rPr lang="ru-RU" sz="2800" dirty="0" smtClean="0"/>
              <a:t>В дополнение к головоломке нужны схемы. Они разнообразны по тематике, и их легко можно найти в интернете. Их можно распечатать или самостоятельно нарисовать на листе бумаги (как показано на слайде)</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s://www.maam.ru/upload/blogs/detsad-249595-1453043974.jpg"/>
          <p:cNvPicPr>
            <a:picLocks noChangeAspect="1" noChangeArrowheads="1"/>
          </p:cNvPicPr>
          <p:nvPr/>
        </p:nvPicPr>
        <p:blipFill>
          <a:blip r:embed="rId2" cstate="print"/>
          <a:srcRect/>
          <a:stretch>
            <a:fillRect/>
          </a:stretch>
        </p:blipFill>
        <p:spPr bwMode="auto">
          <a:xfrm>
            <a:off x="2391508" y="225083"/>
            <a:ext cx="9608234" cy="633046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azvivash-ka.ru/wp-content/uploads/2015/07/shemy.jpg"/>
          <p:cNvPicPr>
            <a:picLocks noChangeAspect="1" noChangeArrowheads="1"/>
          </p:cNvPicPr>
          <p:nvPr/>
        </p:nvPicPr>
        <p:blipFill>
          <a:blip r:embed="rId2" cstate="print"/>
          <a:srcRect/>
          <a:stretch>
            <a:fillRect/>
          </a:stretch>
        </p:blipFill>
        <p:spPr bwMode="auto">
          <a:xfrm>
            <a:off x="2110154" y="0"/>
            <a:ext cx="9678572" cy="6858000"/>
          </a:xfrm>
          <a:prstGeom prst="rect">
            <a:avLst/>
          </a:prstGeom>
          <a:noFill/>
        </p:spPr>
      </p:pic>
    </p:spTree>
    <p:extLst>
      <p:ext uri="{BB962C8B-B14F-4D97-AF65-F5344CB8AC3E}">
        <p14:creationId xmlns:p14="http://schemas.microsoft.com/office/powerpoint/2010/main" xmlns="" val="608545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4" y="168813"/>
            <a:ext cx="9209870" cy="6288258"/>
          </a:xfrm>
        </p:spPr>
        <p:txBody>
          <a:bodyPr>
            <a:noAutofit/>
          </a:bodyPr>
          <a:lstStyle/>
          <a:p>
            <a:r>
              <a:rPr lang="ru-RU" sz="2400" b="1" u="sng" dirty="0" smtClean="0"/>
              <a:t>Лабиринты для детей в картинках</a:t>
            </a:r>
            <a:r>
              <a:rPr lang="ru-RU" sz="2400" dirty="0" smtClean="0"/>
              <a:t/>
            </a:r>
            <a:br>
              <a:rPr lang="ru-RU" sz="2400" dirty="0" smtClean="0"/>
            </a:br>
            <a:r>
              <a:rPr lang="ru-RU" sz="2400" dirty="0" smtClean="0"/>
              <a:t>Разгадывание "обычных" лабиринтов - любимое занятие многих малышей. Задания такого рода интересны и не очень сложны. Степень трудности продвижения в них определяется длиной пути и количеством тупиков и выходов.</a:t>
            </a:r>
            <a:br>
              <a:rPr lang="ru-RU" sz="2400" dirty="0" smtClean="0"/>
            </a:br>
            <a:r>
              <a:rPr lang="ru-RU" sz="2400" dirty="0" smtClean="0"/>
              <a:t>Эти лабиринты будут интересны и полезны не только маленьким детка, но и школьникам. С помощью игр лабиринтов пятилетние и шестилетние дети смогут научиться логически прокладывать ходы, перебирать все возможные варианты, они учат детей анализировать, развивает внимание.</a:t>
            </a:r>
            <a:br>
              <a:rPr lang="ru-RU" sz="2400" dirty="0" smtClean="0"/>
            </a:br>
            <a:r>
              <a:rPr lang="ru-RU" sz="2400" dirty="0" smtClean="0"/>
              <a:t>Лабиринты помогают детям развивать такие качества как целеустремленность, концентрацию внимания.</a:t>
            </a:r>
            <a:br>
              <a:rPr lang="ru-RU" sz="2400" dirty="0" smtClean="0"/>
            </a:br>
            <a:r>
              <a:rPr lang="ru-RU" sz="2400" dirty="0" smtClean="0"/>
              <a:t>При проверке задания обратите внимание на то, чтобы во время поиска пути ребенок останавливался на поворотах и мысленно искал свободный коридор.</a:t>
            </a:r>
            <a:endParaRPr lang="ru-RU" sz="2400" dirty="0"/>
          </a:p>
        </p:txBody>
      </p:sp>
    </p:spTree>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127</TotalTime>
  <Words>95</Words>
  <Application>Microsoft Office PowerPoint</Application>
  <PresentationFormat>Произвольный</PresentationFormat>
  <Paragraphs>14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Легкий дым</vt:lpstr>
      <vt:lpstr>    « Развитие интеллектуальных способностей старших дошкольников посредством использования развивающих игр и головоломок »  консультация для  педагогов         Подготовил:         воспитатель             Горькавая Наталья Сергеевна </vt:lpstr>
      <vt:lpstr> </vt:lpstr>
      <vt:lpstr>Слайд 3</vt:lpstr>
      <vt:lpstr>Танграм Танграм – древняя китайская головоломка, изобретенная в 6 веке до н.э. Она представляет собой квадрат, разделенный на 7 фигур: треугольники – 2 больших, 2 маленьких и 1 средний, квадрат и параллелограмм. Суть игры заключается в том, чтобы из этих 7 фигур собрать другую заданную фигуру по силуэту. При этом должны быть использованы все фигуры и не допускается накладывание одной фигуры на другую. Танграм развивает логику, внимание, образное и абстрактное мышление, а также мелкую моторику рук. </vt:lpstr>
      <vt:lpstr>С игрой танграм можно знакомить детей начинаю 3-4 лет. Сначала можно познакомить ребенка с разными геометрическими фигурами. Далее ребенок может накладывать фигуры танграма на готовый образец, для него это будет очень сложным заданием. Это игра, развивающая у детей комбинаторные способности, воображение, внимание и умение действовать по инструкции. Для детей более старшего возраста задания можно усложнять например уже не накладывать фигурки на образец а выкладывать его рядом образец может не совпадать с реальным размером, или можно предложить ребенку самостоятельно сделать придуманную им фигурку </vt:lpstr>
      <vt:lpstr>Как сделать танграм? За основу можно взять картон, плотный фетр или пористую резину. Если вы планируете сделать игру одноцветной, то вырезаем квадрат и разделяем его на части по схеме. Если выбираете разноцветную головоломку, то вначале на бумаге чертим схему танграма, разрезаем на части и потом уже по выкройке вырезаем фигуры танграма разных цветов.  В дополнение к головоломке нужны схемы. Они разнообразны по тематике, и их легко можно найти в интернете. Их можно распечатать или самостоятельно нарисовать на листе бумаги (как показано на слайде) </vt:lpstr>
      <vt:lpstr>Слайд 7</vt:lpstr>
      <vt:lpstr>Слайд 8</vt:lpstr>
      <vt:lpstr>Лабиринты для детей в картинках Разгадывание "обычных" лабиринтов - любимое занятие многих малышей. Задания такого рода интересны и не очень сложны. Степень трудности продвижения в них определяется длиной пути и количеством тупиков и выходов. Эти лабиринты будут интересны и полезны не только маленьким детка, но и школьникам. С помощью игр лабиринтов пятилетние и шестилетние дети смогут научиться логически прокладывать ходы, перебирать все возможные варианты, они учат детей анализировать, развивает внимание. Лабиринты помогают детям развивать такие качества как целеустремленность, концентрацию внимания. При проверке задания обратите внимание на то, чтобы во время поиска пути ребенок останавливался на поворотах и мысленно искал свободный коридор.</vt:lpstr>
      <vt:lpstr>  из кого мотка нитка в иголке                                     помоги уточке найти утят </vt:lpstr>
      <vt:lpstr>Слайд 11</vt:lpstr>
      <vt:lpstr>Слайд 12</vt:lpstr>
      <vt:lpstr>Для изготовления лабиринта нам понадобятся: крышка от коробки (я использовала крышки от наших настольных игр, теперь это игры 2 в 1), коктейльные трубочки, клей, скотч, крупная бусина, наклейки или вырезанные фигурки в зависимости от заданий и сюжета вашей игры. Теперь на крышке размечаем сам лабиринт, то есть те места, куда вы будете приклеивать трубочки. Составить лабиринт можно самостоятельно, воспользоваться нашим вариантом или скопировать подходящий из интернета. Теперь примеряем и обрезаем коктейльные трубочки, чтобы они точно соответствовали заданному рисунку. Приклеиваем их клеем ПВА, затем аккуратно приклеиваем наклейки (фигурки).Когда клей высохнет, дополнительно зафиксируйте  концы трубочек скотчем. Игра готова! Кладем бусину, объявляем правила игры и отдаем ребенку. Бусину можно катать: пальцем, палочкой, не прикасаясь к бусине путем наклона коробки в разные стороны  </vt:lpstr>
      <vt:lpstr>Загадки  Главная особенность загадки состоит в том, что она представляет собой логическую задачу. Отгадать загадку, значит найти решение задачи, ответить на вопрос, то есть выполнить довольно сложную мыслительную операцию. И в этом её актуальность именно для детей старшего дошкольного возраста. Воспитательные и образовательные возможности загадки многообразны. Загадки формируют любовь к народному творчеству, родному языку, живому, образному и точному слову, вводят ребёнка в мир поэзии, доставляя ему эстетическое наслаждение. Загадка приобщает детей к народному складу мышления. Отгадывание загадок развивает находчивость, сообразительность, быстроту реакции, умственную активность, самостоятельность, привычку более глубоко и разносторонне осмысливать мир. И еще важно то, что отгадывание загадки сопровождается продуктивной деятельностью – дети рисуют, лепят, выполняют работы (отгадки) в технике пластилинографии, оригами.  Загадки использую во время бесед, в индивидуальной работе, во время наблюдений на прогулке, во время проведения режимных моментов, в свободной деятельности детей, в игре.  Загадки использую от простых к сложным, с учётом возрастных особенностей детей. Многим детям нравится самим придумывать загадки, а это развивает внимание, воображение, расширяет словарный запас, формирует связную речь. Часто применяю загадки – шутки, загадки – ловушки, которые помогают развивать гибкость ума, дают возможность детям применить свои знания, предварительно найдя ошибку. </vt:lpstr>
      <vt:lpstr>Развивающие задания на внимание </vt:lpstr>
      <vt:lpstr>Слайд 16</vt:lpstr>
      <vt:lpstr>Слайд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 Интеллектуальное развитие дошкольников посредством использования  Блоков Дьенеша»  </dc:title>
  <dc:creator>эдуард курманов</dc:creator>
  <cp:lastModifiedBy>Kate</cp:lastModifiedBy>
  <cp:revision>18</cp:revision>
  <dcterms:created xsi:type="dcterms:W3CDTF">2018-11-11T10:40:17Z</dcterms:created>
  <dcterms:modified xsi:type="dcterms:W3CDTF">2021-02-04T18:00:00Z</dcterms:modified>
</cp:coreProperties>
</file>