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5"/>
  </p:notesMasterIdLst>
  <p:sldIdLst>
    <p:sldId id="256" r:id="rId3"/>
    <p:sldId id="292" r:id="rId4"/>
    <p:sldId id="263" r:id="rId5"/>
    <p:sldId id="262" r:id="rId6"/>
    <p:sldId id="323" r:id="rId7"/>
    <p:sldId id="294" r:id="rId8"/>
    <p:sldId id="301" r:id="rId9"/>
    <p:sldId id="298" r:id="rId10"/>
    <p:sldId id="302" r:id="rId11"/>
    <p:sldId id="296" r:id="rId12"/>
    <p:sldId id="30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794" autoAdjust="0"/>
    <p:restoredTop sz="94660"/>
  </p:normalViewPr>
  <p:slideViewPr>
    <p:cSldViewPr>
      <p:cViewPr varScale="1">
        <p:scale>
          <a:sx n="86" d="100"/>
          <a:sy n="86" d="100"/>
        </p:scale>
        <p:origin x="151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FE461-E97B-4C13-8143-9421A76A4087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833F51-6A10-4CF9-93B8-007C664799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46182-AFA3-4E95-9010-D4970A32B817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7430-12BC-4312-A05B-A84EAA1AF5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46182-AFA3-4E95-9010-D4970A32B817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7430-12BC-4312-A05B-A84EAA1AF5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46182-AFA3-4E95-9010-D4970A32B817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7430-12BC-4312-A05B-A84EAA1AF5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46182-AFA3-4E95-9010-D4970A32B817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7430-12BC-4312-A05B-A84EAA1AF5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43A2-4DDA-4CE9-A966-EACDA6FFDDC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DF07D-133E-41B6-83FD-5D4E20928F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46182-AFA3-4E95-9010-D4970A32B817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7430-12BC-4312-A05B-A84EAA1AF5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46182-AFA3-4E95-9010-D4970A32B817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7430-12BC-4312-A05B-A84EAA1AF5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46182-AFA3-4E95-9010-D4970A32B817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7430-12BC-4312-A05B-A84EAA1AF5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46182-AFA3-4E95-9010-D4970A32B817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7430-12BC-4312-A05B-A84EAA1AF5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46182-AFA3-4E95-9010-D4970A32B817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7430-12BC-4312-A05B-A84EAA1AF5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46182-AFA3-4E95-9010-D4970A32B817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7430-12BC-4312-A05B-A84EAA1AF5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46182-AFA3-4E95-9010-D4970A32B817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7430-12BC-4312-A05B-A84EAA1AF5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46182-AFA3-4E95-9010-D4970A32B817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77430-12BC-4312-A05B-A84EAA1AF5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643A2-4DDA-4CE9-A966-EACDA6FFDDC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DF07D-133E-41B6-83FD-5D4E20928F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Человеческие расы</a:t>
            </a:r>
            <a:endParaRPr lang="ru-RU" sz="6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92280" y="6254271"/>
            <a:ext cx="1907704" cy="478904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ГБОУ СОШ № 69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Сидорова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О.В.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F:\Фотографии\челове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88840"/>
            <a:ext cx="5472608" cy="3670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979712" y="548680"/>
            <a:ext cx="493204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660066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Негроидная</a:t>
            </a:r>
            <a:endParaRPr lang="ru-RU" sz="4400" b="1" i="1" dirty="0">
              <a:solidFill>
                <a:srgbClr val="660066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b="50724"/>
          <a:stretch>
            <a:fillRect/>
          </a:stretch>
        </p:blipFill>
        <p:spPr bwMode="auto">
          <a:xfrm>
            <a:off x="0" y="0"/>
            <a:ext cx="2699792" cy="3505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b="50943"/>
          <a:stretch>
            <a:fillRect/>
          </a:stretch>
        </p:blipFill>
        <p:spPr bwMode="auto">
          <a:xfrm>
            <a:off x="539552" y="3039173"/>
            <a:ext cx="3672408" cy="3463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 b="50877"/>
          <a:stretch>
            <a:fillRect/>
          </a:stretch>
        </p:blipFill>
        <p:spPr bwMode="auto">
          <a:xfrm>
            <a:off x="6355068" y="0"/>
            <a:ext cx="2788932" cy="4064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5" descr="2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 l="35714" t="61904" r="25000" b="5215"/>
          <a:stretch>
            <a:fillRect/>
          </a:stretch>
        </p:blipFill>
        <p:spPr>
          <a:xfrm>
            <a:off x="4427984" y="3284984"/>
            <a:ext cx="4200773" cy="26369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15616" y="0"/>
            <a:ext cx="6572296" cy="914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>
                <a:solidFill>
                  <a:srgbClr val="7030A0"/>
                </a:solidFill>
              </a:rPr>
              <a:t>НЕГРОИДНАЯ  РАСА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764704"/>
            <a:ext cx="81003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курчавые, спирально закрученные волосы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Arial" pitchFamily="34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широкий и мало выступающий нос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темный цвет кожи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Arial" pitchFamily="34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толстые губы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467544" y="5733256"/>
            <a:ext cx="80724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К этой расе относятся негры, австралийцы - аборигены, пигмеи, бушмены, папуасы.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29700" name="Picture 4" descr="C:\Documents and Settings\Admin\Рабочий стол\расы\анжела.jpg"/>
          <p:cNvPicPr>
            <a:picLocks noChangeAspect="1" noChangeArrowheads="1"/>
          </p:cNvPicPr>
          <p:nvPr/>
        </p:nvPicPr>
        <p:blipFill>
          <a:blip r:embed="rId2" cstate="print"/>
          <a:srcRect r="10345"/>
          <a:stretch>
            <a:fillRect/>
          </a:stretch>
        </p:blipFill>
        <p:spPr bwMode="auto">
          <a:xfrm>
            <a:off x="539552" y="2780928"/>
            <a:ext cx="2508591" cy="27980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701" name="Picture 5" descr="C:\Documents and Settings\Admin\Рабочий стол\расы\пел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348880"/>
            <a:ext cx="2026169" cy="2754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702" name="Picture 6" descr="C:\Documents and Settings\Admin\Рабочий стол\папуасы.jpg"/>
          <p:cNvPicPr>
            <a:picLocks noChangeAspect="1" noChangeArrowheads="1"/>
          </p:cNvPicPr>
          <p:nvPr/>
        </p:nvPicPr>
        <p:blipFill>
          <a:blip r:embed="rId4" cstate="print"/>
          <a:srcRect t="12000" r="12000" b="23199"/>
          <a:stretch>
            <a:fillRect/>
          </a:stretch>
        </p:blipFill>
        <p:spPr bwMode="auto">
          <a:xfrm>
            <a:off x="6588224" y="1412776"/>
            <a:ext cx="2219138" cy="2723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14300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Назовите черты, которые сближают и роднят расы друг с другом</a:t>
            </a:r>
            <a:endParaRPr lang="ru-RU" sz="4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У всех есть нос, глаза, по пять пальцев на руках и ногах, т. е. врожденные признаки, которые присущи всем людям планеты.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2132856"/>
            <a:ext cx="7632848" cy="194421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36712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Человеческая раса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дети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764704"/>
            <a:ext cx="5073291" cy="3600400"/>
          </a:xfrm>
        </p:spPr>
      </p:pic>
      <p:sp>
        <p:nvSpPr>
          <p:cNvPr id="8" name="Прямоугольник 7"/>
          <p:cNvSpPr/>
          <p:nvPr/>
        </p:nvSpPr>
        <p:spPr>
          <a:xfrm>
            <a:off x="323528" y="4437112"/>
            <a:ext cx="856895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это </a:t>
            </a:r>
            <a:r>
              <a:rPr lang="ru-RU" sz="2400" b="1" dirty="0">
                <a:solidFill>
                  <a:prstClr val="black"/>
                </a:solidFill>
              </a:rPr>
              <a:t>исторически сложившиеся </a:t>
            </a:r>
            <a:r>
              <a:rPr lang="ru-RU" sz="2400" b="1" dirty="0" smtClean="0">
                <a:solidFill>
                  <a:prstClr val="black"/>
                </a:solidFill>
              </a:rPr>
              <a:t>группа людей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, объединенная общими наследственными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особенностями.                      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</a:rPr>
              <a:t> </a:t>
            </a:r>
            <a:r>
              <a:rPr lang="ru-RU" sz="2400" b="1" u="sng" dirty="0" smtClean="0">
                <a:solidFill>
                  <a:srgbClr val="7030A0"/>
                </a:solidFill>
              </a:rPr>
              <a:t>Расы </a:t>
            </a:r>
            <a:r>
              <a:rPr lang="ru-RU" sz="2400" b="1" u="sng" dirty="0">
                <a:solidFill>
                  <a:srgbClr val="7030A0"/>
                </a:solidFill>
              </a:rPr>
              <a:t>отличаются </a:t>
            </a:r>
            <a:r>
              <a:rPr lang="ru-RU" sz="2400" b="1" dirty="0">
                <a:solidFill>
                  <a:prstClr val="black"/>
                </a:solidFill>
              </a:rPr>
              <a:t>друг от друга второстепенными физическими особенностями — </a:t>
            </a:r>
            <a:r>
              <a:rPr lang="ru-RU" sz="2400" b="1" dirty="0" smtClean="0">
                <a:solidFill>
                  <a:prstClr val="black"/>
                </a:solidFill>
              </a:rPr>
              <a:t>                                       цветом </a:t>
            </a:r>
            <a:r>
              <a:rPr lang="ru-RU" sz="2400" b="1" dirty="0">
                <a:solidFill>
                  <a:prstClr val="black"/>
                </a:solidFill>
              </a:rPr>
              <a:t>кожи, </a:t>
            </a:r>
            <a:r>
              <a:rPr lang="ru-RU" sz="2400" b="1" dirty="0" smtClean="0">
                <a:solidFill>
                  <a:prstClr val="black"/>
                </a:solidFill>
              </a:rPr>
              <a:t> пропорциями </a:t>
            </a:r>
            <a:r>
              <a:rPr lang="ru-RU" sz="2400" b="1" dirty="0">
                <a:solidFill>
                  <a:prstClr val="black"/>
                </a:solidFill>
              </a:rPr>
              <a:t>тела, разрезом глаз</a:t>
            </a:r>
            <a:r>
              <a:rPr lang="ru-RU" sz="2400" b="1" dirty="0" smtClean="0">
                <a:solidFill>
                  <a:prstClr val="black"/>
                </a:solidFill>
              </a:rPr>
              <a:t>,  </a:t>
            </a:r>
            <a:r>
              <a:rPr lang="ru-RU" sz="2400" b="1" dirty="0">
                <a:solidFill>
                  <a:prstClr val="black"/>
                </a:solidFill>
              </a:rPr>
              <a:t>структурой волос и т. д</a:t>
            </a:r>
            <a:r>
              <a:rPr lang="ru-RU" sz="2400" b="1" dirty="0" smtClean="0">
                <a:solidFill>
                  <a:prstClr val="black"/>
                </a:solidFill>
              </a:rPr>
              <a:t>.       </a:t>
            </a:r>
            <a:endParaRPr lang="ru-RU" sz="2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давно появились расы? 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По мнению многих антропологов, начало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формирования человеческих рас относится к </a:t>
            </a:r>
            <a:r>
              <a:rPr lang="ru-RU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концу каменного века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Именно тогда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исторически сложились группы людей, связанных единством происхождения, наследственными физическими признаками.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Хотя наследственные признаки со временем меняются, но они вместе с тем обладают значительной устойчивостью.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Причины</a:t>
            </a:r>
            <a:r>
              <a:rPr lang="en-GB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возникновения</a:t>
            </a:r>
            <a:r>
              <a:rPr lang="en-GB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Как вы думаете, под влиянием чего возникли отличительные признаки каждой расы?</a:t>
            </a:r>
          </a:p>
          <a:p>
            <a:pPr algn="ctr">
              <a:buNone/>
            </a:pPr>
            <a:endParaRPr lang="ru-RU" dirty="0"/>
          </a:p>
          <a:p>
            <a:pPr>
              <a:buNone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Европеоидная раса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климат Европы: влажный холодный.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Монголоидная раса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климат Азии: сухой с ветрами, которые поднимают тучи пыли и песка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Негроидная раса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климат Африки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жаркий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3068960"/>
            <a:ext cx="9144000" cy="230425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1628800"/>
            <a:ext cx="2343430" cy="2871383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Скругленный прямоугольник 3"/>
          <p:cNvSpPr/>
          <p:nvPr/>
        </p:nvSpPr>
        <p:spPr>
          <a:xfrm>
            <a:off x="3419872" y="2924944"/>
            <a:ext cx="2464916" cy="2914294"/>
          </a:xfrm>
          <a:prstGeom prst="roundRect">
            <a:avLst>
              <a:gd name="adj" fmla="val 10000"/>
            </a:avLst>
          </a:prstGeom>
          <a:blipFill rotWithShape="0"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Скругленный прямоугольник 5"/>
          <p:cNvSpPr/>
          <p:nvPr/>
        </p:nvSpPr>
        <p:spPr>
          <a:xfrm>
            <a:off x="6300192" y="1700808"/>
            <a:ext cx="2343430" cy="3021839"/>
          </a:xfrm>
          <a:prstGeom prst="roundRect">
            <a:avLst>
              <a:gd name="adj" fmla="val 10000"/>
            </a:avLst>
          </a:prstGeom>
          <a:blipFill rotWithShape="0"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Прямоугольник 13"/>
          <p:cNvSpPr/>
          <p:nvPr/>
        </p:nvSpPr>
        <p:spPr>
          <a:xfrm>
            <a:off x="0" y="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</a:rPr>
              <a:t>Раса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 -  исторически сложившаяся группа людей, объединенная общими наследственными</a:t>
            </a:r>
            <a:r>
              <a:rPr kumimoji="0" lang="ru-RU" sz="2800" i="1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</a:rPr>
              <a:t>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особенностями:</a:t>
            </a:r>
            <a:r>
              <a:rPr kumimoji="0" lang="ru-RU" sz="2800" i="1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</a:rPr>
              <a:t>строение лицевой части черепа, цвет кожи.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16216" y="5013176"/>
            <a:ext cx="2055371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i="1" dirty="0">
                <a:solidFill>
                  <a:prstClr val="black"/>
                </a:solidFill>
                <a:cs typeface="Arial" pitchFamily="34" charset="0"/>
              </a:rPr>
              <a:t>Негроидная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059832" y="6093296"/>
            <a:ext cx="3096344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i="1" dirty="0">
                <a:solidFill>
                  <a:prstClr val="black"/>
                </a:solidFill>
                <a:cs typeface="Arial" pitchFamily="34" charset="0"/>
              </a:rPr>
              <a:t>Монголоидная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0" y="4581128"/>
            <a:ext cx="2880320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i="1" dirty="0">
                <a:solidFill>
                  <a:prstClr val="black"/>
                </a:solidFill>
                <a:cs typeface="Arial" pitchFamily="34" charset="0"/>
              </a:rPr>
              <a:t>Европеоидная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256189" y="3929066"/>
            <a:ext cx="3887811" cy="2928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660066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Европеоидная</a:t>
            </a:r>
            <a:endParaRPr lang="ru-RU" sz="4400" b="1" i="1" dirty="0">
              <a:solidFill>
                <a:srgbClr val="660066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r="21201"/>
          <a:stretch>
            <a:fillRect/>
          </a:stretch>
        </p:blipFill>
        <p:spPr bwMode="auto">
          <a:xfrm>
            <a:off x="6603291" y="0"/>
            <a:ext cx="2540709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620688"/>
            <a:ext cx="5357818" cy="5713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9144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</a:rPr>
              <a:t>ЕВРОПЕОИДНАЯ  РАСА</a:t>
            </a:r>
            <a:endParaRPr lang="ru-RU" sz="4400" b="1" i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836712"/>
            <a:ext cx="68762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светлая или смуглая кожа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прямые или волнистые мягки волосы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узкий выступающий нос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светлый цвет глаз </a:t>
            </a:r>
            <a:endParaRPr lang="ru-RU" sz="2800" b="1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 тонкие губы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</a:rPr>
              <a:t> 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5349895"/>
            <a:ext cx="91440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К европеоидной расе относятся: русские, перуанцы, венгры, датчане, арабы, индийцы, французы, греки.                 Большинство народов Евразии относится к этой расе.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7" name="Picture 3" descr="C:\Documents and Settings\Admin\Рабочий стол\расы\евро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908720"/>
            <a:ext cx="2018655" cy="24223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48" name="Picture 4" descr="C:\Documents and Settings\Admin\Рабочий стол\мать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140968"/>
            <a:ext cx="1675668" cy="22342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49" name="Picture 5" descr="C:\Documents and Settings\Admin\Рабочий стол\индиан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2420888"/>
            <a:ext cx="2016224" cy="2671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660066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Монголоидная</a:t>
            </a:r>
            <a:endParaRPr lang="ru-RU" sz="4400" b="1" i="1" dirty="0">
              <a:solidFill>
                <a:srgbClr val="660066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500430" y="1430753"/>
            <a:ext cx="2095500" cy="2539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738815" y="720962"/>
            <a:ext cx="3405185" cy="4124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785794"/>
            <a:ext cx="3357586" cy="3327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860445" y="4110393"/>
            <a:ext cx="3622588" cy="2747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501533" y="4143380"/>
            <a:ext cx="3436585" cy="2600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0"/>
            <a:ext cx="7891240" cy="914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>
                <a:solidFill>
                  <a:srgbClr val="7030A0"/>
                </a:solidFill>
              </a:rPr>
              <a:t>МОНГОЛОИДНАЯ  РАСА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764704"/>
            <a:ext cx="83164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уплощенная форма лица с заметными скулами      и выступающими вперед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губами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прямые и достаточно жесткие волосы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смуглая или светлая кожа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узкая глазная щель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Arial" pitchFamily="34" charset="0"/>
            </a:endParaRPr>
          </a:p>
        </p:txBody>
      </p:sp>
      <p:pic>
        <p:nvPicPr>
          <p:cNvPr id="30723" name="Picture 3" descr="C:\Documents and Settings\Admin\Рабочий стол\расы\с эпикантусо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509120"/>
            <a:ext cx="1512168" cy="991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395536" y="5805264"/>
            <a:ext cx="78141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К монголоидной расе относятся: буряты, вьетнамцы,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индейцы, китайцы, корейцы, тибетцы, японцы.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30725" name="Picture 5" descr="C:\Documents and Settings\Admin\Рабочий стол\расы\монгол.jpg"/>
          <p:cNvPicPr>
            <a:picLocks noChangeAspect="1" noChangeArrowheads="1"/>
          </p:cNvPicPr>
          <p:nvPr/>
        </p:nvPicPr>
        <p:blipFill>
          <a:blip r:embed="rId3" cstate="print"/>
          <a:srcRect l="23361" r="21311"/>
          <a:stretch>
            <a:fillRect/>
          </a:stretch>
        </p:blipFill>
        <p:spPr bwMode="auto">
          <a:xfrm>
            <a:off x="3851920" y="2708920"/>
            <a:ext cx="2040704" cy="25092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26" name="Picture 6" descr="C:\Documents and Settings\Admin\Рабочий стол\расы\монг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140968"/>
            <a:ext cx="188669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27" name="Picture 7" descr="C:\Documents and Settings\Admin\Рабочий стол\буряты.jpg"/>
          <p:cNvPicPr>
            <a:picLocks noChangeAspect="1" noChangeArrowheads="1"/>
          </p:cNvPicPr>
          <p:nvPr/>
        </p:nvPicPr>
        <p:blipFill>
          <a:blip r:embed="rId5" cstate="print"/>
          <a:srcRect l="27370" b="41346"/>
          <a:stretch>
            <a:fillRect/>
          </a:stretch>
        </p:blipFill>
        <p:spPr bwMode="auto">
          <a:xfrm>
            <a:off x="6804248" y="1412776"/>
            <a:ext cx="2075364" cy="25043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343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Microsoft YaHei</vt:lpstr>
      <vt:lpstr>Arial</vt:lpstr>
      <vt:lpstr>Calibri</vt:lpstr>
      <vt:lpstr>Times New Roman</vt:lpstr>
      <vt:lpstr>Wingdings</vt:lpstr>
      <vt:lpstr>Тема Office</vt:lpstr>
      <vt:lpstr>2_Тема Office</vt:lpstr>
      <vt:lpstr>Человеческие расы</vt:lpstr>
      <vt:lpstr>Человеческая раса </vt:lpstr>
      <vt:lpstr>Как давно появились расы? </vt:lpstr>
      <vt:lpstr>Причины возникновения рас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Назовите черты, которые сближают и роднят расы друг с другом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11</cp:revision>
  <dcterms:created xsi:type="dcterms:W3CDTF">2012-10-01T11:54:01Z</dcterms:created>
  <dcterms:modified xsi:type="dcterms:W3CDTF">2021-10-27T09:59:09Z</dcterms:modified>
</cp:coreProperties>
</file>