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61" r:id="rId3"/>
    <p:sldId id="260" r:id="rId4"/>
    <p:sldId id="265" r:id="rId5"/>
    <p:sldId id="264" r:id="rId6"/>
    <p:sldId id="263" r:id="rId7"/>
    <p:sldId id="259" r:id="rId8"/>
    <p:sldId id="258" r:id="rId9"/>
    <p:sldId id="270" r:id="rId10"/>
    <p:sldId id="269" r:id="rId11"/>
    <p:sldId id="268" r:id="rId12"/>
    <p:sldId id="271" r:id="rId13"/>
    <p:sldId id="272" r:id="rId14"/>
    <p:sldId id="267" r:id="rId15"/>
    <p:sldId id="266" r:id="rId16"/>
    <p:sldId id="277" r:id="rId17"/>
    <p:sldId id="280" r:id="rId18"/>
    <p:sldId id="279" r:id="rId19"/>
    <p:sldId id="278" r:id="rId20"/>
    <p:sldId id="276" r:id="rId21"/>
    <p:sldId id="282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03235-6E97-4FB5-B1F1-169F86BB2532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6017EB-E12D-42A6-86EE-3BA4FA60FB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03235-6E97-4FB5-B1F1-169F86BB2532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017EB-E12D-42A6-86EE-3BA4FA60FB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03235-6E97-4FB5-B1F1-169F86BB2532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017EB-E12D-42A6-86EE-3BA4FA60FB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03235-6E97-4FB5-B1F1-169F86BB2532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6017EB-E12D-42A6-86EE-3BA4FA60FB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03235-6E97-4FB5-B1F1-169F86BB2532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017EB-E12D-42A6-86EE-3BA4FA60FB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03235-6E97-4FB5-B1F1-169F86BB2532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017EB-E12D-42A6-86EE-3BA4FA60FB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03235-6E97-4FB5-B1F1-169F86BB2532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06017EB-E12D-42A6-86EE-3BA4FA60FB5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03235-6E97-4FB5-B1F1-169F86BB2532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017EB-E12D-42A6-86EE-3BA4FA60FB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03235-6E97-4FB5-B1F1-169F86BB2532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017EB-E12D-42A6-86EE-3BA4FA60FB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03235-6E97-4FB5-B1F1-169F86BB2532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017EB-E12D-42A6-86EE-3BA4FA60FB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03235-6E97-4FB5-B1F1-169F86BB2532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017EB-E12D-42A6-86EE-3BA4FA60FB5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9503235-6E97-4FB5-B1F1-169F86BB2532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06017EB-E12D-42A6-86EE-3BA4FA60FB5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>
            <a:normAutofit/>
          </a:bodyPr>
          <a:lstStyle/>
          <a:p>
            <a:pPr algn="ctr"/>
            <a:r>
              <a:rPr lang="ru-RU" sz="2200" b="1" cap="none" dirty="0">
                <a:solidFill>
                  <a:srgbClr val="4F271C">
                    <a:lumMod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«Каменский детский сад»</a:t>
            </a:r>
            <a:br>
              <a:rPr lang="ru-RU" sz="2200" b="1" cap="none" dirty="0">
                <a:solidFill>
                  <a:srgbClr val="4F271C">
                    <a:lumMod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cap="none" dirty="0">
                <a:solidFill>
                  <a:srgbClr val="4F271C">
                    <a:lumMod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Богородского муниципального района</a:t>
            </a:r>
            <a:br>
              <a:rPr lang="ru-RU" sz="2200" b="1" cap="none" dirty="0">
                <a:solidFill>
                  <a:srgbClr val="4F271C">
                    <a:lumMod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cap="none" dirty="0">
                <a:solidFill>
                  <a:srgbClr val="4F271C">
                    <a:lumMod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Нижегородской области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1"/>
            <a:ext cx="8587680" cy="517785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старших дошкольников с праздником </a:t>
            </a:r>
          </a:p>
          <a:p>
            <a:pPr marL="0" indent="0"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«День народного единства»</a:t>
            </a:r>
          </a:p>
          <a:p>
            <a:pPr marL="82296" lvl="0" indent="0" algn="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endParaRPr lang="ru-RU" sz="2400" b="1" dirty="0" smtClean="0">
              <a:solidFill>
                <a:srgbClr val="4F271C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lvl="0" indent="0" algn="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endParaRPr lang="ru-RU" sz="2400" b="1" dirty="0">
              <a:solidFill>
                <a:srgbClr val="4F271C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lvl="0" indent="0" algn="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ru-RU" sz="2400" b="1" dirty="0" smtClean="0">
                <a:solidFill>
                  <a:srgbClr val="4F271C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</a:t>
            </a:r>
            <a:r>
              <a:rPr lang="ru-RU" sz="2400" b="1" dirty="0">
                <a:solidFill>
                  <a:srgbClr val="4F271C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82296" lvl="0" indent="0" algn="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ru-RU" sz="2400" b="1" dirty="0">
                <a:solidFill>
                  <a:srgbClr val="4F271C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400" b="1" dirty="0" smtClean="0">
                <a:solidFill>
                  <a:srgbClr val="4F271C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подготовительной </a:t>
            </a:r>
            <a:r>
              <a:rPr lang="ru-RU" sz="2400" b="1" dirty="0">
                <a:solidFill>
                  <a:srgbClr val="4F271C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</a:t>
            </a:r>
            <a:endParaRPr lang="ru-RU" sz="2400" b="1" dirty="0" smtClean="0">
              <a:solidFill>
                <a:srgbClr val="4F271C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lvl="0" indent="0" algn="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ru-RU" sz="2400" b="1" dirty="0" smtClean="0">
                <a:solidFill>
                  <a:srgbClr val="4F271C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Сухова </a:t>
            </a:r>
            <a:r>
              <a:rPr lang="ru-RU" sz="2400" b="1" dirty="0">
                <a:solidFill>
                  <a:srgbClr val="4F271C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Н.А.</a:t>
            </a:r>
          </a:p>
          <a:p>
            <a:pPr marL="82296" lvl="0" indent="0" algn="r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endParaRPr lang="ru-RU" sz="2400" b="1" dirty="0">
              <a:solidFill>
                <a:srgbClr val="4F271C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год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Юрич\Desktop\день народного единства\ed_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5068936"/>
            <a:ext cx="2880320" cy="166308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26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800200"/>
          </a:xfrm>
        </p:spPr>
        <p:txBody>
          <a:bodyPr anchor="t">
            <a:noAutofit/>
          </a:bodyPr>
          <a:lstStyle/>
          <a:p>
            <a:r>
              <a:rPr lang="ru-RU" sz="20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Принялся Кузьма Минин собирать силы и средства на освобождение Отечества. Поняли нижегородцы, что все они крепко-накрепко связаны единою бедой, единою надеждой. Собрались они на площади перед святою церковью и всё, что скопили за жизнь, полную лишений, стали отдавать на ополчение.</a:t>
            </a:r>
            <a:r>
              <a:rPr lang="ru-RU" sz="20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772816"/>
            <a:ext cx="8686800" cy="475252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Объект 3" descr="C:\Users\Юрич\Desktop\день народного единства\hello_html_60173513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492896"/>
            <a:ext cx="5256584" cy="3600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843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12088" cy="1440160"/>
          </a:xfrm>
        </p:spPr>
        <p:txBody>
          <a:bodyPr>
            <a:normAutofit/>
          </a:bodyPr>
          <a:lstStyle/>
          <a:p>
            <a:r>
              <a:rPr lang="ru-RU" sz="22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Собрать деньги на рать важно, но это ещё не главное. Главное – найти воинов в войско и полководца достойного. Остановили свой выбор нижегородцы на князе Дмитрии Пожарском – о нём по Руси шла добрая слава. Согласился князь возглавить войско.</a:t>
            </a:r>
            <a:endParaRPr lang="ru-RU" dirty="0"/>
          </a:p>
        </p:txBody>
      </p:sp>
      <p:pic>
        <p:nvPicPr>
          <p:cNvPr id="3074" name="Picture 2" descr="C:\Users\Юрич\Desktop\день народного единства\0007-007-Pozharskij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55926" y="2204864"/>
            <a:ext cx="302287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86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440160"/>
          </a:xfrm>
        </p:spPr>
        <p:txBody>
          <a:bodyPr>
            <a:normAutofit/>
          </a:bodyPr>
          <a:lstStyle/>
          <a:p>
            <a:r>
              <a:rPr lang="ru-RU" sz="23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Воевода найден, и войско со всей Руси собрано, осталось только его вооружить, как полагается. Долго ли, коротко ли, но изготовили нижегородские мастера оружие и доспехи.</a:t>
            </a:r>
            <a:endParaRPr lang="ru-RU" dirty="0"/>
          </a:p>
        </p:txBody>
      </p:sp>
      <p:pic>
        <p:nvPicPr>
          <p:cNvPr id="5123" name="Picture 3" descr="C:\Users\Юрич\Desktop\день народного единства\kovanie-izdeli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988841"/>
            <a:ext cx="5103368" cy="3929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31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812088" cy="1700808"/>
          </a:xfrm>
        </p:spPr>
        <p:txBody>
          <a:bodyPr anchor="t">
            <a:noAutofit/>
          </a:bodyPr>
          <a:lstStyle/>
          <a:p>
            <a:r>
              <a:rPr lang="ru-RU" sz="22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Кольчуга – старинный воинский доспех в виде рубашки из металлических колец. </a:t>
            </a:r>
            <a:r>
              <a:rPr lang="ru-RU" sz="22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2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Шлем – старинный металлический защитный воинский головной убор.</a:t>
            </a:r>
            <a:r>
              <a:rPr lang="ru-RU" sz="22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2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  Меч  – старинное холодное оружие с длинным прямым клинком.</a:t>
            </a:r>
            <a:r>
              <a:rPr lang="ru-RU" sz="20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B9AB6F">
                    <a:tint val="1000"/>
                  </a:srgbClr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0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B9AB6F">
                    <a:tint val="1000"/>
                  </a:srgbClr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sz="2000" dirty="0"/>
          </a:p>
        </p:txBody>
      </p:sp>
      <p:pic>
        <p:nvPicPr>
          <p:cNvPr id="4" name="Объект 3" descr="C:\Users\Юрич\Desktop\день народного единства\bv35ilusHqA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348880"/>
            <a:ext cx="3528392" cy="36638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130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368152"/>
          </a:xfrm>
        </p:spPr>
        <p:txBody>
          <a:bodyPr>
            <a:normAutofit fontScale="90000"/>
          </a:bodyPr>
          <a:lstStyle/>
          <a:p>
            <a:r>
              <a:rPr lang="ru-RU" sz="23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А народ всё прибывал в Нижний Новгород для защиты святой Руси!</a:t>
            </a:r>
            <a:r>
              <a:rPr lang="ru-RU" sz="23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3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3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И вот настал день, когда Нижний провожал ратников на битву.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Объект 3" descr="C:\Users\Юрич\Desktop\день народного единства\iz_lavry_v_moskvu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348880"/>
            <a:ext cx="5040559" cy="36719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24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296144"/>
          </a:xfrm>
        </p:spPr>
        <p:txBody>
          <a:bodyPr anchor="t">
            <a:normAutofit fontScale="90000"/>
          </a:bodyPr>
          <a:lstStyle/>
          <a:p>
            <a:r>
              <a:rPr lang="ru-RU" sz="2800" b="1" cap="none" dirty="0">
                <a:ln w="6350">
                  <a:noFill/>
                </a:ln>
                <a:solidFill>
                  <a:prstClr val="black"/>
                </a:solidFill>
                <a:effectLst/>
                <a:latin typeface="Times New Roman"/>
                <a:ea typeface="Times New Roman"/>
              </a:rPr>
              <a:t>И собрался народ государства Российского из 25 городов в Москве. Большим войском пошли они на врага, впереди войска несли икону «Казанской Божьей Матери».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Объект 3" descr="C:\Users\Юрич\Desktop\день народного единства\ce09f2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1" y="2636912"/>
            <a:ext cx="5544616" cy="35125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596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296144"/>
          </a:xfrm>
        </p:spPr>
        <p:txBody>
          <a:bodyPr anchor="t">
            <a:normAutofit fontScale="90000"/>
          </a:bodyPr>
          <a:lstStyle/>
          <a:p>
            <a:r>
              <a:rPr lang="ru-RU" sz="2500" b="1" cap="none" dirty="0">
                <a:ln w="6350">
                  <a:noFill/>
                </a:ln>
                <a:solidFill>
                  <a:prstClr val="black"/>
                </a:solidFill>
                <a:effectLst/>
                <a:latin typeface="Times New Roman"/>
                <a:ea typeface="Times New Roman"/>
              </a:rPr>
              <a:t>Тяжело было русским воинам, осада московского Кремля продолжалась несколько дней. После долгих, кровопролитных боев победил русский народ лютого, польского врага.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Объект 3" descr="C:\Users\Юрич\Desktop\день народного единства\071866e9a15535ba2712fbf16d18daf7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844824"/>
            <a:ext cx="5472607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09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512168"/>
          </a:xfrm>
        </p:spPr>
        <p:txBody>
          <a:bodyPr anchor="t">
            <a:normAutofit fontScale="90000"/>
          </a:bodyPr>
          <a:lstStyle/>
          <a:p>
            <a:r>
              <a:rPr lang="ru-RU" sz="2400" b="1" cap="none" dirty="0">
                <a:ln w="6350">
                  <a:noFill/>
                </a:ln>
                <a:solidFill>
                  <a:prstClr val="black"/>
                </a:solidFill>
                <a:effectLst/>
                <a:latin typeface="Times New Roman"/>
                <a:ea typeface="Times New Roman"/>
                <a:cs typeface="Times New Roman"/>
              </a:rPr>
              <a:t>Наконец обессилели враги, сдались войску Минина и Пожарского. Славил народ освободителей земли русской.  И чаще всего звучали имена князя Дмитрия Пожарского и Козьмы Минина. </a:t>
            </a:r>
            <a:r>
              <a:rPr lang="ru-RU" sz="2400" b="1" cap="none" dirty="0">
                <a:ln w="6350">
                  <a:noFill/>
                </a:ln>
                <a:solidFill>
                  <a:prstClr val="black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400" b="1" cap="none" dirty="0">
                <a:ln w="6350">
                  <a:noFill/>
                </a:ln>
                <a:solidFill>
                  <a:prstClr val="black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098" name="Picture 2" descr="C:\Users\Юрич\Desktop\день народного единства\yuri-pantyukhin-minin-and-pozharsky-the-liberation-of-moscow-from-the-triptych-for-the-russian-land-2000s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816021"/>
            <a:ext cx="5097852" cy="4078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68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 anchor="t">
            <a:normAutofit fontScale="90000"/>
          </a:bodyPr>
          <a:lstStyle/>
          <a:p>
            <a:r>
              <a:rPr lang="ru-RU" sz="2600" b="1" cap="none" dirty="0">
                <a:ln w="6350">
                  <a:noFill/>
                </a:ln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 Москве в честь победы над врагом, за героизм, мужество и отвагу на Красной площади установлен памятник, сделана надпись «Гражданину Кузьме Минину и князю Дмитрию Пожарскому. Благодарная Россия».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772816"/>
            <a:ext cx="8686800" cy="4968552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Добрый памятник поставлен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Двум героям всей страной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В знак того, что был избавлен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От бесчестья край родной.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Он отмечен годом, днём,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И начертано на нём</a:t>
            </a:r>
            <a:r>
              <a:rPr lang="ru-RU" sz="2800" b="1" dirty="0" smtClean="0">
                <a:latin typeface="Times New Roman"/>
                <a:ea typeface="Times New Roman"/>
                <a:cs typeface="Times New Roman"/>
              </a:rPr>
              <a:t>:</a:t>
            </a:r>
            <a:endParaRPr lang="ru-RU" sz="2800" b="1" dirty="0" smtClean="0">
              <a:latin typeface="Calibri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 smtClean="0"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Гражданину Минину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И князю Пожарскому — 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Благодарная Россия».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 descr="C:\Users\Юрич\Desktop\день народного единства\0003-003-Minin-i-Pozharskij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39410" y="3068960"/>
            <a:ext cx="2515381" cy="31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88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936104"/>
          </a:xfrm>
        </p:spPr>
        <p:txBody>
          <a:bodyPr>
            <a:normAutofit fontScale="90000"/>
          </a:bodyPr>
          <a:lstStyle/>
          <a:p>
            <a:r>
              <a:rPr lang="ru-RU" sz="2700" b="1" cap="none" dirty="0" smtClean="0">
                <a:ln w="6350">
                  <a:noFill/>
                </a:ln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Казанский собор на Красной площади – храм – памятник в честь освобождения Москвы от польских захватчиков народным ополчением Минина и Пожарского</a:t>
            </a:r>
            <a:r>
              <a:rPr lang="ru-RU" sz="3000" b="1" cap="none" dirty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3000" b="1" cap="none" dirty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7170" name="Picture 2" descr="C:\Users\Юрич\Desktop\день народного единства\4016523_lar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211686"/>
            <a:ext cx="4612704" cy="3955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72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178768"/>
          </a:xfrm>
        </p:spPr>
        <p:txBody>
          <a:bodyPr anchor="t">
            <a:normAutofit fontScale="90000"/>
          </a:bodyPr>
          <a:lstStyle/>
          <a:p>
            <a: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Ребята! Сейчас </a:t>
            </a:r>
            <a:r>
              <a:rPr lang="ru-RU" sz="28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мы с вами отправимся в историческое путешествие в прошлое нашей России. Раньше она называлась великим </a:t>
            </a:r>
            <a:r>
              <a:rPr lang="ru-RU" sz="2800" b="1" cap="none" spc="5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словом </a:t>
            </a:r>
            <a:r>
              <a:rPr lang="ru-RU" sz="2800" b="1" cap="none" spc="5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Русь</a:t>
            </a:r>
            <a:r>
              <a:rPr lang="ru-RU" sz="24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sz="24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26" name="Picture 2" descr="C:\Users\Юрич\Desktop\день народного единства\dlya_geniya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9672" y="2132856"/>
            <a:ext cx="5760640" cy="397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877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178768"/>
          </a:xfrm>
        </p:spPr>
        <p:txBody>
          <a:bodyPr anchor="t">
            <a:normAutofit fontScale="90000"/>
          </a:bodyPr>
          <a:lstStyle/>
          <a:p>
            <a:r>
              <a:rPr lang="ru-RU" sz="2800" b="1" cap="none" dirty="0">
                <a:ln w="6350">
                  <a:noFill/>
                </a:ln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Теперь каждый год 4 ноября в праздник иконы Казанской Божьей Матери вся наша страна празднует «День Народного Единства». </a:t>
            </a:r>
            <a:endParaRPr lang="ru-RU" dirty="0"/>
          </a:p>
        </p:txBody>
      </p:sp>
      <p:pic>
        <p:nvPicPr>
          <p:cNvPr id="8194" name="Picture 2" descr="C:\Users\Юрич\Desktop\день народного единства\1383566707_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4428" y="2348880"/>
            <a:ext cx="2765991" cy="391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88024" y="1340768"/>
            <a:ext cx="38884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 историей не спорят, 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 историей живут.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Она объединяет 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 подвиг и на труд.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Единство государства, 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Когда един народ.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Когда великой силой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Он движется вперед.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Врага он побеждает, 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Объединившись в бой. 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Русь освобождает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жертвует собой.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 славу тех героев 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Живем одной судьбой.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Сегодня «День Единства»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Мы празднуем с тобой.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75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178768"/>
          </a:xfrm>
        </p:spPr>
        <p:txBody>
          <a:bodyPr>
            <a:normAutofit/>
          </a:bodyPr>
          <a:lstStyle/>
          <a:p>
            <a:r>
              <a:rPr lang="ru-RU" sz="2500" b="1" cap="none" dirty="0">
                <a:ln w="6350">
                  <a:noFill/>
                </a:ln>
                <a:solidFill>
                  <a:prstClr val="black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</a:rPr>
              <a:t>А в городе Нижнем Новгороде, на родине </a:t>
            </a:r>
            <a:r>
              <a:rPr lang="ru-RU" sz="2500" b="1" cap="none" dirty="0" smtClean="0">
                <a:ln w="6350">
                  <a:noFill/>
                </a:ln>
                <a:solidFill>
                  <a:prstClr val="black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</a:rPr>
              <a:t>Козьмы </a:t>
            </a:r>
            <a:r>
              <a:rPr lang="ru-RU" sz="2500" b="1" cap="none" dirty="0">
                <a:ln w="6350">
                  <a:noFill/>
                </a:ln>
                <a:solidFill>
                  <a:prstClr val="black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</a:rPr>
              <a:t>Минина, на главной площади города поставлен памятник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8884096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Arial"/>
              </a:rPr>
              <a:t> 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постамент из красного гранита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увенчанный бронзовой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фигурой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 Минина. Кузьма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Минин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запечатлен с поднятой левой рукой, </a:t>
            </a:r>
            <a:endParaRPr lang="ru-RU" sz="24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символично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призывая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восстать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 иноземных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захватчиков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изгнать их с земли русской. </a:t>
            </a:r>
            <a:endParaRPr lang="ru-RU" sz="24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Постамент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украшен бронзовой </a:t>
            </a:r>
            <a:endParaRPr lang="ru-RU" sz="24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табличкой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выгравированной </a:t>
            </a:r>
            <a:endParaRPr lang="ru-RU" sz="24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надписью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«Великому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патриоту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земли Русской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Козьме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Минину».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C:\Users\Юрич\Desktop\день народного единства\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1550" y="2996952"/>
            <a:ext cx="2390009" cy="318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37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Юрич\Desktop\день народного единства\Narod_19-550x55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04838" y="4365104"/>
            <a:ext cx="350752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616624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Вот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вы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узнали о том,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что произошло на Руси почти четыреста лет назад, о том, как единение помогло россиянам справиться с коварным врагом, избавиться от польского нашествия. Теперь вам понятно название праздника – День Единения России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Единение – это все вместе,</a:t>
            </a:r>
            <a:endParaRPr lang="ru-RU" sz="18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Это 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значит, что все как один.</a:t>
            </a:r>
            <a:endParaRPr lang="ru-RU" sz="18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Значит 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все мы для нашей России</a:t>
            </a:r>
            <a:endParaRPr lang="ru-RU" sz="18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Как 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семья: кто-то дочь, кто-то сын.</a:t>
            </a:r>
            <a:endParaRPr lang="ru-RU" sz="18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И 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семья наша очень большая,</a:t>
            </a:r>
            <a:endParaRPr lang="ru-RU" sz="18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Чтобы 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дальше Россия жила</a:t>
            </a:r>
            <a:endParaRPr lang="ru-RU" sz="18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И 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свободою вечно дышала - </a:t>
            </a:r>
            <a:endParaRPr lang="ru-RU" sz="18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Жить 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в согласии, мире должна!</a:t>
            </a:r>
            <a:endParaRPr lang="ru-RU" sz="18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861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368152"/>
          </a:xfrm>
        </p:spPr>
        <p:txBody>
          <a:bodyPr anchor="t">
            <a:normAutofit fontScale="90000"/>
          </a:bodyPr>
          <a:lstStyle/>
          <a:p>
            <a:r>
              <a:rPr lang="ru-RU" sz="22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Давным-давно,  более 400-х сот лет назад  жили  на земле </a:t>
            </a:r>
            <a:r>
              <a:rPr lang="ru-RU" sz="2200" b="1" cap="none" spc="50" dirty="0" err="1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русичи</a:t>
            </a:r>
            <a:r>
              <a:rPr lang="ru-RU" sz="22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, искусные маст</a:t>
            </a:r>
            <a:r>
              <a:rPr lang="ru-RU" sz="2200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е</a:t>
            </a:r>
            <a:r>
              <a:rPr lang="ru-RU" sz="22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ра и мастерицы, трудолюбивые землепашцы, храбрые, сильные, благородные воины.</a:t>
            </a:r>
            <a:r>
              <a:rPr lang="ru-RU" sz="22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2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      </a:t>
            </a:r>
            <a:r>
              <a:rPr lang="ru-RU" sz="22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Жили они честно и славно, храмы да терема возводили, детей растили да песни слагали во славу Отечеству.</a:t>
            </a:r>
            <a:r>
              <a:rPr lang="ru-RU" sz="22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2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988840"/>
            <a:ext cx="8686800" cy="453650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Объект 3" descr="C:\Users\Юрич\Desktop\день народного единства\2b9dc87d3981c4d39ab774d5b524bd00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708920"/>
            <a:ext cx="3371412" cy="3240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Юрич\Desktop\день народного единства\russkaja_narodnaja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708920"/>
            <a:ext cx="3222460" cy="32403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753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296144"/>
          </a:xfrm>
        </p:spPr>
        <p:txBody>
          <a:bodyPr>
            <a:normAutofit fontScale="90000"/>
          </a:bodyPr>
          <a:lstStyle/>
          <a:p>
            <a:r>
              <a:rPr lang="ru-RU" sz="22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Но вот пришёл недобрый день и час, навалились беды-несчастья, злые напасти на землю Русскую. Пришёл неурожай, а за ним и голод лютый.  Ослабела Русь. Этим и воспользовалась Польша, решив захватить часть русских земель. </a:t>
            </a:r>
            <a:endParaRPr lang="ru-RU" dirty="0"/>
          </a:p>
        </p:txBody>
      </p:sp>
      <p:pic>
        <p:nvPicPr>
          <p:cNvPr id="5" name="Picture 2" descr="C:\Users\Юрич\Desktop\день народного единства\arte-fm-10664-DSC000942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9712" y="2361693"/>
            <a:ext cx="6048672" cy="375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423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>
            <a:normAutofit/>
          </a:bodyPr>
          <a:lstStyle/>
          <a:p>
            <a:r>
              <a:rPr lang="ru-RU" sz="26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Выступили поляки  в поход на Москву, столицу нашей родины.  Польские отряды захватили города русские.</a:t>
            </a:r>
            <a:endParaRPr lang="ru-RU" dirty="0"/>
          </a:p>
        </p:txBody>
      </p:sp>
      <p:pic>
        <p:nvPicPr>
          <p:cNvPr id="1026" name="Picture 2" descr="C:\Users\Юрич\Desktop\день народного единства\thewingedhors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7820" y="2100474"/>
            <a:ext cx="6440524" cy="411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26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034752"/>
          </a:xfrm>
        </p:spPr>
        <p:txBody>
          <a:bodyPr>
            <a:normAutofit fontScale="90000"/>
          </a:bodyPr>
          <a:lstStyle/>
          <a:p>
            <a:r>
              <a:rPr lang="ru-RU" sz="32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/>
                <a:ea typeface="Times New Roman"/>
              </a:rPr>
              <a:t>Воевать задумали обманом – царя с собою привели фальшивого, самозваного. </a:t>
            </a:r>
            <a:endParaRPr lang="ru-RU" dirty="0"/>
          </a:p>
        </p:txBody>
      </p:sp>
      <p:pic>
        <p:nvPicPr>
          <p:cNvPr id="3074" name="Picture 2" descr="C:\Users\Юрич\Desktop\день народного единства\7199add274faef73401fc236d4b0e8c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276872"/>
            <a:ext cx="5106225" cy="3829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34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296144"/>
          </a:xfrm>
        </p:spPr>
        <p:txBody>
          <a:bodyPr anchor="t">
            <a:normAutofit fontScale="90000"/>
          </a:bodyPr>
          <a:lstStyle/>
          <a:p>
            <a:r>
              <a:rPr lang="ru-RU" sz="23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Обманутые крестьяне и горожане охотно присоединялись к войску самозваного царя, открывали перед ним, будто бы перед настоящим царём российским, свои ворота.</a:t>
            </a:r>
            <a:r>
              <a:rPr lang="ru-RU" sz="23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3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098" name="Picture 2" descr="C:\Users\Юрич\Desktop\день народного единства\img1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9672" y="1988840"/>
            <a:ext cx="5818252" cy="395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652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 anchor="t">
            <a:normAutofit fontScale="90000"/>
          </a:bodyPr>
          <a:lstStyle/>
          <a:p>
            <a:r>
              <a:rPr lang="ru-RU" sz="20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Однако самозванец и не думал исстрадавшийся русский народ от захватчиков защитить, спасти! Захватив Москву и  власть, трон да корону царскую, принялся пировать да веселиться! Смертельная опасность нависла над землёю Русской – везде царили раздор да запустение, горе да отчаяние!</a:t>
            </a:r>
            <a:r>
              <a:rPr lang="ru-RU" sz="20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Объект 3" descr="http://pics.livejournal.com/pro100_mica/pic/00b4radh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276872"/>
            <a:ext cx="551280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0858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Юрич\Desktop\день народного единства\0007-007-Pozharskij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6136" y="2924944"/>
            <a:ext cx="2886064" cy="37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12088" cy="6624736"/>
          </a:xfrm>
        </p:spPr>
        <p:txBody>
          <a:bodyPr anchor="t">
            <a:noAutofit/>
          </a:bodyPr>
          <a:lstStyle/>
          <a:p>
            <a:r>
              <a:rPr lang="ru-RU" sz="28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Но нашёлся на земле русской, в краю нижегородском удалой богатырь, добрый молодец Кузьма Минин.  В лихую годину выбрали нижегородцы Кузьму своим старостой. Понял Минин, что надо не </a:t>
            </a:r>
            <a: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прятаться</a:t>
            </a:r>
            <a:b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от напасти, а </a:t>
            </a:r>
            <a: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постоять </a:t>
            </a:r>
            <a:r>
              <a:rPr lang="ru-RU" sz="28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за </a:t>
            </a:r>
            <a: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себя</a:t>
            </a:r>
            <a:b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да за родимую землю, </a:t>
            </a:r>
            <a: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выступить </a:t>
            </a:r>
            <a:r>
              <a:rPr lang="ru-RU" sz="28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против Самозванца</a:t>
            </a:r>
            <a: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b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С такими словами он </a:t>
            </a:r>
            <a:b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обратился к народу: </a:t>
            </a:r>
            <a:b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«Друзья </a:t>
            </a:r>
            <a:r>
              <a:rPr lang="ru-RU" sz="28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и братья! </a:t>
            </a:r>
            <a: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Русь </a:t>
            </a:r>
            <a:r>
              <a:rPr lang="ru-RU" sz="28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святая гибнет</a:t>
            </a:r>
            <a: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!</a:t>
            </a:r>
            <a:b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- говорил он. </a:t>
            </a:r>
            <a: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– </a:t>
            </a:r>
            <a:b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Поможем</a:t>
            </a:r>
            <a:r>
              <a:rPr lang="ru-RU" sz="28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, братья, </a:t>
            </a:r>
            <a: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800" b="1" cap="none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родине </a:t>
            </a:r>
            <a:r>
              <a:rPr lang="ru-RU" sz="28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святой! </a:t>
            </a:r>
            <a:r>
              <a:rPr lang="ru-RU" sz="28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800" b="1" cap="none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8837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130</TotalTime>
  <Words>686</Words>
  <Application>Microsoft Office PowerPoint</Application>
  <PresentationFormat>Экран (4:3)</PresentationFormat>
  <Paragraphs>62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Franklin Gothic Book</vt:lpstr>
      <vt:lpstr>Franklin Gothic Medium</vt:lpstr>
      <vt:lpstr>Times New Roman</vt:lpstr>
      <vt:lpstr>Wingdings 2</vt:lpstr>
      <vt:lpstr>Трек</vt:lpstr>
      <vt:lpstr>МБДОУ «Каменский детский сад» Богородского муниципального района Нижегородской области</vt:lpstr>
      <vt:lpstr>Ребята! Сейчас мы с вами отправимся в историческое путешествие в прошлое нашей России. Раньше она называлась великим словом Русь  </vt:lpstr>
      <vt:lpstr>Давным-давно,  более 400-х сот лет назад  жили  на земле русичи, искусные мастера и мастерицы, трудолюбивые землепашцы, храбрые, сильные, благородные воины.        Жили они честно и славно, храмы да терема возводили, детей растили да песни слагали во славу Отечеству. </vt:lpstr>
      <vt:lpstr>Но вот пришёл недобрый день и час, навалились беды-несчастья, злые напасти на землю Русскую. Пришёл неурожай, а за ним и голод лютый.  Ослабела Русь. Этим и воспользовалась Польша, решив захватить часть русских земель. </vt:lpstr>
      <vt:lpstr>Выступили поляки  в поход на Москву, столицу нашей родины.  Польские отряды захватили города русские.</vt:lpstr>
      <vt:lpstr>Воевать задумали обманом – царя с собою привели фальшивого, самозваного. </vt:lpstr>
      <vt:lpstr>Обманутые крестьяне и горожане охотно присоединялись к войску самозваного царя, открывали перед ним, будто бы перед настоящим царём российским, свои ворота. </vt:lpstr>
      <vt:lpstr>Однако самозванец и не думал исстрадавшийся русский народ от захватчиков защитить, спасти! Захватив Москву и  власть, трон да корону царскую, принялся пировать да веселиться! Смертельная опасность нависла над землёю Русской – везде царили раздор да запустение, горе да отчаяние! </vt:lpstr>
      <vt:lpstr>Но нашёлся на земле русской, в краю нижегородском удалой богатырь, добрый молодец Кузьма Минин.  В лихую годину выбрали нижегородцы Кузьму своим старостой. Понял Минин, что надо не прятаться  от напасти, а постоять за себя  да за родимую землю,  выступить против Самозванца.  С такими словами он  обратился к народу:  «Друзья и братья!  Русь святая гибнет!  - говорил он. –  Поможем, братья,  родине святой!  </vt:lpstr>
      <vt:lpstr>Принялся Кузьма Минин собирать силы и средства на освобождение Отечества. Поняли нижегородцы, что все они крепко-накрепко связаны единою бедой, единою надеждой. Собрались они на площади перед святою церковью и всё, что скопили за жизнь, полную лишений, стали отдавать на ополчение. </vt:lpstr>
      <vt:lpstr>Собрать деньги на рать важно, но это ещё не главное. Главное – найти воинов в войско и полководца достойного. Остановили свой выбор нижегородцы на князе Дмитрии Пожарском – о нём по Руси шла добрая слава. Согласился князь возглавить войско.</vt:lpstr>
      <vt:lpstr>Воевода найден, и войско со всей Руси собрано, осталось только его вооружить, как полагается. Долго ли, коротко ли, но изготовили нижегородские мастера оружие и доспехи.</vt:lpstr>
      <vt:lpstr>Кольчуга – старинный воинский доспех в виде рубашки из металлических колец.   Шлем – старинный металлический защитный воинский головной убор.   Меч  – старинное холодное оружие с длинным прямым клинком.  </vt:lpstr>
      <vt:lpstr>А народ всё прибывал в Нижний Новгород для защиты святой Руси!  И вот настал день, когда Нижний провожал ратников на битву.</vt:lpstr>
      <vt:lpstr>И собрался народ государства Российского из 25 городов в Москве. Большим войском пошли они на врага, впереди войска несли икону «Казанской Божьей Матери». </vt:lpstr>
      <vt:lpstr>Тяжело было русским воинам, осада московского Кремля продолжалась несколько дней. После долгих, кровопролитных боев победил русский народ лютого, польского врага.</vt:lpstr>
      <vt:lpstr>Наконец обессилели враги, сдались войску Минина и Пожарского. Славил народ освободителей земли русской.  И чаще всего звучали имена князя Дмитрия Пожарского и Козьмы Минина.  </vt:lpstr>
      <vt:lpstr>В Москве в честь победы над врагом, за героизм, мужество и отвагу на Красной площади установлен памятник, сделана надпись «Гражданину Кузьме Минину и князю Дмитрию Пожарскому. Благодарная Россия». </vt:lpstr>
      <vt:lpstr>Казанский собор на Красной площади – храм – памятник в честь освобождения Москвы от польских захватчиков народным ополчением Минина и Пожарского </vt:lpstr>
      <vt:lpstr>Теперь каждый год 4 ноября в праздник иконы Казанской Божьей Матери вся наша страна празднует «День Народного Единства». </vt:lpstr>
      <vt:lpstr>А в городе Нижнем Новгороде, на родине Козьмы Минина, на главной площади города поставлен памятник 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«Каменский детский сад» Богородского муниципального района Нижегородской области</dc:title>
  <dc:creator>Юрич</dc:creator>
  <cp:lastModifiedBy>Lenovo</cp:lastModifiedBy>
  <cp:revision>18</cp:revision>
  <dcterms:created xsi:type="dcterms:W3CDTF">2016-10-21T17:04:06Z</dcterms:created>
  <dcterms:modified xsi:type="dcterms:W3CDTF">2021-10-26T18:45:55Z</dcterms:modified>
</cp:coreProperties>
</file>