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C07437-9663-4D6F-9074-A2902AD80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274152"/>
            <a:ext cx="8689976" cy="2509213"/>
          </a:xfrm>
        </p:spPr>
        <p:txBody>
          <a:bodyPr/>
          <a:lstStyle/>
          <a:p>
            <a:r>
              <a:rPr lang="ru-RU" dirty="0"/>
              <a:t>Гидрокарбонат натрия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20F988B-65DB-4A22-A651-FAAFD2BF6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7230" y="3923931"/>
            <a:ext cx="4626115" cy="10564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87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3FA0CD-3715-4044-8D30-C2300BB77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Гидрокарбонат натрия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A067690B-38D6-4F44-9C7B-E7F7ABB831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91845" y="2534367"/>
            <a:ext cx="4219852" cy="246875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4A9098C-1C4C-4C6B-A49C-40FAB501C386}"/>
              </a:ext>
            </a:extLst>
          </p:cNvPr>
          <p:cNvSpPr/>
          <p:nvPr/>
        </p:nvSpPr>
        <p:spPr>
          <a:xfrm>
            <a:off x="5240784" y="2551837"/>
            <a:ext cx="6255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	</a:t>
            </a:r>
            <a:r>
              <a:rPr lang="ru-RU" sz="2000" dirty="0">
                <a:latin typeface="+mj-lt"/>
              </a:rPr>
              <a:t>Гидрокарбонат натрия, другие названия: бикарбонат натрия, чайная сода, питьевая или пищевая сода — неорганическое соединение, натриевая кислая соль угольной кислоты с химической формулой NaHCO3.</a:t>
            </a:r>
          </a:p>
          <a:p>
            <a:pPr algn="just"/>
            <a:r>
              <a:rPr lang="ru-RU" sz="2000" dirty="0">
                <a:latin typeface="+mj-lt"/>
              </a:rPr>
              <a:t> 	В обычном виде — мелкокристаллический порошок белого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414966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847CC9-679E-46AC-BC15-39CEC2B12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Свойства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02F22C8-B996-4309-B1EC-F201D36073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0609" y="1817835"/>
            <a:ext cx="10363826" cy="4443558"/>
          </a:xfrm>
        </p:spPr>
        <p:txBody>
          <a:bodyPr>
            <a:normAutofit fontScale="92500" lnSpcReduction="10000"/>
          </a:bodyPr>
          <a:lstStyle/>
          <a:p>
            <a:r>
              <a:rPr lang="ru-RU" sz="3100" dirty="0"/>
              <a:t>Физические свойства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200" dirty="0"/>
              <a:t>1)Состояние – твёрдое </a:t>
            </a:r>
          </a:p>
          <a:p>
            <a:pPr marL="0" indent="0">
              <a:buNone/>
            </a:pPr>
            <a:r>
              <a:rPr lang="ru-RU" sz="2200" dirty="0"/>
              <a:t> 2)Молярная масса – 84,0066  г/моль  </a:t>
            </a:r>
          </a:p>
          <a:p>
            <a:pPr marL="0" indent="0">
              <a:buNone/>
            </a:pPr>
            <a:r>
              <a:rPr lang="ru-RU" sz="2200" dirty="0"/>
              <a:t> 3)Плотность – 2,159 г/см³ </a:t>
            </a:r>
          </a:p>
          <a:p>
            <a:r>
              <a:rPr lang="ru-RU" sz="3100" dirty="0"/>
              <a:t>Термические свойства</a:t>
            </a:r>
          </a:p>
          <a:p>
            <a:pPr marL="0" indent="0">
              <a:buNone/>
            </a:pPr>
            <a:r>
              <a:rPr lang="ru-RU" sz="2400" dirty="0"/>
              <a:t>  </a:t>
            </a:r>
            <a:r>
              <a:rPr lang="ru-RU" sz="2200" dirty="0"/>
              <a:t>Темп. </a:t>
            </a:r>
            <a:r>
              <a:rPr lang="ru-RU" sz="2200" dirty="0" err="1"/>
              <a:t>разл</a:t>
            </a:r>
            <a:r>
              <a:rPr lang="ru-RU" sz="2200" dirty="0"/>
              <a:t>. – 60—200 °C </a:t>
            </a:r>
          </a:p>
          <a:p>
            <a:r>
              <a:rPr lang="ru-RU" sz="3400" dirty="0"/>
              <a:t>Химические свойства</a:t>
            </a:r>
          </a:p>
          <a:p>
            <a:pPr marL="0" indent="0">
              <a:buNone/>
            </a:pPr>
            <a:r>
              <a:rPr lang="en-US" sz="2200" dirty="0"/>
              <a:t>  </a:t>
            </a:r>
            <a:r>
              <a:rPr lang="ru-RU" sz="2200" dirty="0"/>
              <a:t>Растворимость в воде – 9,59 г/100 м </a:t>
            </a:r>
          </a:p>
        </p:txBody>
      </p:sp>
    </p:spTree>
    <p:extLst>
      <p:ext uri="{BB962C8B-B14F-4D97-AF65-F5344CB8AC3E}">
        <p14:creationId xmlns:p14="http://schemas.microsoft.com/office/powerpoint/2010/main" val="373084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DC4D9C-CEC0-42FA-9A50-281966F6E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Применение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02F1BCC-82E7-4CC6-8C80-F6B51F0586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6028564" cy="3424107"/>
          </a:xfrm>
        </p:spPr>
        <p:txBody>
          <a:bodyPr/>
          <a:lstStyle/>
          <a:p>
            <a:pPr algn="just"/>
            <a:r>
              <a:rPr lang="ru-RU" dirty="0"/>
              <a:t>двууглекислый натрий (бикарбонат) применяется в химической, пищевой, лёгкой</a:t>
            </a:r>
            <a:r>
              <a:rPr lang="en-US" dirty="0"/>
              <a:t> </a:t>
            </a:r>
            <a:r>
              <a:rPr lang="ru-RU" dirty="0"/>
              <a:t>промышленности. Зарегистрирован в качестве пищевой добавки E500 (</a:t>
            </a:r>
            <a:r>
              <a:rPr lang="ru-RU" dirty="0" err="1"/>
              <a:t>ii</a:t>
            </a:r>
            <a:r>
              <a:rPr lang="ru-RU" dirty="0"/>
              <a:t>), входит в состав пищевой добавки E500.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D1E16A0-874F-4F26-BF82-CD3BFF058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77" y="2367092"/>
            <a:ext cx="3358441" cy="252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8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1386253-3CD0-4F32-AB45-381C46C8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химической промышленности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338C403-A3A3-466D-926B-8DB1FB2BFF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5724" y="2547890"/>
            <a:ext cx="10531876" cy="2334827"/>
          </a:xfrm>
        </p:spPr>
        <p:txBody>
          <a:bodyPr>
            <a:noAutofit/>
          </a:bodyPr>
          <a:lstStyle/>
          <a:p>
            <a:r>
              <a:rPr lang="ru-RU" dirty="0"/>
              <a:t>Применяется для производства красителей, пенопластов и других органических продуктов, продуктов бытовой химии;</a:t>
            </a:r>
          </a:p>
          <a:p>
            <a:r>
              <a:rPr lang="ru-RU" dirty="0"/>
              <a:t>В лёгкой промышленности — в производстве резины для подошв обуви и в производстве искусственных кожи;</a:t>
            </a:r>
          </a:p>
          <a:p>
            <a:r>
              <a:rPr lang="ru-RU" dirty="0"/>
              <a:t>В пищевой промышленности — в хлебопечении.</a:t>
            </a:r>
          </a:p>
        </p:txBody>
      </p:sp>
    </p:spTree>
    <p:extLst>
      <p:ext uri="{BB962C8B-B14F-4D97-AF65-F5344CB8AC3E}">
        <p14:creationId xmlns:p14="http://schemas.microsoft.com/office/powerpoint/2010/main" val="29301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4E4702-90A2-441F-AA0E-77E738348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кулинарии и быту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A2ED6B-DCA1-490C-B32F-5E5C44F143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11919" y="2709894"/>
            <a:ext cx="7203377" cy="315524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Основное применение пищевой соды в пищевой промышленности и в быту — кулинария, где применяется, преимущественно, в качестве основного или дополнительного разрыхлителя в составе кислого и пресного теста. </a:t>
            </a:r>
          </a:p>
          <a:p>
            <a:pPr algn="just"/>
            <a:r>
              <a:rPr lang="ru-RU" dirty="0"/>
              <a:t>Применяется как безопасное для здоровья средство для чистки поверхностей столовой и кухонной посуды, поверхностей кухонных столов, иных поверхностей, соприкасающихся с пищей, путем протирки их с помощью влажной тряпки с сухим порошком питьевой соды.</a:t>
            </a:r>
          </a:p>
          <a:p>
            <a:pPr algn="just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1CCEDB7-5FE8-4BCA-8F11-FDD4772F3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666" y="2203327"/>
            <a:ext cx="2565971" cy="320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7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2EE0A6-ED2C-425C-84AE-EB7C9E36D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медицине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6A9A87-A4E1-4E46-95C9-BFC2693F2D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58750" y="2214694"/>
            <a:ext cx="9083898" cy="387239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200" dirty="0" smtClean="0"/>
              <a:t>1)Традиционно </a:t>
            </a:r>
            <a:r>
              <a:rPr lang="ru-RU" sz="3200" dirty="0"/>
              <a:t>раствор питьевой соды используется для дезинфекции зубов и дёсен при зубных болях и полости рта и горла</a:t>
            </a:r>
            <a:r>
              <a:rPr lang="ru-RU" sz="3200" dirty="0" smtClean="0"/>
              <a:t>.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  2)Имеются </a:t>
            </a:r>
            <a:r>
              <a:rPr lang="ru-RU" sz="3200" dirty="0"/>
              <a:t>так же данные о применении препарата при гипертонической болезни, симптоматической почечной гипертонии, и хронической почечной недостаточности.</a:t>
            </a:r>
          </a:p>
          <a:p>
            <a:pPr marL="0" indent="0">
              <a:buNone/>
            </a:pPr>
            <a:r>
              <a:rPr lang="ru-RU" sz="3200" dirty="0" smtClean="0"/>
              <a:t>3)Применяется </a:t>
            </a:r>
            <a:r>
              <a:rPr lang="ru-RU" sz="3200" dirty="0"/>
              <a:t>в качестве отхаркивающего средства.</a:t>
            </a:r>
          </a:p>
          <a:p>
            <a:pPr marL="0" indent="0">
              <a:buNone/>
            </a:pPr>
            <a:r>
              <a:rPr lang="ru-RU" sz="3200" dirty="0" smtClean="0"/>
              <a:t>4)При </a:t>
            </a:r>
            <a:r>
              <a:rPr lang="ru-RU" sz="3200" dirty="0"/>
              <a:t>ринитах, конъюнктивитах, стоматитах, ларингитах.</a:t>
            </a:r>
          </a:p>
          <a:p>
            <a:pPr marL="0" indent="0">
              <a:buNone/>
            </a:pPr>
            <a:r>
              <a:rPr lang="ru-RU" sz="3200" dirty="0" smtClean="0"/>
              <a:t>5)Применение </a:t>
            </a:r>
            <a:r>
              <a:rPr lang="ru-RU" sz="3200" dirty="0"/>
              <a:t>при сниженной скорости клубочковой фильтрации может привести к метаболическому алкалозу.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A21D703-0260-477B-A480-8593C5160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19" y="2668621"/>
            <a:ext cx="2591025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66F58E-0151-4B98-90E1-247C3AFC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пожаротушении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E2ED2B4-356D-474B-8E5A-7A8BFEEAB5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6922634" cy="2076892"/>
          </a:xfrm>
        </p:spPr>
        <p:txBody>
          <a:bodyPr/>
          <a:lstStyle/>
          <a:p>
            <a:pPr algn="just"/>
            <a:r>
              <a:rPr lang="ru-RU" dirty="0"/>
              <a:t>Гидрокарбонат натрия вместе с карбонатом аммония используется в качестве наполнителя в огнетушителях с сухим наполнением и в стационарных системах сухого пожаротушения.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E0B3DCD-74D5-4A76-8B10-8A9D7AF9A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569" y="2367092"/>
            <a:ext cx="2805668" cy="280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4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3DEEFD-4388-4839-A64A-B408853F2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BB1C36-219B-4058-8D90-EB25FE1B40B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33639" y="2367093"/>
            <a:ext cx="6243960" cy="2986142"/>
          </a:xfrm>
        </p:spPr>
        <p:txBody>
          <a:bodyPr/>
          <a:lstStyle/>
          <a:p>
            <a:r>
              <a:rPr lang="ru-RU" dirty="0"/>
              <a:t>Применяется для нейтрализации следов электролита — серной кислоты на поверхности пластмассовых корпусов свинцовых аккумуляторов насыщенным водным раствором питьевой соды.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B4A8B9A-79CB-466E-8C62-ADF616896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45" y="2367093"/>
            <a:ext cx="4064309" cy="227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7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105</TotalTime>
  <Words>303</Words>
  <Application>Microsoft Office PowerPoint</Application>
  <PresentationFormat>Произвольный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Капля</vt:lpstr>
      <vt:lpstr>Гидрокарбонат натрия</vt:lpstr>
      <vt:lpstr>Гидрокарбонат натрия</vt:lpstr>
      <vt:lpstr>Свойства</vt:lpstr>
      <vt:lpstr>Применение</vt:lpstr>
      <vt:lpstr>В химической промышленности</vt:lpstr>
      <vt:lpstr>В кулинарии и быту</vt:lpstr>
      <vt:lpstr>В медицине</vt:lpstr>
      <vt:lpstr>В пожаротушении</vt:lpstr>
      <vt:lpstr>В транспорте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Гидрокарбонат натрия</dc:title>
  <dc:creator>Екатерина</dc:creator>
  <cp:lastModifiedBy>Экзамен</cp:lastModifiedBy>
  <cp:revision>15</cp:revision>
  <dcterms:created xsi:type="dcterms:W3CDTF">2019-10-14T16:40:11Z</dcterms:created>
  <dcterms:modified xsi:type="dcterms:W3CDTF">2021-10-27T06:55:20Z</dcterms:modified>
</cp:coreProperties>
</file>