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7032BE23-2C0A-4100-8A66-7E24E5C37657}" type="datetimeFigureOut">
              <a:rPr lang="ru-RU" smtClean="0"/>
              <a:t>27.10.2021</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E71A1EFE-1091-4743-A497-D271CBF9B960}"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4421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032BE23-2C0A-4100-8A66-7E24E5C37657}" type="datetimeFigureOut">
              <a:rPr lang="ru-RU" smtClean="0"/>
              <a:t>27.10.2021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2797710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032BE23-2C0A-4100-8A66-7E24E5C37657}" type="datetimeFigureOut">
              <a:rPr lang="ru-RU" smtClean="0"/>
              <a:t>27.10.2021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2127553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032BE23-2C0A-4100-8A66-7E24E5C37657}" type="datetimeFigureOut">
              <a:rPr lang="ru-RU" smtClean="0"/>
              <a:t>27.10.2021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708771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032BE23-2C0A-4100-8A66-7E24E5C37657}" type="datetimeFigureOut">
              <a:rPr lang="ru-RU" smtClean="0"/>
              <a:t>27.10.2021</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E71A1EFE-1091-4743-A497-D271CBF9B960}"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336398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032BE23-2C0A-4100-8A66-7E24E5C37657}" type="datetimeFigureOut">
              <a:rPr lang="ru-RU" smtClean="0"/>
              <a:t>27.10.2021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350403093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032BE23-2C0A-4100-8A66-7E24E5C37657}" type="datetimeFigureOut">
              <a:rPr lang="ru-RU" smtClean="0"/>
              <a:t>27.10.2021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284942568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032BE23-2C0A-4100-8A66-7E24E5C37657}" type="datetimeFigureOut">
              <a:rPr lang="ru-RU" smtClean="0"/>
              <a:t>27.10.2021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103917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32BE23-2C0A-4100-8A66-7E24E5C37657}" type="datetimeFigureOut">
              <a:rPr lang="ru-RU" smtClean="0"/>
              <a:t>27.10.2021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1689554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7032BE23-2C0A-4100-8A66-7E24E5C37657}" type="datetimeFigureOut">
              <a:rPr lang="ru-RU" smtClean="0"/>
              <a:t>27.10.2021</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E71A1EFE-1091-4743-A497-D271CBF9B960}"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88837844"/>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7032BE23-2C0A-4100-8A66-7E24E5C37657}" type="datetimeFigureOut">
              <a:rPr lang="ru-RU" smtClean="0"/>
              <a:t>27.10.2021</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E71A1EFE-1091-4743-A497-D271CBF9B960}" type="slidenum">
              <a:rPr lang="ru-RU" smtClean="0"/>
              <a:t>‹#›</a:t>
            </a:fld>
            <a:endParaRPr lang="ru-RU"/>
          </a:p>
        </p:txBody>
      </p:sp>
    </p:spTree>
    <p:extLst>
      <p:ext uri="{BB962C8B-B14F-4D97-AF65-F5344CB8AC3E}">
        <p14:creationId xmlns:p14="http://schemas.microsoft.com/office/powerpoint/2010/main" val="3043803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7032BE23-2C0A-4100-8A66-7E24E5C37657}" type="datetimeFigureOut">
              <a:rPr lang="ru-RU" smtClean="0"/>
              <a:t>27.10.2021</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71A1EFE-1091-4743-A497-D271CBF9B960}"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09794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AAE3E5-5D90-41C7-8A4B-057F9823867A}"/>
              </a:ext>
            </a:extLst>
          </p:cNvPr>
          <p:cNvSpPr>
            <a:spLocks noGrp="1"/>
          </p:cNvSpPr>
          <p:nvPr>
            <p:ph type="ctrTitle"/>
          </p:nvPr>
        </p:nvSpPr>
        <p:spPr/>
        <p:txBody>
          <a:bodyPr/>
          <a:lstStyle/>
          <a:p>
            <a:r>
              <a:rPr lang="ru-RU" dirty="0"/>
              <a:t>Культура в блокадном Ленинграде</a:t>
            </a:r>
          </a:p>
        </p:txBody>
      </p:sp>
      <p:sp>
        <p:nvSpPr>
          <p:cNvPr id="3" name="Подзаголовок 2">
            <a:extLst>
              <a:ext uri="{FF2B5EF4-FFF2-40B4-BE49-F238E27FC236}">
                <a16:creationId xmlns:a16="http://schemas.microsoft.com/office/drawing/2014/main" id="{039A6D4B-D423-4E11-B379-FD876CB1D4B5}"/>
              </a:ext>
            </a:extLst>
          </p:cNvPr>
          <p:cNvSpPr>
            <a:spLocks noGrp="1"/>
          </p:cNvSpPr>
          <p:nvPr>
            <p:ph type="subTitle" idx="1"/>
          </p:nvPr>
        </p:nvSpPr>
        <p:spPr/>
        <p:txBody>
          <a:bodyPr>
            <a:normAutofit/>
          </a:bodyPr>
          <a:lstStyle/>
          <a:p>
            <a:endParaRPr lang="ru-RU" dirty="0"/>
          </a:p>
        </p:txBody>
      </p:sp>
    </p:spTree>
    <p:extLst>
      <p:ext uri="{BB962C8B-B14F-4D97-AF65-F5344CB8AC3E}">
        <p14:creationId xmlns:p14="http://schemas.microsoft.com/office/powerpoint/2010/main" val="1671945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764895-67D7-4183-B827-432F870ADA17}"/>
              </a:ext>
            </a:extLst>
          </p:cNvPr>
          <p:cNvSpPr>
            <a:spLocks noGrp="1"/>
          </p:cNvSpPr>
          <p:nvPr>
            <p:ph type="title"/>
          </p:nvPr>
        </p:nvSpPr>
        <p:spPr/>
        <p:txBody>
          <a:bodyPr/>
          <a:lstStyle/>
          <a:p>
            <a:r>
              <a:rPr lang="ru-RU" dirty="0"/>
              <a:t>Оружием стала музыка</a:t>
            </a:r>
          </a:p>
        </p:txBody>
      </p:sp>
      <p:pic>
        <p:nvPicPr>
          <p:cNvPr id="4" name="Объект 3">
            <a:extLst>
              <a:ext uri="{FF2B5EF4-FFF2-40B4-BE49-F238E27FC236}">
                <a16:creationId xmlns:a16="http://schemas.microsoft.com/office/drawing/2014/main" id="{485DDA2E-D610-4AAB-82DE-D370206F88DE}"/>
              </a:ext>
            </a:extLst>
          </p:cNvPr>
          <p:cNvPicPr>
            <a:picLocks noGrp="1" noChangeAspect="1"/>
          </p:cNvPicPr>
          <p:nvPr>
            <p:ph idx="1"/>
          </p:nvPr>
        </p:nvPicPr>
        <p:blipFill>
          <a:blip r:embed="rId2"/>
          <a:stretch>
            <a:fillRect/>
          </a:stretch>
        </p:blipFill>
        <p:spPr>
          <a:xfrm>
            <a:off x="2729949" y="2173358"/>
            <a:ext cx="6107956" cy="4071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99309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849617-E7B0-4DF0-9CE1-D939629531A5}"/>
              </a:ext>
            </a:extLst>
          </p:cNvPr>
          <p:cNvSpPr txBox="1"/>
          <p:nvPr/>
        </p:nvSpPr>
        <p:spPr>
          <a:xfrm>
            <a:off x="583096" y="757535"/>
            <a:ext cx="6096000" cy="923330"/>
          </a:xfrm>
          <a:prstGeom prst="rect">
            <a:avLst/>
          </a:prstGeom>
          <a:noFill/>
        </p:spPr>
        <p:txBody>
          <a:bodyPr wrap="square">
            <a:spAutoFit/>
          </a:bodyPr>
          <a:lstStyle/>
          <a:p>
            <a:r>
              <a:rPr lang="ru-RU" sz="1800" dirty="0">
                <a:solidFill>
                  <a:srgbClr val="000000"/>
                </a:solidFill>
                <a:effectLst/>
                <a:latin typeface="Arial" panose="020B0604020202020204" pitchFamily="34" charset="0"/>
                <a:ea typeface="Times New Roman" panose="02020603050405020304" pitchFamily="18" charset="0"/>
              </a:rPr>
              <a:t>Дмитрий Шостакович встретил войну в Ленинграде и уже в первые недели стал писать Седьмую симфонию, посвящённую родному городу. </a:t>
            </a:r>
            <a:endParaRPr lang="ru-RU" dirty="0"/>
          </a:p>
        </p:txBody>
      </p:sp>
      <p:sp>
        <p:nvSpPr>
          <p:cNvPr id="5" name="TextBox 4">
            <a:extLst>
              <a:ext uri="{FF2B5EF4-FFF2-40B4-BE49-F238E27FC236}">
                <a16:creationId xmlns:a16="http://schemas.microsoft.com/office/drawing/2014/main" id="{6C38319F-74C4-4FD5-9B81-0E6E2AB6945A}"/>
              </a:ext>
            </a:extLst>
          </p:cNvPr>
          <p:cNvSpPr txBox="1"/>
          <p:nvPr/>
        </p:nvSpPr>
        <p:spPr>
          <a:xfrm>
            <a:off x="6096000" y="5313741"/>
            <a:ext cx="6096000" cy="981423"/>
          </a:xfrm>
          <a:prstGeom prst="rect">
            <a:avLst/>
          </a:prstGeom>
          <a:noFill/>
        </p:spPr>
        <p:txBody>
          <a:bodyPr wrap="square">
            <a:spAutoFit/>
          </a:bodyPr>
          <a:lstStyle/>
          <a:p>
            <a:pPr fontAlgn="t">
              <a:lnSpc>
                <a:spcPct val="107000"/>
              </a:lnSpc>
              <a:spcAft>
                <a:spcPts val="1200"/>
              </a:spcAft>
            </a:pPr>
            <a:r>
              <a:rPr lang="ru-RU"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В середине октября, ослабевший от голода, с двумя малолетними детьми композитор был эвакуирован в Куйбышев, где закончил симфонию.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Рисунок 8">
            <a:extLst>
              <a:ext uri="{FF2B5EF4-FFF2-40B4-BE49-F238E27FC236}">
                <a16:creationId xmlns:a16="http://schemas.microsoft.com/office/drawing/2014/main" id="{303FB39C-1048-4DF7-9E80-152089B52F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2099" y="1884860"/>
            <a:ext cx="4789572" cy="32600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44764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DBE985BB-1D2B-40FE-A647-758AC45A6D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121" y="437322"/>
            <a:ext cx="4436542" cy="38942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2BB3E304-11A6-40B7-947E-E0002D6CA13E}"/>
              </a:ext>
            </a:extLst>
          </p:cNvPr>
          <p:cNvSpPr txBox="1"/>
          <p:nvPr/>
        </p:nvSpPr>
        <p:spPr>
          <a:xfrm>
            <a:off x="5645426" y="2754581"/>
            <a:ext cx="6096000" cy="2031325"/>
          </a:xfrm>
          <a:prstGeom prst="rect">
            <a:avLst/>
          </a:prstGeom>
          <a:noFill/>
        </p:spPr>
        <p:txBody>
          <a:bodyPr wrap="square">
            <a:spAutoFit/>
          </a:bodyPr>
          <a:lstStyle/>
          <a:p>
            <a:r>
              <a:rPr lang="ru-RU" sz="1800" dirty="0">
                <a:solidFill>
                  <a:srgbClr val="000000"/>
                </a:solidFill>
                <a:effectLst/>
                <a:latin typeface="Arial" panose="020B0604020202020204" pitchFamily="34" charset="0"/>
                <a:ea typeface="Times New Roman" panose="02020603050405020304" pitchFamily="18" charset="0"/>
              </a:rPr>
              <a:t>В день премьеры, 9 августа, фашисты не смогли обстреливать город, потому что командующий Ленинградским фронтом генерал Говоров отдал приказ нашим артиллеристам подавлять их орудия самым интенсивным огнём. Все 80 минут, пока звучала симфония, не было воздушной тревоги. </a:t>
            </a:r>
            <a:br>
              <a:rPr lang="ru-RU" sz="1800" dirty="0">
                <a:solidFill>
                  <a:srgbClr val="000000"/>
                </a:solidFill>
                <a:effectLst/>
                <a:latin typeface="Arial" panose="020B0604020202020204" pitchFamily="34" charset="0"/>
                <a:ea typeface="Times New Roman" panose="02020603050405020304" pitchFamily="18" charset="0"/>
              </a:rPr>
            </a:br>
            <a:endParaRPr lang="ru-RU" dirty="0"/>
          </a:p>
        </p:txBody>
      </p:sp>
    </p:spTree>
    <p:extLst>
      <p:ext uri="{BB962C8B-B14F-4D97-AF65-F5344CB8AC3E}">
        <p14:creationId xmlns:p14="http://schemas.microsoft.com/office/powerpoint/2010/main" val="1210786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9A182A-E462-4882-A0D3-25F31F729A3C}"/>
              </a:ext>
            </a:extLst>
          </p:cNvPr>
          <p:cNvSpPr txBox="1"/>
          <p:nvPr/>
        </p:nvSpPr>
        <p:spPr>
          <a:xfrm>
            <a:off x="5486400" y="1976927"/>
            <a:ext cx="6096000" cy="1574149"/>
          </a:xfrm>
          <a:prstGeom prst="rect">
            <a:avLst/>
          </a:prstGeom>
          <a:noFill/>
        </p:spPr>
        <p:txBody>
          <a:bodyPr wrap="square">
            <a:spAutoFit/>
          </a:bodyPr>
          <a:lstStyle/>
          <a:p>
            <a:pPr fontAlgn="t">
              <a:lnSpc>
                <a:spcPct val="107000"/>
              </a:lnSpc>
              <a:spcAft>
                <a:spcPts val="1200"/>
              </a:spcAft>
            </a:pPr>
            <a:r>
              <a:rPr lang="ru-RU"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В июле 1942 года партитуру специальным самолётом доставили в Ленинград. Лётчик Литвинов прорвался сквозь огонь вражеских зениток, но когда нёс партитуру в Радиокомитет, попал под обстрел и был ранен. Однако задание выполнил.</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6919F799-9910-499B-A235-9D0A26B907C4}"/>
              </a:ext>
            </a:extLst>
          </p:cNvPr>
          <p:cNvSpPr txBox="1"/>
          <p:nvPr/>
        </p:nvSpPr>
        <p:spPr>
          <a:xfrm>
            <a:off x="5035826" y="5568481"/>
            <a:ext cx="6096000" cy="923330"/>
          </a:xfrm>
          <a:prstGeom prst="rect">
            <a:avLst/>
          </a:prstGeom>
          <a:noFill/>
        </p:spPr>
        <p:txBody>
          <a:bodyPr wrap="square">
            <a:spAutoFit/>
          </a:bodyPr>
          <a:lstStyle/>
          <a:p>
            <a:r>
              <a:rPr lang="ru-RU" dirty="0">
                <a:solidFill>
                  <a:srgbClr val="000000"/>
                </a:solidFill>
                <a:latin typeface="Arial" panose="020B0604020202020204" pitchFamily="34" charset="0"/>
                <a:ea typeface="Times New Roman" panose="02020603050405020304" pitchFamily="18" charset="0"/>
              </a:rPr>
              <a:t>П</a:t>
            </a:r>
            <a:r>
              <a:rPr lang="ru-RU" sz="1800" dirty="0">
                <a:solidFill>
                  <a:srgbClr val="000000"/>
                </a:solidFill>
                <a:effectLst/>
                <a:latin typeface="Arial" panose="020B0604020202020204" pitchFamily="34" charset="0"/>
                <a:ea typeface="Times New Roman" panose="02020603050405020304" pitchFamily="18" charset="0"/>
              </a:rPr>
              <a:t>о громкоговорителям транслировали Ленин-</a:t>
            </a:r>
            <a:br>
              <a:rPr lang="ru-RU" sz="1800" dirty="0">
                <a:solidFill>
                  <a:srgbClr val="000000"/>
                </a:solidFill>
                <a:effectLst/>
                <a:latin typeface="Arial" panose="020B0604020202020204" pitchFamily="34" charset="0"/>
                <a:ea typeface="Times New Roman" panose="02020603050405020304" pitchFamily="18" charset="0"/>
              </a:rPr>
            </a:br>
            <a:r>
              <a:rPr lang="ru-RU" sz="1800" dirty="0">
                <a:solidFill>
                  <a:srgbClr val="000000"/>
                </a:solidFill>
                <a:effectLst/>
                <a:latin typeface="Arial" panose="020B0604020202020204" pitchFamily="34" charset="0"/>
                <a:ea typeface="Times New Roman" panose="02020603050405020304" pitchFamily="18" charset="0"/>
              </a:rPr>
              <a:t>градскую симфонию, её слышали и в наших, и в немецких окопах</a:t>
            </a:r>
            <a:endParaRPr lang="ru-RU" dirty="0"/>
          </a:p>
        </p:txBody>
      </p:sp>
      <p:pic>
        <p:nvPicPr>
          <p:cNvPr id="12" name="Рисунок 11">
            <a:extLst>
              <a:ext uri="{FF2B5EF4-FFF2-40B4-BE49-F238E27FC236}">
                <a16:creationId xmlns:a16="http://schemas.microsoft.com/office/drawing/2014/main" id="{43EC95B2-B0D2-4840-AA8E-A1943EDBFF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473" y="826831"/>
            <a:ext cx="4441471" cy="33281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7520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907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F65834-76C9-44ED-8B5C-8751EF457BAB}"/>
              </a:ext>
            </a:extLst>
          </p:cNvPr>
          <p:cNvSpPr txBox="1"/>
          <p:nvPr/>
        </p:nvSpPr>
        <p:spPr>
          <a:xfrm>
            <a:off x="1139687" y="917858"/>
            <a:ext cx="6096000" cy="1477328"/>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Несмотря на военное положение в Ленинграде, жители города-фронта не утратили интереса к культуре. Посещая театр, слушая веселую музыку и шутки, ленинградцы на какое-то время освобождались от бремени тяжелых дум.</a:t>
            </a:r>
            <a:endParaRPr lang="ru-RU" dirty="0"/>
          </a:p>
        </p:txBody>
      </p:sp>
      <p:pic>
        <p:nvPicPr>
          <p:cNvPr id="4" name="Рисунок 3">
            <a:extLst>
              <a:ext uri="{FF2B5EF4-FFF2-40B4-BE49-F238E27FC236}">
                <a16:creationId xmlns:a16="http://schemas.microsoft.com/office/drawing/2014/main" id="{58C80C91-5B2A-456E-B209-20E5882CD5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7479" y="2099463"/>
            <a:ext cx="4332958" cy="38033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9A6EC5F2-FB22-4587-8D9A-FD8A53D62C31}"/>
              </a:ext>
            </a:extLst>
          </p:cNvPr>
          <p:cNvSpPr txBox="1"/>
          <p:nvPr/>
        </p:nvSpPr>
        <p:spPr>
          <a:xfrm>
            <a:off x="569844" y="3539485"/>
            <a:ext cx="6096000" cy="923330"/>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 Ежедневно ленинградские газеты публиковали театральную афишу, и эта информация была не менее востребована, чем сводки с фронта. </a:t>
            </a:r>
            <a:endParaRPr lang="ru-RU" dirty="0"/>
          </a:p>
        </p:txBody>
      </p:sp>
    </p:spTree>
    <p:extLst>
      <p:ext uri="{BB962C8B-B14F-4D97-AF65-F5344CB8AC3E}">
        <p14:creationId xmlns:p14="http://schemas.microsoft.com/office/powerpoint/2010/main" val="1123478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23A1EF-0410-4112-AABB-C460F9E845D5}"/>
              </a:ext>
            </a:extLst>
          </p:cNvPr>
          <p:cNvSpPr txBox="1"/>
          <p:nvPr/>
        </p:nvSpPr>
        <p:spPr>
          <a:xfrm>
            <a:off x="5499653" y="555368"/>
            <a:ext cx="6096000" cy="2308324"/>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 В Пермь и Ташкент выехала труппа Кировского театра, коллективы хореографического училища им. Вагановой и Консерватория. К осени были эвакуированы в тыл почти все театральные и музыкальные коллективы. Выехали БДТ и Академическая капелла. Остались только Театр музыкальной комедии и Симфонический оркестр Радиокомитета. </a:t>
            </a:r>
            <a:endParaRPr lang="ru-RU" dirty="0"/>
          </a:p>
        </p:txBody>
      </p:sp>
      <p:pic>
        <p:nvPicPr>
          <p:cNvPr id="5" name="Рисунок 4">
            <a:extLst>
              <a:ext uri="{FF2B5EF4-FFF2-40B4-BE49-F238E27FC236}">
                <a16:creationId xmlns:a16="http://schemas.microsoft.com/office/drawing/2014/main" id="{A391DB38-1F39-45B3-8ED6-C517EA200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948" y="2994991"/>
            <a:ext cx="4952641" cy="3575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2869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CD489E-834F-4719-858F-A932A5A3A3E8}"/>
              </a:ext>
            </a:extLst>
          </p:cNvPr>
          <p:cNvSpPr>
            <a:spLocks noGrp="1"/>
          </p:cNvSpPr>
          <p:nvPr>
            <p:ph type="title"/>
          </p:nvPr>
        </p:nvSpPr>
        <p:spPr/>
        <p:txBody>
          <a:bodyPr/>
          <a:lstStyle/>
          <a:p>
            <a:r>
              <a:rPr lang="ru-RU" dirty="0"/>
              <a:t>Театр народного ополчения</a:t>
            </a:r>
          </a:p>
        </p:txBody>
      </p:sp>
      <p:sp>
        <p:nvSpPr>
          <p:cNvPr id="3" name="Текст 2">
            <a:extLst>
              <a:ext uri="{FF2B5EF4-FFF2-40B4-BE49-F238E27FC236}">
                <a16:creationId xmlns:a16="http://schemas.microsoft.com/office/drawing/2014/main" id="{177C2411-EDB2-4389-AE30-85D805BC2032}"/>
              </a:ext>
            </a:extLst>
          </p:cNvPr>
          <p:cNvSpPr>
            <a:spLocks noGrp="1"/>
          </p:cNvSpPr>
          <p:nvPr>
            <p:ph type="body" idx="1"/>
          </p:nvPr>
        </p:nvSpPr>
        <p:spPr/>
        <p:txBody>
          <a:bodyPr>
            <a:normAutofit fontScale="62500" lnSpcReduction="20000"/>
          </a:bodyPr>
          <a:lstStyle/>
          <a:p>
            <a:r>
              <a:rPr lang="ru-RU" sz="36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Особым явлением в искусстве блокадного Ленинграда был театр народного ополчения</a:t>
            </a:r>
            <a:r>
              <a:rPr lang="ru-RU"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756183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BB9FB579-F8BD-4793-BFD7-4C1C8A8E961E}"/>
              </a:ext>
            </a:extLst>
          </p:cNvPr>
          <p:cNvPicPr>
            <a:picLocks noChangeAspect="1"/>
          </p:cNvPicPr>
          <p:nvPr/>
        </p:nvPicPr>
        <p:blipFill>
          <a:blip r:embed="rId2"/>
          <a:stretch>
            <a:fillRect/>
          </a:stretch>
        </p:blipFill>
        <p:spPr>
          <a:xfrm>
            <a:off x="1034493" y="852987"/>
            <a:ext cx="4889423" cy="2576013"/>
          </a:xfrm>
          <a:prstGeom prst="rect">
            <a:avLst/>
          </a:prstGeom>
        </p:spPr>
      </p:pic>
      <p:pic>
        <p:nvPicPr>
          <p:cNvPr id="5" name="Рисунок 4">
            <a:extLst>
              <a:ext uri="{FF2B5EF4-FFF2-40B4-BE49-F238E27FC236}">
                <a16:creationId xmlns:a16="http://schemas.microsoft.com/office/drawing/2014/main" id="{E19A76A3-E848-4894-8CB2-6109FBDDB225}"/>
              </a:ext>
            </a:extLst>
          </p:cNvPr>
          <p:cNvPicPr>
            <a:picLocks noChangeAspect="1"/>
          </p:cNvPicPr>
          <p:nvPr/>
        </p:nvPicPr>
        <p:blipFill>
          <a:blip r:embed="rId3"/>
          <a:stretch>
            <a:fillRect/>
          </a:stretch>
        </p:blipFill>
        <p:spPr>
          <a:xfrm>
            <a:off x="7063409" y="963720"/>
            <a:ext cx="3351975" cy="2220362"/>
          </a:xfrm>
          <a:prstGeom prst="rect">
            <a:avLst/>
          </a:prstGeom>
        </p:spPr>
      </p:pic>
      <p:sp>
        <p:nvSpPr>
          <p:cNvPr id="7" name="TextBox 6">
            <a:extLst>
              <a:ext uri="{FF2B5EF4-FFF2-40B4-BE49-F238E27FC236}">
                <a16:creationId xmlns:a16="http://schemas.microsoft.com/office/drawing/2014/main" id="{42AC8F4D-3BE3-4EC1-A2DF-555F88E14F3A}"/>
              </a:ext>
            </a:extLst>
          </p:cNvPr>
          <p:cNvSpPr txBox="1"/>
          <p:nvPr/>
        </p:nvSpPr>
        <p:spPr>
          <a:xfrm>
            <a:off x="1113594" y="3853077"/>
            <a:ext cx="9964811" cy="1559209"/>
          </a:xfrm>
          <a:prstGeom prst="rect">
            <a:avLst/>
          </a:prstGeom>
          <a:noFill/>
        </p:spPr>
        <p:txBody>
          <a:bodyPr wrap="square">
            <a:spAutoFit/>
          </a:bodyPr>
          <a:lstStyle/>
          <a:p>
            <a:pPr>
              <a:lnSpc>
                <a:spcPct val="107000"/>
              </a:lnSpc>
              <a:spcBef>
                <a:spcPts val="600"/>
              </a:spcBef>
              <a:spcAft>
                <a:spcPts val="600"/>
              </a:spcAft>
            </a:pPr>
            <a:r>
              <a:rPr lang="ru-RU" sz="1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Деятельность различных творческих коллективов в годы Великой Отечественной войны имела особую ценность. Выступления артистов существенно поднимали боевой настрой солдат, отогревали сердца и души людям, которые долгое время слышали не песни, а грохот канонады. Артисты, помимо прочего, были своеобразными посланцами, связывавшими город и фронт, ленинградцев и бойцов на передовой.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6035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19F81B5-C32C-402A-86E7-28D3CD91B0F4}"/>
              </a:ext>
            </a:extLst>
          </p:cNvPr>
          <p:cNvSpPr txBox="1"/>
          <p:nvPr/>
        </p:nvSpPr>
        <p:spPr>
          <a:xfrm>
            <a:off x="5499652" y="598509"/>
            <a:ext cx="6096000" cy="923330"/>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Первым военным объединением артистов стал Театр народного ополчения, созданный по инициативе Николая Константиновича Черкасова </a:t>
            </a:r>
            <a:endParaRPr lang="ru-RU" dirty="0"/>
          </a:p>
        </p:txBody>
      </p:sp>
      <p:sp>
        <p:nvSpPr>
          <p:cNvPr id="5" name="TextBox 4">
            <a:extLst>
              <a:ext uri="{FF2B5EF4-FFF2-40B4-BE49-F238E27FC236}">
                <a16:creationId xmlns:a16="http://schemas.microsoft.com/office/drawing/2014/main" id="{C5F1CCD6-C400-40E2-8424-BE39D89624D4}"/>
              </a:ext>
            </a:extLst>
          </p:cNvPr>
          <p:cNvSpPr txBox="1"/>
          <p:nvPr/>
        </p:nvSpPr>
        <p:spPr>
          <a:xfrm>
            <a:off x="5499652" y="4145411"/>
            <a:ext cx="6096000" cy="646331"/>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Аркадий Ефимович </a:t>
            </a:r>
            <a:r>
              <a:rPr lang="ru-RU" sz="1800" dirty="0" err="1">
                <a:solidFill>
                  <a:srgbClr val="222222"/>
                </a:solidFill>
                <a:effectLst/>
                <a:latin typeface="Arial" panose="020B0604020202020204" pitchFamily="34" charset="0"/>
                <a:ea typeface="Times New Roman" panose="02020603050405020304" pitchFamily="18" charset="0"/>
              </a:rPr>
              <a:t>Обрант</a:t>
            </a:r>
            <a:r>
              <a:rPr lang="ru-RU" sz="1800" dirty="0">
                <a:solidFill>
                  <a:srgbClr val="222222"/>
                </a:solidFill>
                <a:effectLst/>
                <a:latin typeface="Arial" panose="020B0604020202020204" pitchFamily="34" charset="0"/>
                <a:ea typeface="Times New Roman" panose="02020603050405020304" pitchFamily="18" charset="0"/>
              </a:rPr>
              <a:t> создал танцевальный </a:t>
            </a:r>
            <a:r>
              <a:rPr lang="ru-RU" sz="1800" dirty="0" err="1">
                <a:solidFill>
                  <a:srgbClr val="222222"/>
                </a:solidFill>
                <a:effectLst/>
                <a:latin typeface="Arial" panose="020B0604020202020204" pitchFamily="34" charset="0"/>
                <a:ea typeface="Times New Roman" panose="02020603050405020304" pitchFamily="18" charset="0"/>
              </a:rPr>
              <a:t>агитвзвод</a:t>
            </a:r>
            <a:endParaRPr lang="ru-RU" dirty="0"/>
          </a:p>
        </p:txBody>
      </p:sp>
      <p:pic>
        <p:nvPicPr>
          <p:cNvPr id="6" name="Рисунок 5">
            <a:extLst>
              <a:ext uri="{FF2B5EF4-FFF2-40B4-BE49-F238E27FC236}">
                <a16:creationId xmlns:a16="http://schemas.microsoft.com/office/drawing/2014/main" id="{0F64D89A-9451-47F0-9B28-8A9C0B3D6966}"/>
              </a:ext>
            </a:extLst>
          </p:cNvPr>
          <p:cNvPicPr>
            <a:picLocks noChangeAspect="1"/>
          </p:cNvPicPr>
          <p:nvPr/>
        </p:nvPicPr>
        <p:blipFill>
          <a:blip r:embed="rId2"/>
          <a:stretch>
            <a:fillRect/>
          </a:stretch>
        </p:blipFill>
        <p:spPr>
          <a:xfrm>
            <a:off x="1849929" y="322175"/>
            <a:ext cx="1707028" cy="2688569"/>
          </a:xfrm>
          <a:prstGeom prst="rect">
            <a:avLst/>
          </a:prstGeom>
        </p:spPr>
      </p:pic>
      <p:pic>
        <p:nvPicPr>
          <p:cNvPr id="7" name="Рисунок 6">
            <a:extLst>
              <a:ext uri="{FF2B5EF4-FFF2-40B4-BE49-F238E27FC236}">
                <a16:creationId xmlns:a16="http://schemas.microsoft.com/office/drawing/2014/main" id="{89242274-A79F-4A26-ABE5-2F7F396D5681}"/>
              </a:ext>
            </a:extLst>
          </p:cNvPr>
          <p:cNvPicPr>
            <a:picLocks noChangeAspect="1"/>
          </p:cNvPicPr>
          <p:nvPr/>
        </p:nvPicPr>
        <p:blipFill>
          <a:blip r:embed="rId3"/>
          <a:stretch>
            <a:fillRect/>
          </a:stretch>
        </p:blipFill>
        <p:spPr>
          <a:xfrm>
            <a:off x="2903050" y="3429000"/>
            <a:ext cx="2383743" cy="3036071"/>
          </a:xfrm>
          <a:prstGeom prst="rect">
            <a:avLst/>
          </a:prstGeom>
        </p:spPr>
      </p:pic>
    </p:spTree>
    <p:extLst>
      <p:ext uri="{BB962C8B-B14F-4D97-AF65-F5344CB8AC3E}">
        <p14:creationId xmlns:p14="http://schemas.microsoft.com/office/powerpoint/2010/main" val="2446729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7D9826-22E7-40D5-B0D0-AF0C516363DA}"/>
              </a:ext>
            </a:extLst>
          </p:cNvPr>
          <p:cNvSpPr>
            <a:spLocks noGrp="1"/>
          </p:cNvSpPr>
          <p:nvPr>
            <p:ph type="title"/>
          </p:nvPr>
        </p:nvSpPr>
        <p:spPr/>
        <p:txBody>
          <a:bodyPr/>
          <a:lstStyle/>
          <a:p>
            <a:r>
              <a:rPr lang="ru-RU" dirty="0"/>
              <a:t>Блокадная оперетта</a:t>
            </a:r>
          </a:p>
        </p:txBody>
      </p:sp>
      <p:sp>
        <p:nvSpPr>
          <p:cNvPr id="3" name="Объект 2">
            <a:extLst>
              <a:ext uri="{FF2B5EF4-FFF2-40B4-BE49-F238E27FC236}">
                <a16:creationId xmlns:a16="http://schemas.microsoft.com/office/drawing/2014/main" id="{32BE20CD-DB4F-4580-896C-5818F9D1879E}"/>
              </a:ext>
            </a:extLst>
          </p:cNvPr>
          <p:cNvSpPr>
            <a:spLocks noGrp="1"/>
          </p:cNvSpPr>
          <p:nvPr>
            <p:ph idx="1"/>
          </p:nvPr>
        </p:nvSpPr>
        <p:spPr/>
        <p:txBody>
          <a:bodyPr/>
          <a:lstStyle/>
          <a:p>
            <a:r>
              <a:rPr lang="ru-RU" dirty="0"/>
              <a:t>Театр </a:t>
            </a:r>
            <a:r>
              <a:rPr lang="ru-RU" dirty="0" err="1"/>
              <a:t>музкомедии</a:t>
            </a:r>
            <a:endParaRPr lang="ru-RU" dirty="0"/>
          </a:p>
        </p:txBody>
      </p:sp>
      <p:pic>
        <p:nvPicPr>
          <p:cNvPr id="5" name="Рисунок 4">
            <a:extLst>
              <a:ext uri="{FF2B5EF4-FFF2-40B4-BE49-F238E27FC236}">
                <a16:creationId xmlns:a16="http://schemas.microsoft.com/office/drawing/2014/main" id="{B2F3BE14-EDEB-44AE-BD67-96CFC0F08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9617" y="2506111"/>
            <a:ext cx="4894469" cy="36708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95829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53A27A-6630-4086-84B2-9C2A5700A075}"/>
              </a:ext>
            </a:extLst>
          </p:cNvPr>
          <p:cNvSpPr txBox="1"/>
          <p:nvPr/>
        </p:nvSpPr>
        <p:spPr>
          <a:xfrm>
            <a:off x="463826" y="446758"/>
            <a:ext cx="6096000" cy="1200329"/>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Быть может, самым заразительным источником творческого оптимизма в годы блокады был Театр музыкальной комедии. Здесь шли «Марица», «Свадьба в Малиновке», «Продавец птиц». </a:t>
            </a:r>
            <a:endParaRPr lang="ru-RU" dirty="0"/>
          </a:p>
        </p:txBody>
      </p:sp>
      <p:sp>
        <p:nvSpPr>
          <p:cNvPr id="5" name="TextBox 4">
            <a:extLst>
              <a:ext uri="{FF2B5EF4-FFF2-40B4-BE49-F238E27FC236}">
                <a16:creationId xmlns:a16="http://schemas.microsoft.com/office/drawing/2014/main" id="{126B78C1-9509-421B-A565-7D660DAE7355}"/>
              </a:ext>
            </a:extLst>
          </p:cNvPr>
          <p:cNvSpPr txBox="1"/>
          <p:nvPr/>
        </p:nvSpPr>
        <p:spPr>
          <a:xfrm>
            <a:off x="5618922" y="3070688"/>
            <a:ext cx="6096000" cy="1200329"/>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Даже в минусовую температуру, когда у артистов в коробочках замерзал грим, на сцене появлялись дамы в открытых платьях. Обмахиваясь веерами, они изображали невыносимую жару…</a:t>
            </a:r>
            <a:endParaRPr lang="ru-RU" dirty="0"/>
          </a:p>
        </p:txBody>
      </p:sp>
      <p:pic>
        <p:nvPicPr>
          <p:cNvPr id="7" name="Рисунок 6">
            <a:extLst>
              <a:ext uri="{FF2B5EF4-FFF2-40B4-BE49-F238E27FC236}">
                <a16:creationId xmlns:a16="http://schemas.microsoft.com/office/drawing/2014/main" id="{CB947573-0652-4D74-BBF9-E2A14375B3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251" y="2849217"/>
            <a:ext cx="4606032" cy="3070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60006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E30A80-7AED-440A-8833-1F7CA310E515}"/>
              </a:ext>
            </a:extLst>
          </p:cNvPr>
          <p:cNvSpPr txBox="1"/>
          <p:nvPr/>
        </p:nvSpPr>
        <p:spPr>
          <a:xfrm>
            <a:off x="556591" y="389069"/>
            <a:ext cx="6096000" cy="2031325"/>
          </a:xfrm>
          <a:prstGeom prst="rect">
            <a:avLst/>
          </a:prstGeom>
          <a:noFill/>
        </p:spPr>
        <p:txBody>
          <a:bodyPr wrap="square">
            <a:spAutoFit/>
          </a:bodyPr>
          <a:lstStyle/>
          <a:p>
            <a:r>
              <a:rPr lang="ru-RU" sz="1800" dirty="0">
                <a:solidFill>
                  <a:srgbClr val="222222"/>
                </a:solidFill>
                <a:effectLst/>
                <a:latin typeface="Arial" panose="020B0604020202020204" pitchFamily="34" charset="0"/>
                <a:ea typeface="Times New Roman" panose="02020603050405020304" pitchFamily="18" charset="0"/>
              </a:rPr>
              <a:t>Сохранились свидетельства о том, что зал ленинградской Музкомедии ежедневно был переполнен, бывали даже случаи, когда люди меняли хлеб на театральные билеты, причем за один билет на оперетту давали порой до 400 граммов хлеба, который был в те дни главным сокровищем жителей осажденного города. </a:t>
            </a:r>
            <a:endParaRPr lang="ru-RU" dirty="0"/>
          </a:p>
        </p:txBody>
      </p:sp>
      <p:pic>
        <p:nvPicPr>
          <p:cNvPr id="5" name="Рисунок 4">
            <a:extLst>
              <a:ext uri="{FF2B5EF4-FFF2-40B4-BE49-F238E27FC236}">
                <a16:creationId xmlns:a16="http://schemas.microsoft.com/office/drawing/2014/main" id="{8454C967-2159-404E-8ABE-413A2A8AB6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770" y="2420394"/>
            <a:ext cx="4850713" cy="33000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95371909"/>
      </p:ext>
    </p:extLst>
  </p:cSld>
  <p:clrMapOvr>
    <a:masterClrMapping/>
  </p:clrMapOvr>
</p:sld>
</file>

<file path=ppt/theme/theme1.xml><?xml version="1.0" encoding="utf-8"?>
<a:theme xmlns:a="http://schemas.openxmlformats.org/drawingml/2006/main" name="Эмблема">
  <a:themeElements>
    <a:clrScheme name="Эмблема">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Эмблема">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Эмблема">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TM10001106[[fn=Эмблема]]</Template>
  <TotalTime>80</TotalTime>
  <Words>460</Words>
  <Application>Microsoft Office PowerPoint</Application>
  <PresentationFormat>Широкоэкранный</PresentationFormat>
  <Paragraphs>20</Paragraphs>
  <Slides>14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Calibri</vt:lpstr>
      <vt:lpstr>Corbel</vt:lpstr>
      <vt:lpstr>Gill Sans MT</vt:lpstr>
      <vt:lpstr>Impact</vt:lpstr>
      <vt:lpstr>Times New Roman</vt:lpstr>
      <vt:lpstr>Эмблема</vt:lpstr>
      <vt:lpstr>Культура в блокадном Ленинграде</vt:lpstr>
      <vt:lpstr>Презентация PowerPoint</vt:lpstr>
      <vt:lpstr>Презентация PowerPoint</vt:lpstr>
      <vt:lpstr>Театр народного ополчения</vt:lpstr>
      <vt:lpstr>Презентация PowerPoint</vt:lpstr>
      <vt:lpstr>Презентация PowerPoint</vt:lpstr>
      <vt:lpstr>Блокадная оперетта</vt:lpstr>
      <vt:lpstr>Презентация PowerPoint</vt:lpstr>
      <vt:lpstr>Презентация PowerPoint</vt:lpstr>
      <vt:lpstr>Оружием стала музыка</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Андрей Прокопенко</dc:creator>
  <cp:lastModifiedBy>spbmtc</cp:lastModifiedBy>
  <cp:revision>8</cp:revision>
  <dcterms:created xsi:type="dcterms:W3CDTF">2020-12-01T19:12:05Z</dcterms:created>
  <dcterms:modified xsi:type="dcterms:W3CDTF">2021-10-27T18:23:51Z</dcterms:modified>
</cp:coreProperties>
</file>