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74" r:id="rId4"/>
    <p:sldId id="258" r:id="rId5"/>
    <p:sldId id="260" r:id="rId6"/>
    <p:sldId id="275" r:id="rId7"/>
    <p:sldId id="266" r:id="rId8"/>
    <p:sldId id="267" r:id="rId9"/>
    <p:sldId id="270" r:id="rId10"/>
    <p:sldId id="271" r:id="rId11"/>
    <p:sldId id="276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9CBA-C3CF-4A70-9FA0-A1C87E7C9D5D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80881-0801-4777-9CDA-BCC90D550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9CBA-C3CF-4A70-9FA0-A1C87E7C9D5D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80881-0801-4777-9CDA-BCC90D550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9CBA-C3CF-4A70-9FA0-A1C87E7C9D5D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80881-0801-4777-9CDA-BCC90D550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19F23BD-B37C-4EA2-BBBF-28344D4789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9CBA-C3CF-4A70-9FA0-A1C87E7C9D5D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80881-0801-4777-9CDA-BCC90D550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9CBA-C3CF-4A70-9FA0-A1C87E7C9D5D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80881-0801-4777-9CDA-BCC90D550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9CBA-C3CF-4A70-9FA0-A1C87E7C9D5D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80881-0801-4777-9CDA-BCC90D550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9CBA-C3CF-4A70-9FA0-A1C87E7C9D5D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80881-0801-4777-9CDA-BCC90D550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9CBA-C3CF-4A70-9FA0-A1C87E7C9D5D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80881-0801-4777-9CDA-BCC90D550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9CBA-C3CF-4A70-9FA0-A1C87E7C9D5D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80881-0801-4777-9CDA-BCC90D550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9CBA-C3CF-4A70-9FA0-A1C87E7C9D5D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80881-0801-4777-9CDA-BCC90D550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9CBA-C3CF-4A70-9FA0-A1C87E7C9D5D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80881-0801-4777-9CDA-BCC90D550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19CBA-C3CF-4A70-9FA0-A1C87E7C9D5D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80881-0801-4777-9CDA-BCC90D550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img1.liveinternet.ru/images/attach/c/1/54/667/54667186_1265143662_Plague_Doctor_by_bloods_a_rover.jp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kulina.ru/images/docs/Image/ka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>
            <a:noAutofit/>
          </a:bodyPr>
          <a:lstStyle/>
          <a:p>
            <a:r>
              <a:rPr lang="ru-RU" sz="6600" b="1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A50021"/>
                    </a:gs>
                    <a:gs pos="50000">
                      <a:srgbClr val="000000"/>
                    </a:gs>
                    <a:gs pos="100000">
                      <a:srgbClr val="A50021"/>
                    </a:gs>
                  </a:gsLst>
                  <a:lin ang="3419283" scaled="1"/>
                </a:gradFill>
                <a:latin typeface="Times New Roman" pitchFamily="18" charset="0"/>
                <a:cs typeface="Times New Roman" pitchFamily="18" charset="0"/>
              </a:rPr>
              <a:t>Повседневная жизнь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220072" y="5661248"/>
            <a:ext cx="3664496" cy="88850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ГБОУ СОШ № 69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Сидоровой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О.В.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 descr="Картинка 436 из 10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60648"/>
            <a:ext cx="2533650" cy="3810000"/>
          </a:xfrm>
          <a:prstGeom prst="rect">
            <a:avLst/>
          </a:prstGeom>
          <a:noFill/>
        </p:spPr>
      </p:pic>
      <p:pic>
        <p:nvPicPr>
          <p:cNvPr id="9225" name="Picture 9" descr="Картинка 12 из 10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3059832" cy="3695734"/>
          </a:xfrm>
          <a:prstGeom prst="rect">
            <a:avLst/>
          </a:prstGeom>
          <a:noFill/>
        </p:spPr>
      </p:pic>
      <p:pic>
        <p:nvPicPr>
          <p:cNvPr id="6" name="Picture 5" descr="Картинка 48 из 10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2636912"/>
            <a:ext cx="5767015" cy="3873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404664"/>
            <a:ext cx="914501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каком понятии идет речь: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«место, где могли встречаться для заключения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сделок купцы, банкиры, заказчики и поставщики»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«производственное предприятие, основанное на       ручном труде, в этом предприятии применялся принцип разделения труда»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«превращение полей в пастбища путем установки    специальных заборов и изгнания крестьян-арендаторов»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«средства, вкладываемые в производство с целью получения прибыли»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1" y="620688"/>
          <a:ext cx="8892480" cy="5468112"/>
        </p:xfrm>
        <a:graphic>
          <a:graphicData uri="http://schemas.openxmlformats.org/drawingml/2006/table">
            <a:tbl>
              <a:tblPr/>
              <a:tblGrid>
                <a:gridCol w="29523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73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328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7300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Войны «всех против всех»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Абсолютизм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Резиденция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Фермеры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Джентри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Лавки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Капиталист – предприниматель 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Биржа </a:t>
                      </a:r>
                    </a:p>
                  </a:txBody>
                  <a:tcPr marL="58221" marR="582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95580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Метод кнута и пряника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95580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Регент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95580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Меркантилизм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95580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Крестьяне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95580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Наёмные работники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95580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Торговля вразнос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95580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Буржуазия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95580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Торговые компании</a:t>
                      </a:r>
                    </a:p>
                  </a:txBody>
                  <a:tcPr marL="58221" marR="582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21285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Мировые судьи «глаза и уши короны»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21285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Этикет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21285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Монополия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21285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Батраки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21285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Мануфактура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21285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Покупатели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21285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Сословное представительство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21285" algn="l"/>
                        </a:tabLst>
                      </a:pPr>
                      <a:r>
                        <a:rPr lang="ru-RU" sz="2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Капитализм </a:t>
                      </a:r>
                    </a:p>
                  </a:txBody>
                  <a:tcPr marL="58221" marR="582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b="1" u="sng" dirty="0">
                <a:latin typeface="Times New Roman" pitchFamily="18" charset="0"/>
              </a:rPr>
              <a:t>План урока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060848"/>
            <a:ext cx="8229600" cy="36290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>
                <a:latin typeface="Comic Sans MS" pitchFamily="66" charset="0"/>
              </a:rPr>
              <a:t>“</a:t>
            </a:r>
            <a:r>
              <a:rPr lang="ru-RU" dirty="0">
                <a:latin typeface="Comic Sans MS" pitchFamily="66" charset="0"/>
              </a:rPr>
              <a:t>Избави нас, Господи, от чумы, голода и войны.</a:t>
            </a:r>
            <a:r>
              <a:rPr lang="en-US" dirty="0">
                <a:latin typeface="Comic Sans MS" pitchFamily="66" charset="0"/>
              </a:rPr>
              <a:t>”</a:t>
            </a:r>
            <a:endParaRPr lang="ru-RU" dirty="0">
              <a:latin typeface="Comic Sans MS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Comic Sans MS" pitchFamily="66" charset="0"/>
              </a:rPr>
              <a:t>“</a:t>
            </a:r>
            <a:r>
              <a:rPr lang="ru-RU" dirty="0">
                <a:latin typeface="Comic Sans MS" pitchFamily="66" charset="0"/>
              </a:rPr>
              <a:t>Столетия редкого человека.</a:t>
            </a:r>
            <a:r>
              <a:rPr lang="en-US" dirty="0">
                <a:latin typeface="Comic Sans MS" pitchFamily="66" charset="0"/>
              </a:rPr>
              <a:t>”</a:t>
            </a:r>
            <a:endParaRPr lang="ru-RU" dirty="0">
              <a:latin typeface="Comic Sans MS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Comic Sans MS" pitchFamily="66" charset="0"/>
              </a:rPr>
              <a:t>“</a:t>
            </a:r>
            <a:r>
              <a:rPr lang="ru-RU" dirty="0">
                <a:latin typeface="Comic Sans MS" pitchFamily="66" charset="0"/>
              </a:rPr>
              <a:t>Скажи мне, что ты ешь, и я скажу тебе, кто ты есть.</a:t>
            </a:r>
            <a:r>
              <a:rPr lang="en-US" dirty="0">
                <a:latin typeface="Comic Sans MS" pitchFamily="66" charset="0"/>
              </a:rPr>
              <a:t>”</a:t>
            </a:r>
            <a:endParaRPr lang="ru-RU" dirty="0">
              <a:latin typeface="Comic Sans MS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dirty="0">
                <a:latin typeface="Comic Sans MS" pitchFamily="66" charset="0"/>
              </a:rPr>
              <a:t>О чем может рассказать мода.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/>
          <a:lstStyle/>
          <a:p>
            <a:r>
              <a:rPr lang="ru-RU" b="1" u="sng" dirty="0">
                <a:latin typeface="Times New Roman" pitchFamily="18" charset="0"/>
              </a:rPr>
              <a:t>Задание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99592" y="2780928"/>
            <a:ext cx="7775575" cy="2808312"/>
          </a:xfrm>
        </p:spPr>
        <p:txBody>
          <a:bodyPr/>
          <a:lstStyle/>
          <a:p>
            <a:r>
              <a:rPr lang="ru-RU" dirty="0">
                <a:latin typeface="Comic Sans MS" pitchFamily="66" charset="0"/>
              </a:rPr>
              <a:t>К</a:t>
            </a:r>
            <a:r>
              <a:rPr lang="ru-RU" dirty="0" smtClean="0">
                <a:latin typeface="Comic Sans MS" pitchFamily="66" charset="0"/>
              </a:rPr>
              <a:t>акие </a:t>
            </a:r>
            <a:r>
              <a:rPr lang="ru-RU" dirty="0">
                <a:latin typeface="Comic Sans MS" pitchFamily="66" charset="0"/>
              </a:rPr>
              <a:t>изменения произошли в повседневной жизни европейцев в </a:t>
            </a:r>
            <a:r>
              <a:rPr lang="en-US" dirty="0">
                <a:latin typeface="Comic Sans MS" pitchFamily="66" charset="0"/>
              </a:rPr>
              <a:t>XVI-XVIII </a:t>
            </a:r>
            <a:r>
              <a:rPr lang="ru-RU" dirty="0" smtClean="0">
                <a:latin typeface="Comic Sans MS" pitchFamily="66" charset="0"/>
              </a:rPr>
              <a:t>веках.</a:t>
            </a:r>
            <a:endParaRPr lang="en-US" dirty="0">
              <a:latin typeface="Comic Sans MS" pitchFamily="66" charset="0"/>
            </a:endParaRPr>
          </a:p>
          <a:p>
            <a:r>
              <a:rPr lang="ru-RU" dirty="0">
                <a:latin typeface="Comic Sans MS" pitchFamily="66" charset="0"/>
              </a:rPr>
              <a:t>Чем эти изменения были вызваны?</a:t>
            </a:r>
          </a:p>
        </p:txBody>
      </p:sp>
      <p:pic>
        <p:nvPicPr>
          <p:cNvPr id="55301" name="Picture 5" descr="000044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576" y="836712"/>
            <a:ext cx="1007393" cy="1007393"/>
          </a:xfr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251520" y="476672"/>
            <a:ext cx="8642350" cy="1439863"/>
          </a:xfrm>
          <a:prstGeom prst="ellipseRibbon">
            <a:avLst>
              <a:gd name="adj1" fmla="val 21139"/>
              <a:gd name="adj2" fmla="val 74000"/>
              <a:gd name="adj3" fmla="val 125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</a:rPr>
              <a:t>«Избави нас, Господи, </a:t>
            </a:r>
            <a:endParaRPr lang="ru-RU" sz="36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от чумы, голода и войны»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5364088" y="2420888"/>
            <a:ext cx="3456384" cy="92418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</a:rPr>
              <a:t>Чумной доктор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0" name="Picture 8" descr="f878e1f4-82d3-4bf4-856c-dc76ca772de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3897" y="3789040"/>
            <a:ext cx="4470104" cy="3068961"/>
          </a:xfrm>
          <a:prstGeom prst="rect">
            <a:avLst/>
          </a:prstGeom>
          <a:noFill/>
        </p:spPr>
      </p:pic>
      <p:pic>
        <p:nvPicPr>
          <p:cNvPr id="12" name="Picture 6" descr="Картинка 6 из 417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933057"/>
            <a:ext cx="3963227" cy="2924944"/>
          </a:xfrm>
          <a:prstGeom prst="rect">
            <a:avLst/>
          </a:prstGeom>
          <a:noFill/>
        </p:spPr>
      </p:pic>
      <p:pic>
        <p:nvPicPr>
          <p:cNvPr id="11" name="Picture 13" descr="Картинка 50 из 75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2204864"/>
            <a:ext cx="1672301" cy="2228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251520" y="692696"/>
            <a:ext cx="8642350" cy="1439862"/>
          </a:xfrm>
          <a:prstGeom prst="ellipseRibbon">
            <a:avLst>
              <a:gd name="adj1" fmla="val 21139"/>
              <a:gd name="adj2" fmla="val 74000"/>
              <a:gd name="adj3" fmla="val 125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</a:rPr>
              <a:t>«Столетия редкого человека»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323528" y="4509120"/>
            <a:ext cx="8642350" cy="1439862"/>
          </a:xfrm>
          <a:prstGeom prst="ellipseRibbon">
            <a:avLst>
              <a:gd name="adj1" fmla="val 21139"/>
              <a:gd name="adj2" fmla="val 74000"/>
              <a:gd name="adj3" fmla="val 125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«</a:t>
            </a: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</a:rPr>
              <a:t>Г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рим и пудра </a:t>
            </a:r>
          </a:p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вытесняют мыло»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67544" y="2996952"/>
            <a:ext cx="8229600" cy="7921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XVI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XVIII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вв. – БАНИ  почти исчезли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548680"/>
            <a:ext cx="8784976" cy="1714202"/>
          </a:xfrm>
          <a:prstGeom prst="ellipseRibbon">
            <a:avLst>
              <a:gd name="adj1" fmla="val 21139"/>
              <a:gd name="adj2" fmla="val 74000"/>
              <a:gd name="adj3" fmla="val 125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</a:rPr>
              <a:t>«Скажи мне, что ты ешь, </a:t>
            </a:r>
            <a:br>
              <a:rPr lang="ru-RU" sz="3600" b="1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</a:rPr>
              <a:t>и я скажу тебе, кто ты есть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>…»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5" name="Picture 6" descr="Картинка 9 из 5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4300" y="3865563"/>
            <a:ext cx="3949700" cy="2992437"/>
          </a:xfrm>
          <a:prstGeom prst="rect">
            <a:avLst/>
          </a:prstGeom>
          <a:noFill/>
        </p:spPr>
      </p:pic>
      <p:pic>
        <p:nvPicPr>
          <p:cNvPr id="6" name="Picture 4" descr="Картинка 44 из 5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2420889"/>
            <a:ext cx="3456384" cy="2700090"/>
          </a:xfrm>
          <a:prstGeom prst="rect">
            <a:avLst/>
          </a:prstGeom>
          <a:noFill/>
        </p:spPr>
      </p:pic>
      <p:pic>
        <p:nvPicPr>
          <p:cNvPr id="7" name="Picture 7" descr="Картинка 98 из 125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890654">
            <a:off x="3630452" y="2665879"/>
            <a:ext cx="2735263" cy="2000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Картинка 13 из 10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038600" cy="3810000"/>
          </a:xfrm>
          <a:prstGeom prst="rect">
            <a:avLst/>
          </a:prstGeom>
          <a:noFill/>
        </p:spPr>
      </p:pic>
      <p:pic>
        <p:nvPicPr>
          <p:cNvPr id="10246" name="Picture 6" descr="11554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2293938"/>
            <a:ext cx="5076825" cy="4564062"/>
          </a:xfrm>
          <a:prstGeom prst="rect">
            <a:avLst/>
          </a:prstGeom>
          <a:noFill/>
        </p:spPr>
      </p:pic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 rot="-719283">
            <a:off x="4822825" y="260350"/>
            <a:ext cx="4321175" cy="187325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6000" b="1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A50021"/>
                    </a:gs>
                    <a:gs pos="50000">
                      <a:srgbClr val="000000"/>
                    </a:gs>
                    <a:gs pos="100000">
                      <a:srgbClr val="A50021"/>
                    </a:gs>
                  </a:gsLst>
                  <a:lin ang="3419283" scaled="1"/>
                </a:gradFill>
                <a:latin typeface="Comic Sans MS"/>
              </a:rPr>
              <a:t>Мода</a:t>
            </a:r>
          </a:p>
        </p:txBody>
      </p:sp>
      <p:pic>
        <p:nvPicPr>
          <p:cNvPr id="10248" name="Picture 8" descr="Картинка 68 из 1043"/>
          <p:cNvPicPr>
            <a:picLocks noChangeAspect="1" noChangeArrowheads="1"/>
          </p:cNvPicPr>
          <p:nvPr/>
        </p:nvPicPr>
        <p:blipFill>
          <a:blip r:embed="rId4" cstate="print"/>
          <a:srcRect l="48936"/>
          <a:stretch>
            <a:fillRect/>
          </a:stretch>
        </p:blipFill>
        <p:spPr bwMode="auto">
          <a:xfrm>
            <a:off x="395288" y="4029075"/>
            <a:ext cx="2592387" cy="282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15158988"/>
          <p:cNvPicPr>
            <a:picLocks noChangeAspect="1" noChangeArrowheads="1"/>
          </p:cNvPicPr>
          <p:nvPr/>
        </p:nvPicPr>
        <p:blipFill>
          <a:blip r:embed="rId2" cstate="print"/>
          <a:srcRect r="46783" b="7263"/>
          <a:stretch>
            <a:fillRect/>
          </a:stretch>
        </p:blipFill>
        <p:spPr bwMode="auto">
          <a:xfrm>
            <a:off x="0" y="0"/>
            <a:ext cx="2771800" cy="4868860"/>
          </a:xfrm>
          <a:prstGeom prst="rect">
            <a:avLst/>
          </a:prstGeom>
          <a:noFill/>
        </p:spPr>
      </p:pic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5004048" y="2852936"/>
            <a:ext cx="3960812" cy="3455987"/>
          </a:xfrm>
          <a:prstGeom prst="verticalScroll">
            <a:avLst>
              <a:gd name="adj" fmla="val 12500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u="sng">
                <a:latin typeface="Monotype Corsiva" pitchFamily="66" charset="0"/>
              </a:rPr>
              <a:t>Идеал красоты:</a:t>
            </a:r>
          </a:p>
          <a:p>
            <a:pPr algn="ctr">
              <a:buFontTx/>
              <a:buChar char="•"/>
            </a:pPr>
            <a:r>
              <a:rPr lang="ru-RU" sz="3200" b="1">
                <a:latin typeface="Times New Roman" pitchFamily="18" charset="0"/>
              </a:rPr>
              <a:t> высокий рост</a:t>
            </a:r>
          </a:p>
          <a:p>
            <a:pPr algn="ctr">
              <a:buFontTx/>
              <a:buChar char="•"/>
            </a:pPr>
            <a:r>
              <a:rPr lang="ru-RU" sz="3200" b="1">
                <a:latin typeface="Times New Roman" pitchFamily="18" charset="0"/>
              </a:rPr>
              <a:t> тонкая талия</a:t>
            </a:r>
          </a:p>
          <a:p>
            <a:pPr algn="ctr">
              <a:buFontTx/>
              <a:buChar char="•"/>
            </a:pPr>
            <a:r>
              <a:rPr lang="ru-RU" sz="3200" b="1">
                <a:latin typeface="Times New Roman" pitchFamily="18" charset="0"/>
              </a:rPr>
              <a:t> белые зубы</a:t>
            </a:r>
            <a:endParaRPr lang="ru-RU" sz="3200" b="1" u="sng">
              <a:latin typeface="Comic Sans MS" pitchFamily="66" charset="0"/>
            </a:endParaRPr>
          </a:p>
        </p:txBody>
      </p:sp>
      <p:pic>
        <p:nvPicPr>
          <p:cNvPr id="19467" name="Picture 11" descr="d6d6887cab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844824"/>
            <a:ext cx="2396795" cy="3600400"/>
          </a:xfrm>
          <a:prstGeom prst="rect">
            <a:avLst/>
          </a:prstGeom>
          <a:noFill/>
        </p:spPr>
      </p:pic>
      <p:sp>
        <p:nvSpPr>
          <p:cNvPr id="19469" name="WordArt 13"/>
          <p:cNvSpPr>
            <a:spLocks noChangeArrowheads="1" noChangeShapeType="1" noTextEdit="1"/>
          </p:cNvSpPr>
          <p:nvPr/>
        </p:nvSpPr>
        <p:spPr bwMode="auto">
          <a:xfrm rot="-719283">
            <a:off x="468313" y="4913313"/>
            <a:ext cx="3167062" cy="1944687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endParaRPr lang="ru-RU" sz="5400" b="1" kern="10" dirty="0">
              <a:ln w="9525">
                <a:round/>
                <a:headEnd/>
                <a:tailEnd/>
              </a:ln>
              <a:solidFill>
                <a:srgbClr val="0066FF"/>
              </a:solidFill>
              <a:latin typeface="Comic Sans MS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5724128" y="476672"/>
            <a:ext cx="2880320" cy="936104"/>
          </a:xfrm>
          <a:prstGeom prst="wedgeRoundRectCallout">
            <a:avLst>
              <a:gd name="adj1" fmla="val -72208"/>
              <a:gd name="adj2" fmla="val 16547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i="1" kern="10" dirty="0" smtClean="0">
                <a:ln w="9525">
                  <a:round/>
                  <a:headEnd/>
                  <a:tailE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корсет</a:t>
            </a:r>
            <a:endParaRPr lang="ru-RU" sz="4400" b="1" i="1" kern="10" dirty="0">
              <a:ln w="9525">
                <a:round/>
                <a:headEnd/>
                <a:tailE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Картинка 86 из 10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5274856" cy="2780928"/>
          </a:xfrm>
          <a:prstGeom prst="rect">
            <a:avLst/>
          </a:prstGeom>
          <a:noFill/>
        </p:spPr>
      </p:pic>
      <p:pic>
        <p:nvPicPr>
          <p:cNvPr id="8197" name="Picture 5" descr="Картинка 420 из 10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56992"/>
            <a:ext cx="6014555" cy="3212976"/>
          </a:xfrm>
          <a:prstGeom prst="rect">
            <a:avLst/>
          </a:prstGeom>
          <a:noFill/>
        </p:spPr>
      </p:pic>
      <p:pic>
        <p:nvPicPr>
          <p:cNvPr id="8198" name="Picture 6" descr="Картинка 371 из 10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60648"/>
            <a:ext cx="3923928" cy="2208714"/>
          </a:xfrm>
          <a:prstGeom prst="rect">
            <a:avLst/>
          </a:prstGeom>
          <a:noFill/>
        </p:spPr>
      </p:pic>
      <p:pic>
        <p:nvPicPr>
          <p:cNvPr id="8" name="Picture 6" descr="Картинка 370 из 104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8087" y="2492375"/>
            <a:ext cx="2855913" cy="4365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245</Words>
  <Application>Microsoft Office PowerPoint</Application>
  <PresentationFormat>Экран (4:3)</PresentationFormat>
  <Paragraphs>58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Comic Sans MS</vt:lpstr>
      <vt:lpstr>Monotype Corsiva</vt:lpstr>
      <vt:lpstr>Times New Roman</vt:lpstr>
      <vt:lpstr>Wingdings</vt:lpstr>
      <vt:lpstr>Тема Office</vt:lpstr>
      <vt:lpstr>Повседневная жизнь</vt:lpstr>
      <vt:lpstr>План урока</vt:lpstr>
      <vt:lpstr>Задание </vt:lpstr>
      <vt:lpstr>Чумной доктор</vt:lpstr>
      <vt:lpstr>Презентация PowerPoint</vt:lpstr>
      <vt:lpstr>«Скажи мне, что ты ешь,  и я скажу тебе, кто ты есть…»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Повседневная жизнь</dc:title>
  <dc:creator>Ольга</dc:creator>
  <cp:lastModifiedBy>Ольга</cp:lastModifiedBy>
  <cp:revision>3</cp:revision>
  <dcterms:created xsi:type="dcterms:W3CDTF">2014-09-23T15:47:33Z</dcterms:created>
  <dcterms:modified xsi:type="dcterms:W3CDTF">2021-10-27T10:18:05Z</dcterms:modified>
</cp:coreProperties>
</file>