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5" r:id="rId8"/>
    <p:sldId id="261" r:id="rId9"/>
    <p:sldId id="262" r:id="rId10"/>
    <p:sldId id="263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9B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779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78C7FED-DDD4-47AD-88DE-3ACDCB9973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7C192AE-0CC2-45C1-8EE1-D09CEBBFF7C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FEA09F7-7071-4716-B646-9F002BBAD8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0DCE6-BE40-4993-99F0-83D8F091F62A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FA83F30-5152-4186-9627-02DA6E94C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9D87C4C-FB9E-4B16-A69E-03DA6706CC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380A2-E791-42D1-B1C5-BE8486D59499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F14F9F9-BDE5-4E0C-B01B-07427D96BD5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57054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693ECDB-0011-4661-ACEF-52C7F942E9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78BC05A-DB83-4F32-9A97-31FF60C0DD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B389FB9-2F85-4524-A9F6-01D4CB1C99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0DCE6-BE40-4993-99F0-83D8F091F62A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7F361DE-39B5-4835-9FC6-D145FC109C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AC822D5-3DE2-4727-BFDD-F413DC7D51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380A2-E791-42D1-B1C5-BE8486D594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62890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ACAA48D6-8736-4F0B-84F8-726BA2AED83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ECA489B-3498-4236-8B6D-5BAEAC23AF9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F931BE1-1CEA-46FE-9170-83102AFE7C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0DCE6-BE40-4993-99F0-83D8F091F62A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B1310A1-B6AF-44C9-A476-04AE970092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CDB9236-31EE-4EE2-9004-20CEB0669A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380A2-E791-42D1-B1C5-BE8486D594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79743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1F14E2D-C6AB-4809-B48E-2EB72D4BF2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EAAE6ED-4E48-4C6E-B021-E56FA9B571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92845FB-7A12-4224-9B0A-8BC5C5D110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0DCE6-BE40-4993-99F0-83D8F091F62A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CD1C82D-D4F3-4842-BB8F-7B96F43F0D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B6A775D-003E-4439-BF44-BF5CA4A227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380A2-E791-42D1-B1C5-BE8486D594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60517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E7C8A52-A2E5-4FAF-B448-41B8F3E61C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0776FD1-F8DA-4F7E-8DD4-9D77C04001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BC56007-B294-4A5C-9F12-3298708418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0DCE6-BE40-4993-99F0-83D8F091F62A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9ABAD7B-B04A-4797-BB8C-79ECDE82C7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76E1DC2-E1FF-4707-BDBF-9757F146B8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380A2-E791-42D1-B1C5-BE8486D594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66186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BDEBE5F-4269-43FB-B384-1C4F14D816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B1FFF85-F19A-4C61-B4EC-1C1F5C6B960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85721FC-3BC2-42AB-9B47-8C94105AAE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A089DFE-45E7-443A-BD15-FD4F38243D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0DCE6-BE40-4993-99F0-83D8F091F62A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7047A32-F9FA-4336-8E4A-0E6D46F866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BB25E21-AAFF-4275-99E9-7536B90B72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380A2-E791-42D1-B1C5-BE8486D594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16261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FCA151B-B2AB-40B3-960D-7BC92A8968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91658C7-42C3-4377-B725-643F7C81D3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5533BCB-7062-452A-AA08-CFD8C8ECA0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1113ECC7-765E-4658-9F11-6812EC089E5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7980AE03-2548-4428-9128-E81BE3D682D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0C690424-0AD9-4119-A24F-3A2726FB64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0DCE6-BE40-4993-99F0-83D8F091F62A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7E4F8421-062F-4A59-8E3E-B446286E38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5B6A8FCA-AB12-4E52-9C24-375C911FDA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380A2-E791-42D1-B1C5-BE8486D594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22793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E20718-31EF-458B-9914-4F81CBB900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C2119691-5DDF-45C8-B92B-5C64DCFF09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0DCE6-BE40-4993-99F0-83D8F091F62A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880D0A80-B223-42F7-B721-14C9E4412B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5C93750D-5CB7-43F8-9F17-97F5DFB1B2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380A2-E791-42D1-B1C5-BE8486D594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73119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8983931D-06A8-4481-891A-5D602BFFD3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0DCE6-BE40-4993-99F0-83D8F091F62A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E8B495A0-CFC9-449F-9E54-4953702988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DDD61B66-00E4-4D1F-B010-91DCA02DBF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380A2-E791-42D1-B1C5-BE8486D594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19830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2F5DEBF-CE14-4D2D-8845-ACA3DF785A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79145D2-D17E-4F3C-9EC0-3E88DE6A19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EE8C96B-72E5-4BD2-82ED-9B984DA2E2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922B5BB-012F-47B3-818F-C04D4BB385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0DCE6-BE40-4993-99F0-83D8F091F62A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0BDC9C8-7810-4713-9E18-02CF6EC7BD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3659722-DEF1-4874-9680-E3885E45B2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380A2-E791-42D1-B1C5-BE8486D594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55837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FDEE7F-3814-469A-96CE-643B68487F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3C678436-6D68-4603-AAD4-926A2ED44CA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4A619D1-E778-45B9-9F11-8FC3679DEF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C7176D9-6DC9-4FEA-A8F1-3E9C8BD8B7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0DCE6-BE40-4993-99F0-83D8F091F62A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3F4C4CA-D44D-4363-89A9-0EF55F6DAF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EBEADCD-5AD8-4F6B-AE63-7958F2E720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380A2-E791-42D1-B1C5-BE8486D594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71449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E5E4AEC-2044-4C90-A9B0-8AB2AACA21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80CC3DB-5355-462B-B7D1-8BB0BC8267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8EB7B3E-E3D4-4CDB-8A7E-71557196007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20DCE6-BE40-4993-99F0-83D8F091F62A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2B47388-CC3C-4879-B11D-4C5101403E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4C11FEA-94FA-40F5-A540-37F1A3EFEA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9380A2-E791-42D1-B1C5-BE8486D59499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F9771783-580B-41A0-BE00-37B9A28C2A06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5676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ru.depositphotos.com/91623996/stock-photo-wood-pine-plank-white-texture.html" TargetMode="External"/><Relationship Id="rId7" Type="http://schemas.microsoft.com/office/2007/relationships/hdphoto" Target="../media/hdphoto15.wdp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microsoft.com/office/2007/relationships/hdphoto" Target="../media/hdphoto14.wdp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ru.depositphotos.com/91623996/stock-photo-wood-pine-plank-white-texture.html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6.wdp"/><Relationship Id="rId3" Type="http://schemas.openxmlformats.org/officeDocument/2006/relationships/image" Target="../media/image7.png"/><Relationship Id="rId7" Type="http://schemas.openxmlformats.org/officeDocument/2006/relationships/image" Target="../media/image9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5.wdp"/><Relationship Id="rId5" Type="http://schemas.openxmlformats.org/officeDocument/2006/relationships/image" Target="../media/image8.png"/><Relationship Id="rId10" Type="http://schemas.microsoft.com/office/2007/relationships/hdphoto" Target="../media/hdphoto7.wdp"/><Relationship Id="rId4" Type="http://schemas.microsoft.com/office/2007/relationships/hdphoto" Target="../media/hdphoto4.wdp"/><Relationship Id="rId9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ru.depositphotos.com/91623996/stock-photo-wood-pine-plank-white-texture.html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ru.depositphotos.com/91623996/stock-photo-wood-pine-plank-white-texture.html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microsoft.com/office/2007/relationships/hdphoto" Target="../media/hdphoto9.wdp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hyperlink" Target="https://ru.depositphotos.com/91623996/stock-photo-wood-pine-plank-white-texture.html" TargetMode="External"/><Relationship Id="rId7" Type="http://schemas.microsoft.com/office/2007/relationships/hdphoto" Target="../media/hdphoto11.wdp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microsoft.com/office/2007/relationships/hdphoto" Target="../media/hdphoto10.wdp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ru.depositphotos.com/91623996/stock-photo-wood-pine-plank-white-texture.html" TargetMode="External"/><Relationship Id="rId7" Type="http://schemas.microsoft.com/office/2007/relationships/hdphoto" Target="../media/hdphoto13.wdp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microsoft.com/office/2007/relationships/hdphoto" Target="../media/hdphoto12.wdp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4CCD27-B628-46E5-9ACB-56130C23F9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63911" y="455739"/>
            <a:ext cx="6289964" cy="2387600"/>
          </a:xfrm>
        </p:spPr>
        <p:txBody>
          <a:bodyPr>
            <a:normAutofit/>
          </a:bodyPr>
          <a:lstStyle/>
          <a:p>
            <a:pPr algn="l"/>
            <a:r>
              <a:rPr lang="en-US" b="1" dirty="0" err="1">
                <a:solidFill>
                  <a:schemeClr val="accent1">
                    <a:lumMod val="50000"/>
                  </a:schemeClr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Präpositionen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 </a:t>
            </a:r>
            <a:r>
              <a:rPr lang="en-US" b="1" dirty="0" err="1">
                <a:solidFill>
                  <a:schemeClr val="accent1">
                    <a:lumMod val="50000"/>
                  </a:schemeClr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mit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 </a:t>
            </a:r>
            <a:r>
              <a:rPr lang="en-US" b="1" dirty="0" err="1">
                <a:solidFill>
                  <a:schemeClr val="accent1">
                    <a:lumMod val="50000"/>
                  </a:schemeClr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Dativ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Cavolini" panose="03000502040302020204" pitchFamily="66" charset="0"/>
              <a:cs typeface="Cavolini" panose="03000502040302020204" pitchFamily="66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52E4651-4499-4D88-9E31-C34F2CEA292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63912" y="3326296"/>
            <a:ext cx="6289964" cy="2709367"/>
          </a:xfrm>
        </p:spPr>
        <p:txBody>
          <a:bodyPr>
            <a:normAutofit/>
          </a:bodyPr>
          <a:lstStyle/>
          <a:p>
            <a:pPr algn="l"/>
            <a:r>
              <a:rPr lang="en-US" dirty="0">
                <a:solidFill>
                  <a:srgbClr val="C00000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Horizonte</a:t>
            </a:r>
          </a:p>
          <a:p>
            <a:pPr algn="l"/>
            <a:r>
              <a:rPr lang="en-US" dirty="0">
                <a:solidFill>
                  <a:srgbClr val="C00000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6. </a:t>
            </a:r>
            <a:r>
              <a:rPr lang="en-US" dirty="0" err="1">
                <a:solidFill>
                  <a:srgbClr val="C00000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Klasse</a:t>
            </a:r>
            <a:endParaRPr lang="ru-RU" dirty="0">
              <a:solidFill>
                <a:srgbClr val="C00000"/>
              </a:solidFill>
              <a:latin typeface="Cavolini" panose="03000502040302020204" pitchFamily="66" charset="0"/>
              <a:cs typeface="Cavolini" panose="03000502040302020204" pitchFamily="66" charset="0"/>
            </a:endParaRPr>
          </a:p>
          <a:p>
            <a:pPr algn="l"/>
            <a:r>
              <a:rPr lang="en-US" dirty="0">
                <a:solidFill>
                  <a:srgbClr val="C00000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Meine Stadt</a:t>
            </a:r>
          </a:p>
          <a:p>
            <a:pPr algn="r"/>
            <a:endParaRPr lang="en-US" dirty="0">
              <a:solidFill>
                <a:srgbClr val="C00000"/>
              </a:solidFill>
            </a:endParaRPr>
          </a:p>
          <a:p>
            <a:pPr algn="r"/>
            <a:endParaRPr lang="en-US" dirty="0">
              <a:solidFill>
                <a:srgbClr val="C00000"/>
              </a:solidFill>
            </a:endParaRPr>
          </a:p>
          <a:p>
            <a:pPr algn="r"/>
            <a:r>
              <a:rPr lang="en-US" dirty="0">
                <a:solidFill>
                  <a:srgbClr val="C00000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 </a:t>
            </a:r>
            <a:r>
              <a:rPr lang="en-US" dirty="0" err="1">
                <a:solidFill>
                  <a:srgbClr val="C00000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Andrejkovetz</a:t>
            </a:r>
            <a:r>
              <a:rPr lang="en-US" dirty="0">
                <a:solidFill>
                  <a:srgbClr val="C00000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 Olga</a:t>
            </a:r>
            <a:endParaRPr lang="ru-RU" dirty="0">
              <a:solidFill>
                <a:srgbClr val="C00000"/>
              </a:solidFill>
              <a:latin typeface="Cavolini" panose="03000502040302020204" pitchFamily="66" charset="0"/>
              <a:cs typeface="Cavolini" panose="0300050204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17967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A08EDBC8-0E44-4221-8E64-012A902D068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299817" y="690947"/>
            <a:ext cx="9580218" cy="3431720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A839D012-3341-4A1F-A41E-55168972E2B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23781" y="4325594"/>
            <a:ext cx="11868219" cy="4740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EBDC028A-D097-4978-A417-4D232723D86C}"/>
              </a:ext>
            </a:extLst>
          </p:cNvPr>
          <p:cNvSpPr txBox="1"/>
          <p:nvPr/>
        </p:nvSpPr>
        <p:spPr>
          <a:xfrm>
            <a:off x="5594099" y="1391478"/>
            <a:ext cx="10038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>
                <a:solidFill>
                  <a:srgbClr val="C00000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zum</a:t>
            </a:r>
            <a:endParaRPr lang="ru-RU" sz="2800" b="1" dirty="0">
              <a:solidFill>
                <a:srgbClr val="C00000"/>
              </a:solidFill>
              <a:latin typeface="Cavolini" panose="03000502040302020204" pitchFamily="66" charset="0"/>
              <a:cs typeface="Cavolini" panose="03000502040302020204" pitchFamily="66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8B3C38D-9768-4382-A5BC-095BF04A161D}"/>
              </a:ext>
            </a:extLst>
          </p:cNvPr>
          <p:cNvSpPr txBox="1"/>
          <p:nvPr/>
        </p:nvSpPr>
        <p:spPr>
          <a:xfrm>
            <a:off x="5985516" y="2757072"/>
            <a:ext cx="8835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>
                <a:solidFill>
                  <a:srgbClr val="C00000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seit</a:t>
            </a:r>
            <a:endParaRPr lang="ru-RU" sz="2800" b="1" dirty="0">
              <a:solidFill>
                <a:srgbClr val="C00000"/>
              </a:solidFill>
              <a:latin typeface="Cavolini" panose="03000502040302020204" pitchFamily="66" charset="0"/>
              <a:cs typeface="Cavolini" panose="03000502040302020204" pitchFamily="66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9545CAD-D02B-4E04-AC45-22EDE2D87028}"/>
              </a:ext>
            </a:extLst>
          </p:cNvPr>
          <p:cNvSpPr txBox="1"/>
          <p:nvPr/>
        </p:nvSpPr>
        <p:spPr>
          <a:xfrm>
            <a:off x="5682388" y="4242713"/>
            <a:ext cx="11176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>
                <a:solidFill>
                  <a:srgbClr val="C00000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nach</a:t>
            </a:r>
            <a:endParaRPr lang="ru-RU" sz="2800" b="1" dirty="0">
              <a:solidFill>
                <a:srgbClr val="C00000"/>
              </a:solidFill>
              <a:latin typeface="Cavolini" panose="03000502040302020204" pitchFamily="66" charset="0"/>
              <a:cs typeface="Cavolini" panose="0300050204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9448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A8EBC802-D995-4540-92D8-D23BE0FCF3E0}"/>
              </a:ext>
            </a:extLst>
          </p:cNvPr>
          <p:cNvSpPr/>
          <p:nvPr/>
        </p:nvSpPr>
        <p:spPr>
          <a:xfrm>
            <a:off x="2052265" y="1549353"/>
            <a:ext cx="8087470" cy="1323439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volini" panose="03000502040302020204" pitchFamily="66" charset="0"/>
                <a:cs typeface="Cavolini" panose="03000502040302020204" pitchFamily="66" charset="0"/>
              </a:rPr>
              <a:t>Gut gemacht !</a:t>
            </a:r>
            <a:endParaRPr lang="ru-RU" sz="80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volini" panose="03000502040302020204" pitchFamily="66" charset="0"/>
              <a:cs typeface="Cavolini" panose="03000502040302020204" pitchFamily="66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409565F6-FE66-4E24-A382-2AC923A2C871}"/>
              </a:ext>
            </a:extLst>
          </p:cNvPr>
          <p:cNvSpPr/>
          <p:nvPr/>
        </p:nvSpPr>
        <p:spPr>
          <a:xfrm>
            <a:off x="2052265" y="4372066"/>
            <a:ext cx="8345554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Cavolini" panose="03000502040302020204" pitchFamily="66" charset="0"/>
                <a:cs typeface="Cavolini" panose="03000502040302020204" pitchFamily="66" charset="0"/>
              </a:rPr>
              <a:t>Auf Wiedersehen !</a:t>
            </a:r>
            <a:endParaRPr lang="ru-RU" sz="66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Cavolini" panose="03000502040302020204" pitchFamily="66" charset="0"/>
              <a:cs typeface="Cavolini" panose="0300050204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7789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888D7E6-131A-4AE4-87BD-2D18672D7C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6333" y="320601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Was </a:t>
            </a:r>
            <a:r>
              <a:rPr lang="en-US" sz="40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machen</a:t>
            </a:r>
            <a:r>
              <a:rPr lang="en-US" sz="4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0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wir</a:t>
            </a:r>
            <a:r>
              <a:rPr lang="en-US" sz="4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0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heute</a:t>
            </a:r>
            <a:r>
              <a:rPr lang="en-US" sz="4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 </a:t>
            </a:r>
            <a:endParaRPr lang="ru-RU" sz="40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4" name="Group 2">
            <a:extLst>
              <a:ext uri="{FF2B5EF4-FFF2-40B4-BE49-F238E27FC236}">
                <a16:creationId xmlns:a16="http://schemas.microsoft.com/office/drawing/2014/main" id="{F89E1274-D0A9-4E7B-AF2D-71CC4976447D}"/>
              </a:ext>
            </a:extLst>
          </p:cNvPr>
          <p:cNvGrpSpPr>
            <a:grpSpLocks/>
          </p:cNvGrpSpPr>
          <p:nvPr/>
        </p:nvGrpSpPr>
        <p:grpSpPr bwMode="auto">
          <a:xfrm>
            <a:off x="3541776" y="4371542"/>
            <a:ext cx="6108700" cy="568325"/>
            <a:chOff x="1248" y="1440"/>
            <a:chExt cx="3848" cy="358"/>
          </a:xfrm>
        </p:grpSpPr>
        <p:sp>
          <p:nvSpPr>
            <p:cNvPr id="5" name="Line 3">
              <a:extLst>
                <a:ext uri="{FF2B5EF4-FFF2-40B4-BE49-F238E27FC236}">
                  <a16:creationId xmlns:a16="http://schemas.microsoft.com/office/drawing/2014/main" id="{72F827F8-5DF3-462D-AEBB-123502C35504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1440" y="17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" name="Rectangle 4">
              <a:extLst>
                <a:ext uri="{FF2B5EF4-FFF2-40B4-BE49-F238E27FC236}">
                  <a16:creationId xmlns:a16="http://schemas.microsoft.com/office/drawing/2014/main" id="{D4CDDFBF-EC15-47EB-96E7-51DF5B5652DC}"/>
                </a:ext>
              </a:extLst>
            </p:cNvPr>
            <p:cNvSpPr>
              <a:spLocks noChangeArrowheads="1"/>
            </p:cNvSpPr>
            <p:nvPr/>
          </p:nvSpPr>
          <p:spPr bwMode="gray">
            <a:xfrm rot="3419336">
              <a:off x="1261" y="14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7C80"/>
                </a:gs>
                <a:gs pos="100000">
                  <a:srgbClr val="FF7C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7C8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7" name="Text Box 5">
              <a:extLst>
                <a:ext uri="{FF2B5EF4-FFF2-40B4-BE49-F238E27FC236}">
                  <a16:creationId xmlns:a16="http://schemas.microsoft.com/office/drawing/2014/main" id="{767626E3-C992-4B30-AA0A-50BE6B001A17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1775" y="1507"/>
              <a:ext cx="3321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sz="24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volini" panose="03000502040302020204" pitchFamily="66" charset="0"/>
                  <a:cs typeface="Cavolini" panose="03000502040302020204" pitchFamily="66" charset="0"/>
                </a:rPr>
                <a:t>Präposition</a:t>
              </a:r>
              <a:r>
                <a:rPr lang="ru-RU" sz="24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volini" panose="03000502040302020204" pitchFamily="66" charset="0"/>
                  <a:cs typeface="Cavolini" panose="03000502040302020204" pitchFamily="66" charset="0"/>
                </a:rPr>
                <a:t> +</a:t>
              </a:r>
              <a:r>
                <a:rPr lang="en-US" sz="24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volini" panose="03000502040302020204" pitchFamily="66" charset="0"/>
                  <a:cs typeface="Cavolini" panose="03000502040302020204" pitchFamily="66" charset="0"/>
                </a:rPr>
                <a:t> Artikel </a:t>
              </a:r>
              <a:r>
                <a:rPr lang="en-US" sz="2400" dirty="0" err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volini" panose="03000502040302020204" pitchFamily="66" charset="0"/>
                  <a:cs typeface="Cavolini" panose="03000502040302020204" pitchFamily="66" charset="0"/>
                </a:rPr>
                <a:t>im</a:t>
              </a:r>
              <a:r>
                <a:rPr lang="en-US" sz="24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volini" panose="03000502040302020204" pitchFamily="66" charset="0"/>
                  <a:cs typeface="Cavolini" panose="03000502040302020204" pitchFamily="66" charset="0"/>
                </a:rPr>
                <a:t> </a:t>
              </a:r>
              <a:r>
                <a:rPr lang="en-US" sz="2400" dirty="0" err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volini" panose="03000502040302020204" pitchFamily="66" charset="0"/>
                  <a:cs typeface="Cavolini" panose="03000502040302020204" pitchFamily="66" charset="0"/>
                </a:rPr>
                <a:t>Dativ</a:t>
              </a:r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8" name="Text Box 6">
              <a:extLst>
                <a:ext uri="{FF2B5EF4-FFF2-40B4-BE49-F238E27FC236}">
                  <a16:creationId xmlns:a16="http://schemas.microsoft.com/office/drawing/2014/main" id="{2AE2EF44-4D15-4455-8F49-0F26D35397B4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1296" y="145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</a:rPr>
                <a:t>4</a:t>
              </a:r>
            </a:p>
          </p:txBody>
        </p:sp>
      </p:grpSp>
      <p:grpSp>
        <p:nvGrpSpPr>
          <p:cNvPr id="9" name="Group 7">
            <a:extLst>
              <a:ext uri="{FF2B5EF4-FFF2-40B4-BE49-F238E27FC236}">
                <a16:creationId xmlns:a16="http://schemas.microsoft.com/office/drawing/2014/main" id="{D9F9E102-3E08-44E4-BAED-73BD6387C7B3}"/>
              </a:ext>
            </a:extLst>
          </p:cNvPr>
          <p:cNvGrpSpPr>
            <a:grpSpLocks/>
          </p:cNvGrpSpPr>
          <p:nvPr/>
        </p:nvGrpSpPr>
        <p:grpSpPr bwMode="auto">
          <a:xfrm>
            <a:off x="3541776" y="1856942"/>
            <a:ext cx="8239127" cy="555625"/>
            <a:chOff x="1248" y="2030"/>
            <a:chExt cx="5190" cy="350"/>
          </a:xfrm>
        </p:grpSpPr>
        <p:sp>
          <p:nvSpPr>
            <p:cNvPr id="10" name="Line 8">
              <a:extLst>
                <a:ext uri="{FF2B5EF4-FFF2-40B4-BE49-F238E27FC236}">
                  <a16:creationId xmlns:a16="http://schemas.microsoft.com/office/drawing/2014/main" id="{B9023978-F658-42C0-9A42-FD2DFBF0D79A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1440" y="23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Rectangle 9">
              <a:extLst>
                <a:ext uri="{FF2B5EF4-FFF2-40B4-BE49-F238E27FC236}">
                  <a16:creationId xmlns:a16="http://schemas.microsoft.com/office/drawing/2014/main" id="{39A8232F-167E-4A3E-B36B-106D7D30758B}"/>
                </a:ext>
              </a:extLst>
            </p:cNvPr>
            <p:cNvSpPr>
              <a:spLocks noChangeArrowheads="1"/>
            </p:cNvSpPr>
            <p:nvPr/>
          </p:nvSpPr>
          <p:spPr bwMode="gray">
            <a:xfrm rot="3419336">
              <a:off x="1261" y="20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12" name="Text Box 10">
              <a:extLst>
                <a:ext uri="{FF2B5EF4-FFF2-40B4-BE49-F238E27FC236}">
                  <a16:creationId xmlns:a16="http://schemas.microsoft.com/office/drawing/2014/main" id="{CFAFEEC9-36BE-4668-B5D9-93173F6B20E1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1775" y="2072"/>
              <a:ext cx="4663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de-DE" sz="24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volini" panose="03000502040302020204" pitchFamily="66" charset="0"/>
                  <a:cs typeface="Cavolini" panose="03000502040302020204" pitchFamily="66" charset="0"/>
                </a:rPr>
                <a:t>Präpositionen mit Dativ</a:t>
              </a:r>
              <a:r>
                <a:rPr lang="ru-RU" sz="24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volini" panose="03000502040302020204" pitchFamily="66" charset="0"/>
                  <a:cs typeface="Cavolini" panose="03000502040302020204" pitchFamily="66" charset="0"/>
                </a:rPr>
                <a:t> (</a:t>
              </a:r>
              <a:r>
                <a:rPr lang="ru-RU" sz="18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volini" panose="03000502040302020204" pitchFamily="66" charset="0"/>
                  <a:cs typeface="Cavolini" panose="03000502040302020204" pitchFamily="66" charset="0"/>
                </a:rPr>
                <a:t>Значение и примеры)</a:t>
              </a:r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13" name="Text Box 11">
              <a:extLst>
                <a:ext uri="{FF2B5EF4-FFF2-40B4-BE49-F238E27FC236}">
                  <a16:creationId xmlns:a16="http://schemas.microsoft.com/office/drawing/2014/main" id="{748FE88D-C89B-4CA5-ABC9-CB692F2F19C1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1296" y="204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 dirty="0">
                  <a:solidFill>
                    <a:srgbClr val="FFFFFF"/>
                  </a:solidFill>
                </a:rPr>
                <a:t>1</a:t>
              </a:r>
            </a:p>
          </p:txBody>
        </p:sp>
      </p:grpSp>
      <p:grpSp>
        <p:nvGrpSpPr>
          <p:cNvPr id="14" name="Group 12">
            <a:extLst>
              <a:ext uri="{FF2B5EF4-FFF2-40B4-BE49-F238E27FC236}">
                <a16:creationId xmlns:a16="http://schemas.microsoft.com/office/drawing/2014/main" id="{3A8AFEEF-D65C-4FD9-8BF8-4552548D9DB2}"/>
              </a:ext>
            </a:extLst>
          </p:cNvPr>
          <p:cNvGrpSpPr>
            <a:grpSpLocks/>
          </p:cNvGrpSpPr>
          <p:nvPr/>
        </p:nvGrpSpPr>
        <p:grpSpPr bwMode="auto">
          <a:xfrm>
            <a:off x="3604799" y="2724583"/>
            <a:ext cx="5111750" cy="533400"/>
            <a:chOff x="1244" y="2654"/>
            <a:chExt cx="3220" cy="336"/>
          </a:xfrm>
        </p:grpSpPr>
        <p:sp>
          <p:nvSpPr>
            <p:cNvPr id="15" name="Line 13">
              <a:extLst>
                <a:ext uri="{FF2B5EF4-FFF2-40B4-BE49-F238E27FC236}">
                  <a16:creationId xmlns:a16="http://schemas.microsoft.com/office/drawing/2014/main" id="{851E3162-A02F-4818-B502-8C8DF870AE80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1440" y="29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Rectangle 14">
              <a:extLst>
                <a:ext uri="{FF2B5EF4-FFF2-40B4-BE49-F238E27FC236}">
                  <a16:creationId xmlns:a16="http://schemas.microsoft.com/office/drawing/2014/main" id="{AD2CDF3D-846B-41C4-AF7E-AC22AB4CA29E}"/>
                </a:ext>
              </a:extLst>
            </p:cNvPr>
            <p:cNvSpPr>
              <a:spLocks noChangeArrowheads="1"/>
            </p:cNvSpPr>
            <p:nvPr/>
          </p:nvSpPr>
          <p:spPr bwMode="gray">
            <a:xfrm rot="3419336">
              <a:off x="1257" y="2662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006699"/>
                </a:gs>
                <a:gs pos="100000">
                  <a:srgbClr val="0066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99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17" name="Text Box 15">
              <a:extLst>
                <a:ext uri="{FF2B5EF4-FFF2-40B4-BE49-F238E27FC236}">
                  <a16:creationId xmlns:a16="http://schemas.microsoft.com/office/drawing/2014/main" id="{E2681592-3054-44B2-AF30-2A47084696D4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1799" y="2699"/>
              <a:ext cx="2630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de-DE" sz="24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volini" panose="03000502040302020204" pitchFamily="66" charset="0"/>
                  <a:cs typeface="Cavolini" panose="03000502040302020204" pitchFamily="66" charset="0"/>
                </a:rPr>
                <a:t>Lerne</a:t>
              </a:r>
              <a:r>
                <a:rPr lang="en-US" sz="24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volini" panose="03000502040302020204" pitchFamily="66" charset="0"/>
                  <a:cs typeface="Cavolini" panose="03000502040302020204" pitchFamily="66" charset="0"/>
                </a:rPr>
                <a:t>n</a:t>
              </a:r>
              <a:r>
                <a:rPr lang="de-DE" sz="24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volini" panose="03000502040302020204" pitchFamily="66" charset="0"/>
                  <a:cs typeface="Cavolini" panose="03000502040302020204" pitchFamily="66" charset="0"/>
                </a:rPr>
                <a:t> den Merkspruch</a:t>
              </a:r>
              <a:endParaRPr lang="en-US" sz="2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8" name="Text Box 16">
              <a:extLst>
                <a:ext uri="{FF2B5EF4-FFF2-40B4-BE49-F238E27FC236}">
                  <a16:creationId xmlns:a16="http://schemas.microsoft.com/office/drawing/2014/main" id="{18EEEA11-46F5-45DD-B802-5F7D899F5F75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1296" y="265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 dirty="0">
                  <a:solidFill>
                    <a:srgbClr val="FFFFFF"/>
                  </a:solidFill>
                </a:rPr>
                <a:t>2</a:t>
              </a:r>
            </a:p>
          </p:txBody>
        </p:sp>
      </p:grpSp>
      <p:grpSp>
        <p:nvGrpSpPr>
          <p:cNvPr id="19" name="Group 17">
            <a:extLst>
              <a:ext uri="{FF2B5EF4-FFF2-40B4-BE49-F238E27FC236}">
                <a16:creationId xmlns:a16="http://schemas.microsoft.com/office/drawing/2014/main" id="{937783AE-F7AD-4EBD-9EC8-4D4EACE7769A}"/>
              </a:ext>
            </a:extLst>
          </p:cNvPr>
          <p:cNvGrpSpPr>
            <a:grpSpLocks/>
          </p:cNvGrpSpPr>
          <p:nvPr/>
        </p:nvGrpSpPr>
        <p:grpSpPr bwMode="auto">
          <a:xfrm>
            <a:off x="3541776" y="3533342"/>
            <a:ext cx="6064251" cy="555625"/>
            <a:chOff x="1248" y="3230"/>
            <a:chExt cx="3820" cy="350"/>
          </a:xfrm>
        </p:grpSpPr>
        <p:sp>
          <p:nvSpPr>
            <p:cNvPr id="20" name="Line 18">
              <a:extLst>
                <a:ext uri="{FF2B5EF4-FFF2-40B4-BE49-F238E27FC236}">
                  <a16:creationId xmlns:a16="http://schemas.microsoft.com/office/drawing/2014/main" id="{0CD8CC98-CD84-426E-9177-7E07566A5DFC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1441" y="3579"/>
              <a:ext cx="3023" cy="1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Rectangle 19">
              <a:extLst>
                <a:ext uri="{FF2B5EF4-FFF2-40B4-BE49-F238E27FC236}">
                  <a16:creationId xmlns:a16="http://schemas.microsoft.com/office/drawing/2014/main" id="{E03CE365-1B8F-40E0-9C65-290B76BF94D5}"/>
                </a:ext>
              </a:extLst>
            </p:cNvPr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9933"/>
                </a:gs>
                <a:gs pos="100000">
                  <a:srgbClr val="FF99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33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22" name="Text Box 20">
              <a:extLst>
                <a:ext uri="{FF2B5EF4-FFF2-40B4-BE49-F238E27FC236}">
                  <a16:creationId xmlns:a16="http://schemas.microsoft.com/office/drawing/2014/main" id="{207BE71B-E99E-4A88-9306-8783D7AC6FD1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1775" y="3288"/>
              <a:ext cx="3293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sz="2400" dirty="0" err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volini" panose="03000502040302020204" pitchFamily="66" charset="0"/>
                  <a:cs typeface="Cavolini" panose="03000502040302020204" pitchFamily="66" charset="0"/>
                </a:rPr>
                <a:t>Wiederholen</a:t>
              </a:r>
              <a:r>
                <a:rPr lang="en-US" sz="24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volini" panose="03000502040302020204" pitchFamily="66" charset="0"/>
                  <a:cs typeface="Cavolini" panose="03000502040302020204" pitchFamily="66" charset="0"/>
                </a:rPr>
                <a:t> Artikel </a:t>
              </a:r>
              <a:r>
                <a:rPr lang="en-US" sz="2400" dirty="0" err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volini" panose="03000502040302020204" pitchFamily="66" charset="0"/>
                  <a:cs typeface="Cavolini" panose="03000502040302020204" pitchFamily="66" charset="0"/>
                </a:rPr>
                <a:t>im</a:t>
              </a:r>
              <a:r>
                <a:rPr lang="en-US" sz="24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volini" panose="03000502040302020204" pitchFamily="66" charset="0"/>
                  <a:cs typeface="Cavolini" panose="03000502040302020204" pitchFamily="66" charset="0"/>
                </a:rPr>
                <a:t> </a:t>
              </a:r>
              <a:r>
                <a:rPr lang="en-US" sz="2400" dirty="0" err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volini" panose="03000502040302020204" pitchFamily="66" charset="0"/>
                  <a:cs typeface="Cavolini" panose="03000502040302020204" pitchFamily="66" charset="0"/>
                </a:rPr>
                <a:t>Dativ</a:t>
              </a:r>
              <a:r>
                <a:rPr lang="en-US" sz="24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volini" panose="03000502040302020204" pitchFamily="66" charset="0"/>
                  <a:cs typeface="Cavolini" panose="03000502040302020204" pitchFamily="66" charset="0"/>
                </a:rPr>
                <a:t>.</a:t>
              </a:r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23" name="Text Box 21">
              <a:extLst>
                <a:ext uri="{FF2B5EF4-FFF2-40B4-BE49-F238E27FC236}">
                  <a16:creationId xmlns:a16="http://schemas.microsoft.com/office/drawing/2014/main" id="{2D53F3E7-D60A-4568-B428-A69F3CA9647F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1296" y="324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</a:rPr>
                <a:t>3</a:t>
              </a:r>
            </a:p>
          </p:txBody>
        </p:sp>
      </p:grpSp>
      <p:grpSp>
        <p:nvGrpSpPr>
          <p:cNvPr id="24" name="Group 22">
            <a:extLst>
              <a:ext uri="{FF2B5EF4-FFF2-40B4-BE49-F238E27FC236}">
                <a16:creationId xmlns:a16="http://schemas.microsoft.com/office/drawing/2014/main" id="{FB8BE121-E842-4F44-8C8A-FE73F2057C67}"/>
              </a:ext>
            </a:extLst>
          </p:cNvPr>
          <p:cNvGrpSpPr>
            <a:grpSpLocks/>
          </p:cNvGrpSpPr>
          <p:nvPr/>
        </p:nvGrpSpPr>
        <p:grpSpPr bwMode="auto">
          <a:xfrm>
            <a:off x="3541776" y="5231967"/>
            <a:ext cx="5105400" cy="555625"/>
            <a:chOff x="1248" y="3230"/>
            <a:chExt cx="3216" cy="350"/>
          </a:xfrm>
        </p:grpSpPr>
        <p:sp>
          <p:nvSpPr>
            <p:cNvPr id="25" name="Line 23">
              <a:extLst>
                <a:ext uri="{FF2B5EF4-FFF2-40B4-BE49-F238E27FC236}">
                  <a16:creationId xmlns:a16="http://schemas.microsoft.com/office/drawing/2014/main" id="{46D426D8-7E8B-4FCC-AAC1-F115E5A07684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1440" y="35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Rectangle 24">
              <a:extLst>
                <a:ext uri="{FF2B5EF4-FFF2-40B4-BE49-F238E27FC236}">
                  <a16:creationId xmlns:a16="http://schemas.microsoft.com/office/drawing/2014/main" id="{504DE4C2-8F55-497A-A61C-ED7495890957}"/>
                </a:ext>
              </a:extLst>
            </p:cNvPr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0099"/>
                </a:gs>
                <a:gs pos="100000">
                  <a:srgbClr val="9900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0099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27" name="Text Box 25">
              <a:extLst>
                <a:ext uri="{FF2B5EF4-FFF2-40B4-BE49-F238E27FC236}">
                  <a16:creationId xmlns:a16="http://schemas.microsoft.com/office/drawing/2014/main" id="{F034EF1A-0F97-4DB3-BF05-32FE229EFE93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1843" y="3272"/>
              <a:ext cx="1055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de-DE" sz="24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volini" panose="03000502040302020204" pitchFamily="66" charset="0"/>
                  <a:cs typeface="Cavolini" panose="03000502040302020204" pitchFamily="66" charset="0"/>
                </a:rPr>
                <a:t>Übungen</a:t>
              </a:r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28" name="Text Box 26">
              <a:extLst>
                <a:ext uri="{FF2B5EF4-FFF2-40B4-BE49-F238E27FC236}">
                  <a16:creationId xmlns:a16="http://schemas.microsoft.com/office/drawing/2014/main" id="{667F93E5-B51A-44F7-B2FD-235870EEA559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1296" y="324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</a:rPr>
                <a:t>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012217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9">
            <a:extLst>
              <a:ext uri="{FF2B5EF4-FFF2-40B4-BE49-F238E27FC236}">
                <a16:creationId xmlns:a16="http://schemas.microsoft.com/office/drawing/2014/main" id="{D7EBF4AA-2FD3-46AF-A6FA-186D37C1CA21}"/>
              </a:ext>
            </a:extLst>
          </p:cNvPr>
          <p:cNvSpPr>
            <a:spLocks noChangeArrowheads="1"/>
          </p:cNvSpPr>
          <p:nvPr/>
        </p:nvSpPr>
        <p:spPr bwMode="gray">
          <a:xfrm rot="3180427">
            <a:off x="1512131" y="319950"/>
            <a:ext cx="791976" cy="781499"/>
          </a:xfrm>
          <a:prstGeom prst="rect">
            <a:avLst/>
          </a:prstGeom>
          <a:gradFill rotWithShape="1">
            <a:gsLst>
              <a:gs pos="0">
                <a:srgbClr val="99CC00"/>
              </a:gs>
              <a:gs pos="100000">
                <a:srgbClr val="99CC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99CC00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anchor="ctr">
            <a:flatTx/>
          </a:bodyPr>
          <a:lstStyle/>
          <a:p>
            <a:pPr algn="ctr"/>
            <a:endParaRPr lang="en-US" sz="2800" b="1" dirty="0">
              <a:solidFill>
                <a:schemeClr val="bg1"/>
              </a:solidFill>
              <a:latin typeface="Cavolini" panose="03000502040302020204" pitchFamily="66" charset="0"/>
              <a:cs typeface="Cavolini" panose="03000502040302020204" pitchFamily="66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F5EC1B3-7C91-4392-9C22-75AA7079E6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3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908119" y="3391314"/>
            <a:ext cx="7792178" cy="13585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00449F-C522-48D7-B975-621C31767C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6522" y="296274"/>
            <a:ext cx="10767197" cy="1325563"/>
          </a:xfrm>
        </p:spPr>
        <p:txBody>
          <a:bodyPr/>
          <a:lstStyle/>
          <a:p>
            <a:r>
              <a:rPr lang="de-DE" sz="3200" b="1" dirty="0">
                <a:solidFill>
                  <a:schemeClr val="bg1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1.  </a:t>
            </a:r>
            <a:r>
              <a:rPr lang="ru-RU" sz="3200" b="1" dirty="0">
                <a:solidFill>
                  <a:schemeClr val="bg1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    </a:t>
            </a:r>
            <a:r>
              <a:rPr lang="de-DE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volini" panose="03000502040302020204" pitchFamily="66" charset="0"/>
                <a:cs typeface="Cavolini" panose="03000502040302020204" pitchFamily="66" charset="0"/>
              </a:rPr>
              <a:t>Präpositionen mit Dativ</a:t>
            </a:r>
            <a:br>
              <a:rPr lang="de-DE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volini" panose="03000502040302020204" pitchFamily="66" charset="0"/>
                <a:cs typeface="Cavolini" panose="03000502040302020204" pitchFamily="66" charset="0"/>
              </a:rPr>
            </a:br>
            <a:r>
              <a:rPr lang="de-DE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volini" panose="03000502040302020204" pitchFamily="66" charset="0"/>
                <a:cs typeface="Cavolini" panose="03000502040302020204" pitchFamily="66" charset="0"/>
              </a:rPr>
              <a:t>                </a:t>
            </a:r>
            <a: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volini" panose="03000502040302020204" pitchFamily="66" charset="0"/>
                <a:cs typeface="Cavolini" panose="03000502040302020204" pitchFamily="66" charset="0"/>
              </a:rPr>
              <a:t>Значение и примеры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volini" panose="03000502040302020204" pitchFamily="66" charset="0"/>
              <a:cs typeface="Cavolini" panose="03000502040302020204" pitchFamily="66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427A40B-EA7D-40EF-A6DB-46A61535C27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3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908119" y="1758811"/>
            <a:ext cx="9420317" cy="13585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4C54BC4-5F63-4232-BFB3-448099BDF1C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3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908119" y="5023817"/>
            <a:ext cx="9617959" cy="13585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03363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41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85AEB0D8-496E-46C9-A663-F319E57A9F2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3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97281" y="80094"/>
            <a:ext cx="10979133" cy="17062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A472579-6AFF-42A3-90F9-C77EC0549BE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3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97281" y="1991818"/>
            <a:ext cx="11179786" cy="11396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14E42DC-4D2E-40AA-99F7-8C49480545E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3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97281" y="3429000"/>
            <a:ext cx="11243214" cy="13585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A55EDED-3CB5-4104-8B80-126FFA9DD72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harpenSoften amount="3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97281" y="5085171"/>
            <a:ext cx="10313410" cy="1562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38349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4">
            <a:extLst>
              <a:ext uri="{FF2B5EF4-FFF2-40B4-BE49-F238E27FC236}">
                <a16:creationId xmlns:a16="http://schemas.microsoft.com/office/drawing/2014/main" id="{58B2EF13-08F8-44B2-B311-9D287D44C94B}"/>
              </a:ext>
            </a:extLst>
          </p:cNvPr>
          <p:cNvSpPr>
            <a:spLocks noChangeArrowheads="1"/>
          </p:cNvSpPr>
          <p:nvPr/>
        </p:nvSpPr>
        <p:spPr bwMode="gray">
          <a:xfrm rot="3419336">
            <a:off x="1638953" y="148757"/>
            <a:ext cx="762741" cy="788452"/>
          </a:xfrm>
          <a:prstGeom prst="rect">
            <a:avLst/>
          </a:prstGeom>
          <a:gradFill rotWithShape="1">
            <a:gsLst>
              <a:gs pos="0">
                <a:srgbClr val="006699"/>
              </a:gs>
              <a:gs pos="100000">
                <a:srgbClr val="006699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006699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en-US" dirty="0"/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BFDEE41A-AF3C-4222-B482-DFEA3E65296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3199" t="16440" r="4296" b="11608"/>
          <a:stretch/>
        </p:blipFill>
        <p:spPr>
          <a:xfrm>
            <a:off x="2213113" y="1921565"/>
            <a:ext cx="9130748" cy="28492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EC894B0-B9EF-4C36-8683-D2301A99DED4}"/>
              </a:ext>
            </a:extLst>
          </p:cNvPr>
          <p:cNvSpPr txBox="1"/>
          <p:nvPr/>
        </p:nvSpPr>
        <p:spPr>
          <a:xfrm>
            <a:off x="1873108" y="250595"/>
            <a:ext cx="88369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>
                <a:solidFill>
                  <a:schemeClr val="bg1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2.       </a:t>
            </a:r>
            <a:r>
              <a:rPr lang="de-DE" sz="3200" dirty="0">
                <a:latin typeface="Cavolini" panose="03000502040302020204" pitchFamily="66" charset="0"/>
                <a:cs typeface="Cavolini" panose="03000502040302020204" pitchFamily="66" charset="0"/>
              </a:rPr>
              <a:t>Lerne den Merkspruch</a:t>
            </a:r>
            <a:endParaRPr lang="ru-RU" sz="2800" dirty="0">
              <a:latin typeface="Cavolini" panose="03000502040302020204" pitchFamily="66" charset="0"/>
              <a:cs typeface="Cavolini" panose="0300050204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7390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9">
            <a:extLst>
              <a:ext uri="{FF2B5EF4-FFF2-40B4-BE49-F238E27FC236}">
                <a16:creationId xmlns:a16="http://schemas.microsoft.com/office/drawing/2014/main" id="{18E84246-4645-4CF9-A5FD-4AEB8BCF5457}"/>
              </a:ext>
            </a:extLst>
          </p:cNvPr>
          <p:cNvSpPr>
            <a:spLocks noChangeArrowheads="1"/>
          </p:cNvSpPr>
          <p:nvPr/>
        </p:nvSpPr>
        <p:spPr bwMode="gray">
          <a:xfrm rot="3419336">
            <a:off x="1616391" y="273195"/>
            <a:ext cx="716367" cy="767254"/>
          </a:xfrm>
          <a:prstGeom prst="rect">
            <a:avLst/>
          </a:prstGeom>
          <a:gradFill rotWithShape="1">
            <a:gsLst>
              <a:gs pos="0">
                <a:srgbClr val="FF9933"/>
              </a:gs>
              <a:gs pos="100000">
                <a:srgbClr val="FF9933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FF9933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E3A8E58-2704-4778-84A6-8C6F198038D0}"/>
              </a:ext>
            </a:extLst>
          </p:cNvPr>
          <p:cNvSpPr txBox="1"/>
          <p:nvPr/>
        </p:nvSpPr>
        <p:spPr>
          <a:xfrm>
            <a:off x="1842050" y="374588"/>
            <a:ext cx="88922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3.      </a:t>
            </a:r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volini" panose="03000502040302020204" pitchFamily="66" charset="0"/>
                <a:cs typeface="Cavolini" panose="03000502040302020204" pitchFamily="66" charset="0"/>
              </a:rPr>
              <a:t>Wiederholung. Artikel </a:t>
            </a:r>
            <a:r>
              <a:rPr lang="en-US" sz="32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volini" panose="03000502040302020204" pitchFamily="66" charset="0"/>
                <a:cs typeface="Cavolini" panose="03000502040302020204" pitchFamily="66" charset="0"/>
              </a:rPr>
              <a:t>im</a:t>
            </a:r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volini" panose="03000502040302020204" pitchFamily="66" charset="0"/>
                <a:cs typeface="Cavolini" panose="03000502040302020204" pitchFamily="66" charset="0"/>
              </a:rPr>
              <a:t> </a:t>
            </a:r>
            <a:r>
              <a:rPr lang="en-US" sz="32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volini" panose="03000502040302020204" pitchFamily="66" charset="0"/>
                <a:cs typeface="Cavolini" panose="03000502040302020204" pitchFamily="66" charset="0"/>
              </a:rPr>
              <a:t>Dativ</a:t>
            </a:r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volini" panose="03000502040302020204" pitchFamily="66" charset="0"/>
                <a:cs typeface="Cavolini" panose="03000502040302020204" pitchFamily="66" charset="0"/>
              </a:rPr>
              <a:t>.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volini" panose="03000502040302020204" pitchFamily="66" charset="0"/>
              <a:cs typeface="Cavolini" panose="03000502040302020204" pitchFamily="66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FEA5602-AC0D-4C64-A1AA-3DA1D6AB4EDA}"/>
              </a:ext>
            </a:extLst>
          </p:cNvPr>
          <p:cNvSpPr txBox="1"/>
          <p:nvPr/>
        </p:nvSpPr>
        <p:spPr>
          <a:xfrm>
            <a:off x="1974574" y="1510748"/>
            <a:ext cx="353833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volini" panose="03000502040302020204" pitchFamily="66" charset="0"/>
                <a:cs typeface="Cavolini" panose="03000502040302020204" pitchFamily="66" charset="0"/>
              </a:rPr>
              <a:t>der</a:t>
            </a:r>
            <a:r>
              <a:rPr lang="ru-RU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volini" panose="03000502040302020204" pitchFamily="66" charset="0"/>
                <a:cs typeface="Cavolini" panose="03000502040302020204" pitchFamily="66" charset="0"/>
              </a:rPr>
              <a:t>/</a:t>
            </a:r>
            <a:r>
              <a:rPr lang="en-U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volini" panose="03000502040302020204" pitchFamily="66" charset="0"/>
                <a:cs typeface="Cavolini" panose="03000502040302020204" pitchFamily="66" charset="0"/>
              </a:rPr>
              <a:t>das</a:t>
            </a:r>
            <a:endParaRPr lang="ru-RU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volini" panose="03000502040302020204" pitchFamily="66" charset="0"/>
              <a:cs typeface="Cavolini" panose="03000502040302020204" pitchFamily="66" charset="0"/>
            </a:endParaRPr>
          </a:p>
        </p:txBody>
      </p:sp>
      <p:pic>
        <p:nvPicPr>
          <p:cNvPr id="9" name="Рисунок 8" descr="Линия со стрелкой: прямо">
            <a:extLst>
              <a:ext uri="{FF2B5EF4-FFF2-40B4-BE49-F238E27FC236}">
                <a16:creationId xmlns:a16="http://schemas.microsoft.com/office/drawing/2014/main" id="{AED6FA7F-710C-4B1F-B42A-01EE61AA72D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0800000">
            <a:off x="5708373" y="1438796"/>
            <a:ext cx="1159566" cy="115956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C2192DD-94BC-4D78-B631-44D135CA17C3}"/>
              </a:ext>
            </a:extLst>
          </p:cNvPr>
          <p:cNvSpPr txBox="1"/>
          <p:nvPr/>
        </p:nvSpPr>
        <p:spPr>
          <a:xfrm>
            <a:off x="7328452" y="1510748"/>
            <a:ext cx="202758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volini" panose="03000502040302020204" pitchFamily="66" charset="0"/>
                <a:cs typeface="Cavolini" panose="03000502040302020204" pitchFamily="66" charset="0"/>
              </a:rPr>
              <a:t>d</a:t>
            </a:r>
            <a:r>
              <a:rPr lang="en-US" sz="6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volini" panose="03000502040302020204" pitchFamily="66" charset="0"/>
                <a:cs typeface="Cavolini" panose="03000502040302020204" pitchFamily="66" charset="0"/>
              </a:rPr>
              <a:t>em</a:t>
            </a:r>
            <a:endParaRPr lang="ru-RU" sz="6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volini" panose="03000502040302020204" pitchFamily="66" charset="0"/>
              <a:cs typeface="Cavolini" panose="03000502040302020204" pitchFamily="66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C63E701-1F4B-48C6-9A9B-D595FE5366D9}"/>
              </a:ext>
            </a:extLst>
          </p:cNvPr>
          <p:cNvSpPr txBox="1"/>
          <p:nvPr/>
        </p:nvSpPr>
        <p:spPr>
          <a:xfrm>
            <a:off x="3743739" y="3205080"/>
            <a:ext cx="170952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volini" panose="03000502040302020204" pitchFamily="66" charset="0"/>
                <a:cs typeface="Cavolini" panose="03000502040302020204" pitchFamily="66" charset="0"/>
              </a:rPr>
              <a:t>die</a:t>
            </a:r>
            <a:endParaRPr lang="ru-RU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volini" panose="03000502040302020204" pitchFamily="66" charset="0"/>
              <a:cs typeface="Cavolini" panose="03000502040302020204" pitchFamily="66" charset="0"/>
            </a:endParaRPr>
          </a:p>
        </p:txBody>
      </p:sp>
      <p:pic>
        <p:nvPicPr>
          <p:cNvPr id="12" name="Рисунок 11" descr="Линия со стрелкой: прямо">
            <a:extLst>
              <a:ext uri="{FF2B5EF4-FFF2-40B4-BE49-F238E27FC236}">
                <a16:creationId xmlns:a16="http://schemas.microsoft.com/office/drawing/2014/main" id="{55D19265-4D81-4F7C-8323-00EC4BB14F5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0800000">
            <a:off x="5708373" y="3066403"/>
            <a:ext cx="1159566" cy="115956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07D5436-FC93-490E-B831-F7A2CD37A412}"/>
              </a:ext>
            </a:extLst>
          </p:cNvPr>
          <p:cNvSpPr txBox="1"/>
          <p:nvPr/>
        </p:nvSpPr>
        <p:spPr>
          <a:xfrm>
            <a:off x="7480851" y="4607198"/>
            <a:ext cx="325341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volini" panose="03000502040302020204" pitchFamily="66" charset="0"/>
                <a:cs typeface="Cavolini" panose="03000502040302020204" pitchFamily="66" charset="0"/>
              </a:rPr>
              <a:t>d</a:t>
            </a:r>
            <a:r>
              <a:rPr lang="en-US" sz="6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volini" panose="03000502040302020204" pitchFamily="66" charset="0"/>
                <a:cs typeface="Cavolini" panose="03000502040302020204" pitchFamily="66" charset="0"/>
              </a:rPr>
              <a:t>en  -n </a:t>
            </a:r>
            <a:endParaRPr lang="ru-RU" sz="6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volini" panose="03000502040302020204" pitchFamily="66" charset="0"/>
              <a:cs typeface="Cavolini" panose="03000502040302020204" pitchFamily="66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5400013-EDC6-4613-9A9C-4C191789CDD6}"/>
              </a:ext>
            </a:extLst>
          </p:cNvPr>
          <p:cNvSpPr txBox="1"/>
          <p:nvPr/>
        </p:nvSpPr>
        <p:spPr>
          <a:xfrm>
            <a:off x="2173357" y="4672013"/>
            <a:ext cx="333954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volini" panose="03000502040302020204" pitchFamily="66" charset="0"/>
                <a:cs typeface="Cavolini" panose="03000502040302020204" pitchFamily="66" charset="0"/>
              </a:rPr>
              <a:t>die (Pl)</a:t>
            </a:r>
            <a:endParaRPr lang="ru-RU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volini" panose="03000502040302020204" pitchFamily="66" charset="0"/>
              <a:cs typeface="Cavolini" panose="03000502040302020204" pitchFamily="66" charset="0"/>
            </a:endParaRPr>
          </a:p>
        </p:txBody>
      </p:sp>
      <p:pic>
        <p:nvPicPr>
          <p:cNvPr id="15" name="Рисунок 14" descr="Линия со стрелкой: прямо">
            <a:extLst>
              <a:ext uri="{FF2B5EF4-FFF2-40B4-BE49-F238E27FC236}">
                <a16:creationId xmlns:a16="http://schemas.microsoft.com/office/drawing/2014/main" id="{372650AB-5091-45CD-BF7F-4C8CD3A7CDA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0800000">
            <a:off x="5708373" y="4600061"/>
            <a:ext cx="1159566" cy="115956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40F5F524-2875-43DC-B458-EEE1CD5D215D}"/>
              </a:ext>
            </a:extLst>
          </p:cNvPr>
          <p:cNvSpPr txBox="1"/>
          <p:nvPr/>
        </p:nvSpPr>
        <p:spPr>
          <a:xfrm>
            <a:off x="7480852" y="3290755"/>
            <a:ext cx="202758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volini" panose="03000502040302020204" pitchFamily="66" charset="0"/>
                <a:cs typeface="Cavolini" panose="03000502040302020204" pitchFamily="66" charset="0"/>
              </a:rPr>
              <a:t>d</a:t>
            </a:r>
            <a:r>
              <a:rPr lang="en-US" sz="6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volini" panose="03000502040302020204" pitchFamily="66" charset="0"/>
                <a:cs typeface="Cavolini" panose="03000502040302020204" pitchFamily="66" charset="0"/>
              </a:rPr>
              <a:t>er</a:t>
            </a:r>
            <a:endParaRPr lang="ru-RU" sz="6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volini" panose="03000502040302020204" pitchFamily="66" charset="0"/>
              <a:cs typeface="Cavolini" panose="0300050204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0856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1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2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4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6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8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9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0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2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4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6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  <p:bldP spid="11" grpId="0"/>
      <p:bldP spid="13" grpId="0"/>
      <p:bldP spid="14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>
            <a:extLst>
              <a:ext uri="{FF2B5EF4-FFF2-40B4-BE49-F238E27FC236}">
                <a16:creationId xmlns:a16="http://schemas.microsoft.com/office/drawing/2014/main" id="{32ABBA0F-4C4E-47F7-B7C7-A43F6CCBF447}"/>
              </a:ext>
            </a:extLst>
          </p:cNvPr>
          <p:cNvSpPr>
            <a:spLocks noChangeArrowheads="1"/>
          </p:cNvSpPr>
          <p:nvPr/>
        </p:nvSpPr>
        <p:spPr bwMode="gray">
          <a:xfrm rot="3419336">
            <a:off x="1382255" y="346081"/>
            <a:ext cx="684574" cy="750846"/>
          </a:xfrm>
          <a:prstGeom prst="rect">
            <a:avLst/>
          </a:prstGeom>
          <a:gradFill rotWithShape="1">
            <a:gsLst>
              <a:gs pos="0">
                <a:srgbClr val="FF7C80"/>
              </a:gs>
              <a:gs pos="100000">
                <a:srgbClr val="FF7C8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FF7C80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6ED961C-B60E-4CF3-B12B-B968510F17A6}"/>
              </a:ext>
            </a:extLst>
          </p:cNvPr>
          <p:cNvSpPr txBox="1"/>
          <p:nvPr/>
        </p:nvSpPr>
        <p:spPr>
          <a:xfrm>
            <a:off x="1194719" y="367561"/>
            <a:ext cx="98025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   </a:t>
            </a:r>
            <a:r>
              <a:rPr lang="ru-RU" sz="3200" b="1" dirty="0">
                <a:solidFill>
                  <a:schemeClr val="bg1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4.        </a:t>
            </a:r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volini" panose="03000502040302020204" pitchFamily="66" charset="0"/>
                <a:cs typeface="Cavolini" panose="03000502040302020204" pitchFamily="66" charset="0"/>
              </a:rPr>
              <a:t>Präposition</a:t>
            </a:r>
            <a: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volini" panose="03000502040302020204" pitchFamily="66" charset="0"/>
                <a:cs typeface="Cavolini" panose="03000502040302020204" pitchFamily="66" charset="0"/>
              </a:rPr>
              <a:t> +</a:t>
            </a:r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volini" panose="03000502040302020204" pitchFamily="66" charset="0"/>
                <a:cs typeface="Cavolini" panose="03000502040302020204" pitchFamily="66" charset="0"/>
              </a:rPr>
              <a:t> Artikel </a:t>
            </a:r>
            <a:r>
              <a:rPr lang="en-US" sz="32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volini" panose="03000502040302020204" pitchFamily="66" charset="0"/>
                <a:cs typeface="Cavolini" panose="03000502040302020204" pitchFamily="66" charset="0"/>
              </a:rPr>
              <a:t>im</a:t>
            </a:r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volini" panose="03000502040302020204" pitchFamily="66" charset="0"/>
                <a:cs typeface="Cavolini" panose="03000502040302020204" pitchFamily="66" charset="0"/>
              </a:rPr>
              <a:t> </a:t>
            </a:r>
            <a:r>
              <a:rPr lang="en-US" sz="32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volini" panose="03000502040302020204" pitchFamily="66" charset="0"/>
                <a:cs typeface="Cavolini" panose="03000502040302020204" pitchFamily="66" charset="0"/>
              </a:rPr>
              <a:t>Dativ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volini" panose="03000502040302020204" pitchFamily="66" charset="0"/>
              <a:cs typeface="Cavolini" panose="03000502040302020204" pitchFamily="66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D6C14E1-FF91-4B20-B282-19ED8A9848A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40000"/>
                    </a14:imgEffect>
                    <a14:imgEffect>
                      <a14:brightnessContrast bright="1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399135" y="1994141"/>
            <a:ext cx="8946765" cy="28697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2078474-E89B-40D1-AEBA-898BF53D13E8}"/>
              </a:ext>
            </a:extLst>
          </p:cNvPr>
          <p:cNvSpPr txBox="1"/>
          <p:nvPr/>
        </p:nvSpPr>
        <p:spPr>
          <a:xfrm>
            <a:off x="4426225" y="2721113"/>
            <a:ext cx="166977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err="1">
                <a:latin typeface="Cavolini" panose="03000502040302020204" pitchFamily="66" charset="0"/>
                <a:cs typeface="Cavolini" panose="03000502040302020204" pitchFamily="66" charset="0"/>
              </a:rPr>
              <a:t>bei</a:t>
            </a:r>
            <a:r>
              <a:rPr lang="en-US" sz="4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volini" panose="03000502040302020204" pitchFamily="66" charset="0"/>
                <a:cs typeface="Cavolini" panose="03000502040302020204" pitchFamily="66" charset="0"/>
              </a:rPr>
              <a:t>m</a:t>
            </a:r>
            <a:endParaRPr lang="ru-RU" sz="4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volini" panose="03000502040302020204" pitchFamily="66" charset="0"/>
              <a:cs typeface="Cavolini" panose="03000502040302020204" pitchFamily="66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8189876-3589-46C6-889C-BB37FC7C5D0F}"/>
              </a:ext>
            </a:extLst>
          </p:cNvPr>
          <p:cNvSpPr txBox="1"/>
          <p:nvPr/>
        </p:nvSpPr>
        <p:spPr>
          <a:xfrm>
            <a:off x="4611757" y="3429000"/>
            <a:ext cx="166977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volini" panose="03000502040302020204" pitchFamily="66" charset="0"/>
                <a:cs typeface="Cavolini" panose="03000502040302020204" pitchFamily="66" charset="0"/>
              </a:rPr>
              <a:t>vo</a:t>
            </a:r>
            <a:r>
              <a:rPr lang="en-US" sz="4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volini" panose="03000502040302020204" pitchFamily="66" charset="0"/>
                <a:cs typeface="Cavolini" panose="03000502040302020204" pitchFamily="66" charset="0"/>
              </a:rPr>
              <a:t>m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volini" panose="03000502040302020204" pitchFamily="66" charset="0"/>
              <a:cs typeface="Cavolini" panose="0300050204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5843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24">
            <a:extLst>
              <a:ext uri="{FF2B5EF4-FFF2-40B4-BE49-F238E27FC236}">
                <a16:creationId xmlns:a16="http://schemas.microsoft.com/office/drawing/2014/main" id="{76B6676E-BE98-40CB-80D0-DB4ED1709D1A}"/>
              </a:ext>
            </a:extLst>
          </p:cNvPr>
          <p:cNvSpPr>
            <a:spLocks noChangeArrowheads="1"/>
          </p:cNvSpPr>
          <p:nvPr/>
        </p:nvSpPr>
        <p:spPr bwMode="gray">
          <a:xfrm rot="3419336">
            <a:off x="1874888" y="260011"/>
            <a:ext cx="621604" cy="689363"/>
          </a:xfrm>
          <a:prstGeom prst="rect">
            <a:avLst/>
          </a:prstGeom>
          <a:gradFill rotWithShape="1">
            <a:gsLst>
              <a:gs pos="0">
                <a:srgbClr val="990099"/>
              </a:gs>
              <a:gs pos="100000">
                <a:srgbClr val="990099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990099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en-US"/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3A1BA8D6-2392-4335-8678-CA3A6195C3F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3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1419063"/>
            <a:ext cx="12192000" cy="2431598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73F2593-B8B1-4612-8959-BDBE4E9768B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3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46124" y="4411321"/>
            <a:ext cx="11899752" cy="2145608"/>
          </a:xfrm>
          <a:prstGeom prst="rect">
            <a:avLst/>
          </a:prstGeom>
          <a:blipFill>
            <a:blip r:embed="rId8"/>
            <a:stretch>
              <a:fillRect/>
            </a:stretch>
          </a:blipFill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E1833C2-FB0C-4ABB-864B-0D7E0666159D}"/>
              </a:ext>
            </a:extLst>
          </p:cNvPr>
          <p:cNvSpPr txBox="1"/>
          <p:nvPr/>
        </p:nvSpPr>
        <p:spPr>
          <a:xfrm>
            <a:off x="2199861" y="1950594"/>
            <a:ext cx="8883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>
                <a:solidFill>
                  <a:srgbClr val="C00000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mit</a:t>
            </a:r>
            <a:endParaRPr lang="ru-RU" sz="2800" b="1" dirty="0">
              <a:solidFill>
                <a:srgbClr val="C00000"/>
              </a:solidFill>
              <a:latin typeface="Cavolini" panose="03000502040302020204" pitchFamily="66" charset="0"/>
              <a:cs typeface="Cavolini" panose="03000502040302020204" pitchFamily="66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A6C5C7D-A921-41DE-A177-3AD010887D9A}"/>
              </a:ext>
            </a:extLst>
          </p:cNvPr>
          <p:cNvSpPr txBox="1"/>
          <p:nvPr/>
        </p:nvSpPr>
        <p:spPr>
          <a:xfrm>
            <a:off x="8348121" y="1950594"/>
            <a:ext cx="8579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>
                <a:solidFill>
                  <a:srgbClr val="C00000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mit</a:t>
            </a:r>
            <a:endParaRPr lang="ru-RU" sz="2800" b="1" dirty="0">
              <a:solidFill>
                <a:srgbClr val="C00000"/>
              </a:solidFill>
              <a:latin typeface="Cavolini" panose="03000502040302020204" pitchFamily="66" charset="0"/>
              <a:cs typeface="Cavolini" panose="03000502040302020204" pitchFamily="66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3B8B005-4A37-44A9-B365-64DB0465AC50}"/>
              </a:ext>
            </a:extLst>
          </p:cNvPr>
          <p:cNvSpPr txBox="1"/>
          <p:nvPr/>
        </p:nvSpPr>
        <p:spPr>
          <a:xfrm>
            <a:off x="6838121" y="2587938"/>
            <a:ext cx="8579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>
                <a:solidFill>
                  <a:srgbClr val="C00000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mit</a:t>
            </a:r>
            <a:endParaRPr lang="ru-RU" sz="2800" b="1" dirty="0">
              <a:solidFill>
                <a:srgbClr val="C00000"/>
              </a:solidFill>
              <a:latin typeface="Cavolini" panose="03000502040302020204" pitchFamily="66" charset="0"/>
              <a:cs typeface="Cavolini" panose="03000502040302020204" pitchFamily="66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BAE0AFE-2D68-4E74-A1D1-674A1B664D47}"/>
              </a:ext>
            </a:extLst>
          </p:cNvPr>
          <p:cNvSpPr txBox="1"/>
          <p:nvPr/>
        </p:nvSpPr>
        <p:spPr>
          <a:xfrm>
            <a:off x="2978677" y="3111158"/>
            <a:ext cx="7473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>
                <a:solidFill>
                  <a:srgbClr val="C00000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bei</a:t>
            </a:r>
            <a:endParaRPr lang="ru-RU" sz="2800" b="1" dirty="0">
              <a:solidFill>
                <a:srgbClr val="C00000"/>
              </a:solidFill>
              <a:latin typeface="Cavolini" panose="03000502040302020204" pitchFamily="66" charset="0"/>
              <a:cs typeface="Cavolini" panose="03000502040302020204" pitchFamily="66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03369A9-89B2-46FC-A637-3EB031391254}"/>
              </a:ext>
            </a:extLst>
          </p:cNvPr>
          <p:cNvSpPr txBox="1"/>
          <p:nvPr/>
        </p:nvSpPr>
        <p:spPr>
          <a:xfrm>
            <a:off x="2356974" y="4977272"/>
            <a:ext cx="9829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>
                <a:solidFill>
                  <a:srgbClr val="C00000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nach</a:t>
            </a:r>
            <a:endParaRPr lang="ru-RU" sz="2400" b="1" dirty="0">
              <a:solidFill>
                <a:srgbClr val="C00000"/>
              </a:solidFill>
              <a:latin typeface="Cavolini" panose="03000502040302020204" pitchFamily="66" charset="0"/>
              <a:cs typeface="Cavolini" panose="03000502040302020204" pitchFamily="66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1008E17-2E99-4E50-AAD4-F8F79CE3D8DC}"/>
              </a:ext>
            </a:extLst>
          </p:cNvPr>
          <p:cNvSpPr txBox="1"/>
          <p:nvPr/>
        </p:nvSpPr>
        <p:spPr>
          <a:xfrm>
            <a:off x="1511510" y="5496979"/>
            <a:ext cx="9829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>
                <a:solidFill>
                  <a:srgbClr val="C00000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nach</a:t>
            </a:r>
            <a:endParaRPr lang="ru-RU" sz="2400" b="1" dirty="0">
              <a:solidFill>
                <a:srgbClr val="C00000"/>
              </a:solidFill>
              <a:latin typeface="Cavolini" panose="03000502040302020204" pitchFamily="66" charset="0"/>
              <a:cs typeface="Cavolini" panose="03000502040302020204" pitchFamily="66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A8237E9-89BB-4C91-89F5-3724C7CC187C}"/>
              </a:ext>
            </a:extLst>
          </p:cNvPr>
          <p:cNvSpPr txBox="1"/>
          <p:nvPr/>
        </p:nvSpPr>
        <p:spPr>
          <a:xfrm>
            <a:off x="9298813" y="5972166"/>
            <a:ext cx="9829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>
                <a:solidFill>
                  <a:srgbClr val="C00000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nach</a:t>
            </a:r>
            <a:endParaRPr lang="ru-RU" sz="2400" b="1" dirty="0">
              <a:solidFill>
                <a:srgbClr val="C00000"/>
              </a:solidFill>
              <a:latin typeface="Cavolini" panose="03000502040302020204" pitchFamily="66" charset="0"/>
              <a:cs typeface="Cavolini" panose="03000502040302020204" pitchFamily="66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A79A93A-1E85-4600-9BE5-7EEA394A9337}"/>
              </a:ext>
            </a:extLst>
          </p:cNvPr>
          <p:cNvSpPr txBox="1"/>
          <p:nvPr/>
        </p:nvSpPr>
        <p:spPr>
          <a:xfrm>
            <a:off x="5710317" y="5499254"/>
            <a:ext cx="7713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>
                <a:solidFill>
                  <a:srgbClr val="C00000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zum</a:t>
            </a:r>
            <a:endParaRPr lang="ru-RU" sz="2000" b="1" dirty="0">
              <a:solidFill>
                <a:srgbClr val="C00000"/>
              </a:solidFill>
              <a:latin typeface="Cavolini" panose="03000502040302020204" pitchFamily="66" charset="0"/>
              <a:cs typeface="Cavolini" panose="03000502040302020204" pitchFamily="66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750C371-6AB1-4651-A854-712B74B5ABAC}"/>
              </a:ext>
            </a:extLst>
          </p:cNvPr>
          <p:cNvSpPr txBox="1"/>
          <p:nvPr/>
        </p:nvSpPr>
        <p:spPr>
          <a:xfrm>
            <a:off x="3818762" y="6009363"/>
            <a:ext cx="7713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>
                <a:solidFill>
                  <a:srgbClr val="C00000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zum</a:t>
            </a:r>
            <a:endParaRPr lang="ru-RU" sz="2000" b="1" dirty="0">
              <a:solidFill>
                <a:srgbClr val="C00000"/>
              </a:solidFill>
              <a:latin typeface="Cavolini" panose="03000502040302020204" pitchFamily="66" charset="0"/>
              <a:cs typeface="Cavolini" panose="03000502040302020204" pitchFamily="66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CFB5D7F-603A-479B-918E-E1E465A625F9}"/>
              </a:ext>
            </a:extLst>
          </p:cNvPr>
          <p:cNvSpPr txBox="1"/>
          <p:nvPr/>
        </p:nvSpPr>
        <p:spPr>
          <a:xfrm>
            <a:off x="1961483" y="312305"/>
            <a:ext cx="74976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>
                <a:solidFill>
                  <a:schemeClr val="bg1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5.           </a:t>
            </a:r>
            <a:r>
              <a:rPr lang="de-DE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volini" panose="03000502040302020204" pitchFamily="66" charset="0"/>
                <a:cs typeface="Cavolini" panose="03000502040302020204" pitchFamily="66" charset="0"/>
              </a:rPr>
              <a:t>Übungen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volini" panose="03000502040302020204" pitchFamily="66" charset="0"/>
              <a:cs typeface="Cavolini" panose="0300050204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7773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9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0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2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3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4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6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7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8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0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2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4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5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6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8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9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0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1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2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7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3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4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6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7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8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9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0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5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6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1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2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4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5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6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7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8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1C60F7A2-D5C3-4A73-832B-4F26FA6B937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40000"/>
                    </a14:imgEffect>
                    <a14:imgEffect>
                      <a14:brightnessContrast bright="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15558" y="331305"/>
            <a:ext cx="11364807" cy="4717773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5AE000D-9C2F-4B6C-97F0-75F563B6C7F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173493" y="5477630"/>
            <a:ext cx="5374159" cy="104906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51CAAA1-4DCF-48FC-BBDB-D7F2DF612F4D}"/>
              </a:ext>
            </a:extLst>
          </p:cNvPr>
          <p:cNvSpPr txBox="1"/>
          <p:nvPr/>
        </p:nvSpPr>
        <p:spPr>
          <a:xfrm>
            <a:off x="2579065" y="2133600"/>
            <a:ext cx="6880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eim</a:t>
            </a:r>
            <a:endParaRPr lang="ru-RU" sz="2000" b="1" dirty="0">
              <a:solidFill>
                <a:schemeClr val="tx1">
                  <a:lumMod val="75000"/>
                  <a:lumOff val="25000"/>
                </a:schemeClr>
              </a:solidFill>
              <a:latin typeface="Cavolini" panose="03000502040302020204" pitchFamily="66" charset="0"/>
              <a:cs typeface="Cavolini" panose="03000502040302020204" pitchFamily="66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8388CB0-9933-4A27-9988-89E747B2D586}"/>
              </a:ext>
            </a:extLst>
          </p:cNvPr>
          <p:cNvSpPr txBox="1"/>
          <p:nvPr/>
        </p:nvSpPr>
        <p:spPr>
          <a:xfrm>
            <a:off x="3060148" y="2690191"/>
            <a:ext cx="6110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om</a:t>
            </a:r>
            <a:endParaRPr lang="ru-RU" sz="2000" b="1" dirty="0">
              <a:solidFill>
                <a:schemeClr val="tx1">
                  <a:lumMod val="75000"/>
                  <a:lumOff val="25000"/>
                </a:schemeClr>
              </a:solidFill>
              <a:latin typeface="Cavolini" panose="03000502040302020204" pitchFamily="66" charset="0"/>
              <a:cs typeface="Cavolini" panose="03000502040302020204" pitchFamily="66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490D860-0CBC-429F-9781-11A244646703}"/>
              </a:ext>
            </a:extLst>
          </p:cNvPr>
          <p:cNvSpPr txBox="1"/>
          <p:nvPr/>
        </p:nvSpPr>
        <p:spPr>
          <a:xfrm>
            <a:off x="2719907" y="4028661"/>
            <a:ext cx="6254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um</a:t>
            </a:r>
            <a:endParaRPr lang="ru-RU" sz="2000" b="1" dirty="0">
              <a:solidFill>
                <a:schemeClr val="tx1">
                  <a:lumMod val="75000"/>
                  <a:lumOff val="25000"/>
                </a:schemeClr>
              </a:solidFill>
              <a:latin typeface="Cavolini" panose="03000502040302020204" pitchFamily="66" charset="0"/>
              <a:cs typeface="Cavolini" panose="03000502040302020204" pitchFamily="66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6047B41-2E41-4238-9484-713FDFFF784C}"/>
              </a:ext>
            </a:extLst>
          </p:cNvPr>
          <p:cNvSpPr txBox="1"/>
          <p:nvPr/>
        </p:nvSpPr>
        <p:spPr>
          <a:xfrm>
            <a:off x="2556767" y="4585252"/>
            <a:ext cx="6110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om</a:t>
            </a:r>
            <a:endParaRPr lang="ru-RU" sz="2000" b="1" dirty="0">
              <a:solidFill>
                <a:schemeClr val="tx1">
                  <a:lumMod val="75000"/>
                  <a:lumOff val="25000"/>
                </a:schemeClr>
              </a:solidFill>
              <a:latin typeface="Cavolini" panose="03000502040302020204" pitchFamily="66" charset="0"/>
              <a:cs typeface="Cavolini" panose="03000502040302020204" pitchFamily="66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8B94FC8-16C8-492A-ABF0-F0CBDD42BAFE}"/>
              </a:ext>
            </a:extLst>
          </p:cNvPr>
          <p:cNvSpPr txBox="1"/>
          <p:nvPr/>
        </p:nvSpPr>
        <p:spPr>
          <a:xfrm>
            <a:off x="8799444" y="1497495"/>
            <a:ext cx="4812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ur</a:t>
            </a:r>
            <a:endParaRPr lang="ru-RU" sz="2000" b="1" dirty="0">
              <a:solidFill>
                <a:schemeClr val="tx1">
                  <a:lumMod val="75000"/>
                  <a:lumOff val="25000"/>
                </a:schemeClr>
              </a:solidFill>
              <a:latin typeface="Cavolini" panose="03000502040302020204" pitchFamily="66" charset="0"/>
              <a:cs typeface="Cavolini" panose="03000502040302020204" pitchFamily="66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B79D6D4-0772-4C19-AEDD-9EC541CC0C2F}"/>
              </a:ext>
            </a:extLst>
          </p:cNvPr>
          <p:cNvSpPr txBox="1"/>
          <p:nvPr/>
        </p:nvSpPr>
        <p:spPr>
          <a:xfrm>
            <a:off x="8955577" y="1999806"/>
            <a:ext cx="9669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ei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 der</a:t>
            </a:r>
            <a:endParaRPr lang="ru-RU" sz="2000" b="1" dirty="0">
              <a:solidFill>
                <a:schemeClr val="tx1">
                  <a:lumMod val="75000"/>
                  <a:lumOff val="25000"/>
                </a:schemeClr>
              </a:solidFill>
              <a:latin typeface="Cavolini" panose="03000502040302020204" pitchFamily="66" charset="0"/>
              <a:cs typeface="Cavolini" panose="03000502040302020204" pitchFamily="66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EA5371C-A575-4B8A-997A-CAAF096C165C}"/>
              </a:ext>
            </a:extLst>
          </p:cNvPr>
          <p:cNvSpPr txBox="1"/>
          <p:nvPr/>
        </p:nvSpPr>
        <p:spPr>
          <a:xfrm>
            <a:off x="8565048" y="2622021"/>
            <a:ext cx="10839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on der</a:t>
            </a:r>
            <a:endParaRPr lang="ru-RU" sz="2000" b="1" dirty="0">
              <a:solidFill>
                <a:schemeClr val="tx1">
                  <a:lumMod val="75000"/>
                  <a:lumOff val="25000"/>
                </a:schemeClr>
              </a:solidFill>
              <a:latin typeface="Cavolini" panose="03000502040302020204" pitchFamily="66" charset="0"/>
              <a:cs typeface="Cavolini" panose="03000502040302020204" pitchFamily="66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53D8413-2A1C-4C0F-9338-0C0568E0F1B2}"/>
              </a:ext>
            </a:extLst>
          </p:cNvPr>
          <p:cNvSpPr txBox="1"/>
          <p:nvPr/>
        </p:nvSpPr>
        <p:spPr>
          <a:xfrm>
            <a:off x="9040055" y="3968071"/>
            <a:ext cx="9669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u den</a:t>
            </a:r>
            <a:endParaRPr lang="ru-RU" sz="2000" b="1" dirty="0">
              <a:solidFill>
                <a:schemeClr val="tx1">
                  <a:lumMod val="75000"/>
                  <a:lumOff val="25000"/>
                </a:schemeClr>
              </a:solidFill>
              <a:latin typeface="Cavolini" panose="03000502040302020204" pitchFamily="66" charset="0"/>
              <a:cs typeface="Cavolini" panose="03000502040302020204" pitchFamily="66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C2AFCD0-EF2A-4635-A4A5-1426D119AEEF}"/>
              </a:ext>
            </a:extLst>
          </p:cNvPr>
          <p:cNvSpPr txBox="1"/>
          <p:nvPr/>
        </p:nvSpPr>
        <p:spPr>
          <a:xfrm>
            <a:off x="9118602" y="4520529"/>
            <a:ext cx="10214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ei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 den</a:t>
            </a:r>
            <a:endParaRPr lang="ru-RU" sz="2000" b="1" dirty="0">
              <a:solidFill>
                <a:schemeClr val="tx1">
                  <a:lumMod val="75000"/>
                  <a:lumOff val="25000"/>
                </a:schemeClr>
              </a:solidFill>
              <a:latin typeface="Cavolini" panose="03000502040302020204" pitchFamily="66" charset="0"/>
              <a:cs typeface="Cavolini" panose="0300050204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3642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417</TotalTime>
  <Words>125</Words>
  <Application>Microsoft Office PowerPoint</Application>
  <PresentationFormat>Широкоэкранный</PresentationFormat>
  <Paragraphs>54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Cavolini</vt:lpstr>
      <vt:lpstr>Тема Office</vt:lpstr>
      <vt:lpstr>Präpositionen mit Dativ</vt:lpstr>
      <vt:lpstr>Was machen wir heute? </vt:lpstr>
      <vt:lpstr>1.      Präpositionen mit Dativ                 Значение и примеры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михаил михаил</cp:lastModifiedBy>
  <cp:revision>9</cp:revision>
  <dcterms:created xsi:type="dcterms:W3CDTF">2021-07-20T13:02:37Z</dcterms:created>
  <dcterms:modified xsi:type="dcterms:W3CDTF">2021-10-27T13:04:29Z</dcterms:modified>
</cp:coreProperties>
</file>