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/>
              <a:t>ГБОУ СОШ </a:t>
            </a:r>
            <a:r>
              <a:rPr lang="ru-RU" sz="2800" dirty="0"/>
              <a:t>№ 147 </a:t>
            </a:r>
            <a:r>
              <a:rPr lang="ru-RU" sz="2400" dirty="0"/>
              <a:t>Красногвардейского района</a:t>
            </a:r>
          </a:p>
          <a:p>
            <a:pPr algn="ctr">
              <a:buNone/>
            </a:pPr>
            <a:r>
              <a:rPr lang="ru-RU" sz="2400" dirty="0"/>
              <a:t> г. Санкт-Петербурга</a:t>
            </a:r>
          </a:p>
          <a:p>
            <a:pPr algn="ctr">
              <a:buNone/>
            </a:pPr>
            <a:endParaRPr lang="ru-RU" sz="1800" dirty="0"/>
          </a:p>
          <a:p>
            <a:pPr algn="ctr">
              <a:buNone/>
            </a:pP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Урок русского языка в 4 классе </a:t>
            </a:r>
          </a:p>
          <a:p>
            <a:pPr algn="ctr">
              <a:buNone/>
            </a:pP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« Правописание –</a:t>
            </a:r>
            <a:r>
              <a:rPr lang="ru-RU" sz="3600" dirty="0" err="1">
                <a:solidFill>
                  <a:schemeClr val="bg2">
                    <a:lumMod val="50000"/>
                  </a:schemeClr>
                </a:solidFill>
              </a:rPr>
              <a:t>тся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, -</a:t>
            </a:r>
            <a:r>
              <a:rPr lang="ru-RU" sz="3600" dirty="0" err="1">
                <a:solidFill>
                  <a:schemeClr val="bg2">
                    <a:lumMod val="50000"/>
                  </a:schemeClr>
                </a:solidFill>
              </a:rPr>
              <a:t>ться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 в глаголах»</a:t>
            </a:r>
          </a:p>
          <a:p>
            <a:pPr algn="ctr">
              <a:buNone/>
            </a:pPr>
            <a:endParaRPr lang="ru-RU" sz="2000" dirty="0"/>
          </a:p>
          <a:p>
            <a:pPr algn="ctr">
              <a:buNone/>
            </a:pPr>
            <a:endParaRPr lang="ru-RU" sz="2000" dirty="0"/>
          </a:p>
          <a:p>
            <a:pPr algn="r">
              <a:buNone/>
            </a:pPr>
            <a:r>
              <a:rPr lang="ru-RU" sz="2000" dirty="0"/>
              <a:t>Подготовила</a:t>
            </a:r>
          </a:p>
          <a:p>
            <a:pPr algn="r">
              <a:buNone/>
            </a:pPr>
            <a:r>
              <a:rPr lang="ru-RU" sz="2000" dirty="0"/>
              <a:t>учитель начальных классов</a:t>
            </a:r>
          </a:p>
          <a:p>
            <a:pPr algn="r">
              <a:buNone/>
            </a:pPr>
            <a:r>
              <a:rPr lang="ru-RU" sz="2000" dirty="0"/>
              <a:t>Панова О.В. </a:t>
            </a:r>
          </a:p>
          <a:p>
            <a:pPr algn="ctr">
              <a:buNone/>
            </a:pP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br>
              <a:rPr lang="ru-RU" sz="2400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хотник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йга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лшебник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кв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рель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уратно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йзаж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льбом 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дведь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714356"/>
            <a:ext cx="1899376" cy="1357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95529776_tay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4572008"/>
            <a:ext cx="1801806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0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285728"/>
            <a:ext cx="1714502" cy="2247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071942"/>
            <a:ext cx="1928826" cy="1300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ource_akv_gamma_studiya_kyuv_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9058" y="5357826"/>
            <a:ext cx="1746240" cy="12144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solidFill>
                  <a:schemeClr val="accent2">
                    <a:lumMod val="75000"/>
                  </a:schemeClr>
                </a:solidFill>
                <a:effectLst/>
              </a:rPr>
              <a:t>Что вы знаете о правописании глаголов?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3451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1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Тема 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Знаю 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Не знаю 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Хочу научиться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Calibri"/>
                          <a:ea typeface="Times New Roman"/>
                          <a:cs typeface="Times New Roman"/>
                        </a:rPr>
                        <a:t>Правописание </a:t>
                      </a:r>
                      <a:r>
                        <a:rPr lang="ru-RU" sz="1800" b="1" i="1">
                          <a:latin typeface="Calibri"/>
                          <a:ea typeface="Times New Roman"/>
                          <a:cs typeface="Times New Roman"/>
                        </a:rPr>
                        <a:t>приставок в глаголах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Calibri"/>
                          <a:ea typeface="Times New Roman"/>
                          <a:cs typeface="Times New Roman"/>
                        </a:rPr>
                        <a:t>Правописание </a:t>
                      </a:r>
                      <a:r>
                        <a:rPr lang="ru-RU" sz="1800" b="1" i="1">
                          <a:latin typeface="Calibri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i="1">
                          <a:latin typeface="Calibri"/>
                          <a:ea typeface="Times New Roman"/>
                          <a:cs typeface="Times New Roman"/>
                        </a:rPr>
                        <a:t>с глаголами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Calibri"/>
                          <a:ea typeface="Times New Roman"/>
                          <a:cs typeface="Times New Roman"/>
                        </a:rPr>
                        <a:t>Правописание -</a:t>
                      </a:r>
                      <a:r>
                        <a:rPr lang="ru-RU" sz="1800" b="1" i="1" dirty="0">
                          <a:latin typeface="Calibri"/>
                          <a:ea typeface="Times New Roman"/>
                          <a:cs typeface="Times New Roman"/>
                        </a:rPr>
                        <a:t>ТСЯ,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Calibri"/>
                          <a:ea typeface="Times New Roman"/>
                          <a:cs typeface="Times New Roman"/>
                        </a:rPr>
                        <a:t>- ТЬСЯ </a:t>
                      </a:r>
                      <a:r>
                        <a:rPr lang="ru-RU" sz="1800" i="1" dirty="0">
                          <a:latin typeface="Calibri"/>
                          <a:ea typeface="Times New Roman"/>
                          <a:cs typeface="Times New Roman"/>
                        </a:rPr>
                        <a:t>в глаголах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Calibri"/>
                          <a:ea typeface="Times New Roman"/>
                          <a:cs typeface="Times New Roman"/>
                        </a:rPr>
                        <a:t>Мягкий знак </a:t>
                      </a:r>
                      <a:r>
                        <a:rPr lang="ru-RU" sz="1800" i="1" dirty="0">
                          <a:latin typeface="Calibri"/>
                          <a:ea typeface="Times New Roman"/>
                          <a:cs typeface="Times New Roman"/>
                        </a:rPr>
                        <a:t>после шипящих в глаголах.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368940"/>
          </a:xfrm>
        </p:spPr>
        <p:txBody>
          <a:bodyPr>
            <a:normAutofit/>
          </a:bodyPr>
          <a:lstStyle/>
          <a:p>
            <a:pPr algn="l"/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Солнце  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садится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,  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струится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  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водица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,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 </a:t>
            </a:r>
            <a:br>
              <a:rPr lang="ru-RU" sz="2400" dirty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Птица  синица  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в водицу  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глядится.</a:t>
            </a: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Меж   грибами   мухомор</a:t>
            </a:r>
            <a:b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Красотой  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гордится.</a:t>
            </a:r>
            <a:b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Нечего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 гордиться </a:t>
            </a: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 - </a:t>
            </a: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Calibri" pitchFamily="34" charset="0"/>
              </a:rPr>
              <a:t>Для  супа  не  </a:t>
            </a:r>
            <a: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  <a:t>годится.</a:t>
            </a: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br>
              <a:rPr lang="ru-RU" sz="2400" dirty="0"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lang="ru-RU" sz="2400" dirty="0"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Содержимое 3" descr="k3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6446" y="500042"/>
            <a:ext cx="3074448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ly_agar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429000"/>
            <a:ext cx="323849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Надо всё нам тут узнать </a:t>
            </a:r>
            <a:br>
              <a:rPr lang="ru-RU" sz="4400" dirty="0"/>
            </a:br>
            <a:r>
              <a:rPr lang="ru-RU" sz="4400" b="1" dirty="0"/>
              <a:t>-</a:t>
            </a:r>
            <a:r>
              <a:rPr lang="ru-RU" sz="4400" b="1" dirty="0" err="1"/>
              <a:t>тся</a:t>
            </a:r>
            <a:r>
              <a:rPr lang="ru-RU" sz="4400" b="1" dirty="0"/>
              <a:t> </a:t>
            </a:r>
            <a:r>
              <a:rPr lang="ru-RU" sz="4400" dirty="0"/>
              <a:t>и </a:t>
            </a:r>
            <a:r>
              <a:rPr lang="ru-RU" sz="4400" b="1" dirty="0"/>
              <a:t>–</a:t>
            </a:r>
            <a:r>
              <a:rPr lang="ru-RU" sz="4400" b="1" dirty="0" err="1"/>
              <a:t>ться</a:t>
            </a:r>
            <a:r>
              <a:rPr lang="ru-RU" sz="4400" dirty="0"/>
              <a:t>, ну как писать? </a:t>
            </a:r>
            <a:br>
              <a:rPr lang="ru-RU" sz="4400" dirty="0"/>
            </a:br>
            <a:r>
              <a:rPr lang="ru-RU" sz="4400" dirty="0"/>
              <a:t>И про мягкий знак хитрющий </a:t>
            </a:r>
            <a:br>
              <a:rPr lang="ru-RU" sz="4400" dirty="0"/>
            </a:br>
            <a:r>
              <a:rPr lang="ru-RU" sz="4400" dirty="0"/>
              <a:t>Поскорее всё узнать. 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5544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кусат</a:t>
                      </a:r>
                      <a:r>
                        <a:rPr lang="ru-RU" sz="2800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ь</a:t>
                      </a:r>
                      <a:r>
                        <a:rPr lang="ru-RU" sz="2800" dirty="0"/>
                        <a:t>ся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кусается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купат</a:t>
                      </a:r>
                      <a:r>
                        <a:rPr lang="ru-RU" sz="2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ь</a:t>
                      </a:r>
                      <a:r>
                        <a:rPr lang="ru-RU" sz="2800" b="1" dirty="0"/>
                        <a:t>ся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купается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старат</a:t>
                      </a:r>
                      <a:r>
                        <a:rPr lang="ru-RU" sz="2800" b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ь</a:t>
                      </a:r>
                      <a:r>
                        <a:rPr lang="ru-RU" sz="2800" b="1" dirty="0"/>
                        <a:t>ся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старается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901014" cy="714380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tx1"/>
                </a:solidFill>
                <a:effectLst/>
              </a:rPr>
              <a:t>         начальная форма                             личная    форма</a:t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            (что делат</a:t>
            </a:r>
            <a:r>
              <a:rPr lang="ru-RU" sz="2000" dirty="0">
                <a:solidFill>
                  <a:srgbClr val="00B0F0"/>
                </a:solidFill>
                <a:effectLst/>
              </a:rPr>
              <a:t>ь</a:t>
            </a:r>
            <a:r>
              <a:rPr lang="ru-RU" sz="2000" dirty="0">
                <a:solidFill>
                  <a:schemeClr val="tx1"/>
                </a:solidFill>
                <a:effectLst/>
              </a:rPr>
              <a:t>?)                                       (что делает?)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822030"/>
          <a:ext cx="7072362" cy="582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214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7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4307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кусат</a:t>
                      </a:r>
                      <a:r>
                        <a:rPr lang="ru-RU" sz="28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ь</a:t>
                      </a:r>
                      <a:r>
                        <a:rPr lang="ru-RU" sz="2800" dirty="0"/>
                        <a:t>ся</a:t>
                      </a:r>
                    </a:p>
                    <a:p>
                      <a:pPr algn="ctr"/>
                      <a:endParaRPr lang="ru-RU" sz="2800" dirty="0"/>
                    </a:p>
                    <a:p>
                      <a:pPr algn="ctr"/>
                      <a:endParaRPr lang="ru-RU" sz="2800" dirty="0"/>
                    </a:p>
                    <a:p>
                      <a:pPr algn="ctr"/>
                      <a:r>
                        <a:rPr lang="ru-RU" sz="28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       кусается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купат</a:t>
                      </a:r>
                      <a:r>
                        <a:rPr lang="ru-RU" sz="28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ь</a:t>
                      </a:r>
                      <a:r>
                        <a:rPr lang="ru-RU" sz="2800" b="1" dirty="0"/>
                        <a:t>ся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купается</a:t>
                      </a:r>
                    </a:p>
                    <a:p>
                      <a:pPr algn="ctr"/>
                      <a:endParaRPr lang="ru-RU" sz="2800" b="1" dirty="0"/>
                    </a:p>
                    <a:p>
                      <a:pPr algn="ctr"/>
                      <a:endParaRPr lang="ru-RU" sz="2800" b="1" dirty="0"/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84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старат</a:t>
                      </a:r>
                      <a:r>
                        <a:rPr lang="ru-RU" sz="28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ь</a:t>
                      </a:r>
                      <a:r>
                        <a:rPr lang="ru-RU" sz="2800" b="1" dirty="0"/>
                        <a:t>ся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старается</a:t>
                      </a:r>
                    </a:p>
                    <a:p>
                      <a:pPr algn="ctr"/>
                      <a:endParaRPr lang="ru-RU" sz="2800" b="1" dirty="0"/>
                    </a:p>
                    <a:p>
                      <a:pPr algn="ctr"/>
                      <a:endParaRPr lang="ru-RU" sz="2800" b="1" dirty="0"/>
                    </a:p>
                    <a:p>
                      <a:pPr algn="ctr"/>
                      <a:endParaRPr lang="ru-RU" sz="2800" b="1" dirty="0"/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Рисунок 5" descr="kusa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285860"/>
            <a:ext cx="2000264" cy="1214446"/>
          </a:xfrm>
          <a:prstGeom prst="rect">
            <a:avLst/>
          </a:prstGeom>
        </p:spPr>
      </p:pic>
      <p:pic>
        <p:nvPicPr>
          <p:cNvPr id="7" name="Рисунок 6" descr="12742662691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071810"/>
            <a:ext cx="2000264" cy="1285884"/>
          </a:xfrm>
          <a:prstGeom prst="rect">
            <a:avLst/>
          </a:prstGeom>
        </p:spPr>
      </p:pic>
      <p:pic>
        <p:nvPicPr>
          <p:cNvPr id="8" name="Рисунок 7" descr="7255777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4929198"/>
            <a:ext cx="2071702" cy="142876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i="1" dirty="0"/>
              <a:t>       1                             2                               3</a:t>
            </a:r>
          </a:p>
          <a:p>
            <a:pPr>
              <a:buNone/>
            </a:pPr>
            <a:r>
              <a:rPr lang="ru-RU" i="1" dirty="0"/>
              <a:t> имена                глаголы                   </a:t>
            </a:r>
            <a:r>
              <a:rPr lang="ru-RU" i="1" dirty="0" err="1"/>
              <a:t>глаголы</a:t>
            </a:r>
            <a:endParaRPr lang="ru-RU" i="1" dirty="0"/>
          </a:p>
          <a:p>
            <a:pPr>
              <a:buNone/>
            </a:pPr>
            <a:r>
              <a:rPr lang="ru-RU" i="1" dirty="0"/>
              <a:t> существ</a:t>
            </a:r>
            <a:r>
              <a:rPr lang="ru-RU" i="1"/>
              <a:t>.        в </a:t>
            </a:r>
            <a:r>
              <a:rPr lang="ru-RU" i="1" dirty="0" err="1"/>
              <a:t>нач</a:t>
            </a:r>
            <a:r>
              <a:rPr lang="ru-RU" i="1" dirty="0"/>
              <a:t>. форме          в форме 3 л.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928670"/>
          <a:ext cx="6096000" cy="3447567"/>
        </p:xfrm>
        <a:graphic>
          <a:graphicData uri="http://schemas.openxmlformats.org/drawingml/2006/table">
            <a:tbl>
              <a:tblPr/>
              <a:tblGrid>
                <a:gridCol w="646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0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6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6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02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716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07442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баллы                   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4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Мне понравилось  работать в группе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 выдвигал   свои идеи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 чувствовал ответственность за общее дело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 с уважением относился к мнению других, если даже с ним не согласен 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 помогал участникам группы, когда они во мне нуждались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 завершал выполнение моих задач в соответствии с графиком работ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Я в полной мере участвовал во всех мероприятиях группы</a:t>
                      </a: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635" marR="646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5229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Самооценка работы ученика в группе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28662" y="4714884"/>
            <a:ext cx="456701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Оцените, пожалуйста, свое участие в работе группы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абсолютно согласен – 4 балла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согласен – 3 балла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частично согласен – 2 балла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не согласен -1 балл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115</TotalTime>
  <Words>329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宋体</vt:lpstr>
      <vt:lpstr>Arial</vt:lpstr>
      <vt:lpstr>Book Antiqua</vt:lpstr>
      <vt:lpstr>Calibri</vt:lpstr>
      <vt:lpstr>Cambria</vt:lpstr>
      <vt:lpstr>Times New Roman</vt:lpstr>
      <vt:lpstr>Wingdings 2</vt:lpstr>
      <vt:lpstr>Welcome</vt:lpstr>
      <vt:lpstr>Презентация PowerPoint</vt:lpstr>
      <vt:lpstr>          охотник  тайга волшебник акварель аккуратно пейзаж альбом  медведь     </vt:lpstr>
      <vt:lpstr>Что вы знаете о правописании глаголов?</vt:lpstr>
      <vt:lpstr>Солнце   садится,   струится   водица,  Птица  синица  в водицу   глядится.    Меж   грибами   мухомор Красотой   гордится. Нечего  гордиться  -  Для  супа  не  годится.     </vt:lpstr>
      <vt:lpstr>Презентация PowerPoint</vt:lpstr>
      <vt:lpstr>Презентация PowerPoint</vt:lpstr>
      <vt:lpstr>         начальная форма                             личная    форма             (что делать?)                                       (что делает?)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Ольга Васильевна Панова</cp:lastModifiedBy>
  <cp:revision>37</cp:revision>
  <dcterms:created xsi:type="dcterms:W3CDTF">2013-11-03T10:45:43Z</dcterms:created>
  <dcterms:modified xsi:type="dcterms:W3CDTF">2021-10-27T09:34:06Z</dcterms:modified>
</cp:coreProperties>
</file>